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83" r:id="rId6"/>
    <p:sldMasterId id="2147483695" r:id="rId7"/>
  </p:sldMasterIdLst>
  <p:notesMasterIdLst>
    <p:notesMasterId r:id="rId125"/>
  </p:notesMasterIdLst>
  <p:sldIdLst>
    <p:sldId id="279"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431" r:id="rId32"/>
    <p:sldId id="432" r:id="rId33"/>
    <p:sldId id="433" r:id="rId34"/>
    <p:sldId id="434" r:id="rId35"/>
    <p:sldId id="367" r:id="rId36"/>
    <p:sldId id="368" r:id="rId37"/>
    <p:sldId id="465" r:id="rId38"/>
    <p:sldId id="371" r:id="rId39"/>
    <p:sldId id="372" r:id="rId40"/>
    <p:sldId id="467" r:id="rId41"/>
    <p:sldId id="373" r:id="rId42"/>
    <p:sldId id="374" r:id="rId43"/>
    <p:sldId id="375" r:id="rId44"/>
    <p:sldId id="376" r:id="rId45"/>
    <p:sldId id="377" r:id="rId46"/>
    <p:sldId id="378" r:id="rId47"/>
    <p:sldId id="379" r:id="rId48"/>
    <p:sldId id="380" r:id="rId49"/>
    <p:sldId id="381" r:id="rId50"/>
    <p:sldId id="382" r:id="rId51"/>
    <p:sldId id="383" r:id="rId52"/>
    <p:sldId id="451" r:id="rId53"/>
    <p:sldId id="384" r:id="rId54"/>
    <p:sldId id="385" r:id="rId55"/>
    <p:sldId id="386" r:id="rId56"/>
    <p:sldId id="387" r:id="rId57"/>
    <p:sldId id="388" r:id="rId58"/>
    <p:sldId id="389" r:id="rId59"/>
    <p:sldId id="390" r:id="rId60"/>
    <p:sldId id="391" r:id="rId61"/>
    <p:sldId id="392" r:id="rId62"/>
    <p:sldId id="393" r:id="rId63"/>
    <p:sldId id="455" r:id="rId64"/>
    <p:sldId id="463" r:id="rId65"/>
    <p:sldId id="464" r:id="rId66"/>
    <p:sldId id="456" r:id="rId67"/>
    <p:sldId id="394" r:id="rId68"/>
    <p:sldId id="395" r:id="rId69"/>
    <p:sldId id="452" r:id="rId70"/>
    <p:sldId id="396" r:id="rId71"/>
    <p:sldId id="399" r:id="rId72"/>
    <p:sldId id="398" r:id="rId73"/>
    <p:sldId id="400" r:id="rId74"/>
    <p:sldId id="401" r:id="rId75"/>
    <p:sldId id="471" r:id="rId76"/>
    <p:sldId id="453" r:id="rId77"/>
    <p:sldId id="454" r:id="rId78"/>
    <p:sldId id="402" r:id="rId79"/>
    <p:sldId id="403" r:id="rId80"/>
    <p:sldId id="404" r:id="rId81"/>
    <p:sldId id="405" r:id="rId82"/>
    <p:sldId id="406" r:id="rId83"/>
    <p:sldId id="469" r:id="rId84"/>
    <p:sldId id="470" r:id="rId85"/>
    <p:sldId id="407" r:id="rId86"/>
    <p:sldId id="408" r:id="rId87"/>
    <p:sldId id="409" r:id="rId88"/>
    <p:sldId id="410" r:id="rId89"/>
    <p:sldId id="411" r:id="rId90"/>
    <p:sldId id="412" r:id="rId91"/>
    <p:sldId id="413" r:id="rId92"/>
    <p:sldId id="414" r:id="rId93"/>
    <p:sldId id="415" r:id="rId94"/>
    <p:sldId id="416" r:id="rId95"/>
    <p:sldId id="417" r:id="rId96"/>
    <p:sldId id="476" r:id="rId97"/>
    <p:sldId id="305" r:id="rId98"/>
    <p:sldId id="306" r:id="rId99"/>
    <p:sldId id="307" r:id="rId100"/>
    <p:sldId id="308" r:id="rId101"/>
    <p:sldId id="309" r:id="rId102"/>
    <p:sldId id="472" r:id="rId103"/>
    <p:sldId id="473" r:id="rId104"/>
    <p:sldId id="474" r:id="rId105"/>
    <p:sldId id="475" r:id="rId106"/>
    <p:sldId id="314" r:id="rId107"/>
    <p:sldId id="457" r:id="rId108"/>
    <p:sldId id="316" r:id="rId109"/>
    <p:sldId id="477" r:id="rId110"/>
    <p:sldId id="478" r:id="rId111"/>
    <p:sldId id="479" r:id="rId112"/>
    <p:sldId id="480" r:id="rId113"/>
    <p:sldId id="481" r:id="rId114"/>
    <p:sldId id="482" r:id="rId115"/>
    <p:sldId id="459" r:id="rId116"/>
    <p:sldId id="460" r:id="rId117"/>
    <p:sldId id="461" r:id="rId118"/>
    <p:sldId id="468" r:id="rId119"/>
    <p:sldId id="462" r:id="rId120"/>
    <p:sldId id="458" r:id="rId121"/>
    <p:sldId id="427" r:id="rId122"/>
    <p:sldId id="428" r:id="rId123"/>
    <p:sldId id="430" r:id="rId124"/>
  </p:sldIdLst>
  <p:sldSz cx="24384000" cy="13716000"/>
  <p:notesSz cx="6858000" cy="9144000"/>
  <p:custDataLst>
    <p:tags r:id="rId126"/>
  </p:custDataLst>
  <p:defaultTex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355600" rtl="0" fontAlgn="auto" latinLnBrk="0" hangingPunct="0">
      <a:lnSpc>
        <a:spcPct val="100000"/>
      </a:lnSpc>
      <a:spcBef>
        <a:spcPts val="4700"/>
      </a:spcBef>
      <a:spcAft>
        <a:spcPct val="0"/>
      </a:spcAft>
      <a:buClrTx/>
      <a:buSzTx/>
      <a:buFontTx/>
      <a:buNone/>
      <a:defRPr kumimoji="0" sz="5600" b="0" i="0" u="none" strike="noStrike" cap="none" spc="0" normalizeH="0" baseline="0">
        <a:ln>
          <a:noFill/>
        </a:ln>
        <a:solidFill>
          <a:schemeClr val="accent1">
            <a:satOff val="-9155"/>
            <a:lumOff val="-32673"/>
          </a:schemeClr>
        </a:solidFill>
        <a:effectLst/>
        <a:uFillTx/>
        <a:latin typeface="+mn-lt"/>
        <a:ea typeface="+mn-ea"/>
        <a:cs typeface="+mn-cs"/>
        <a:sym typeface="Produkt Regular"/>
      </a:defRPr>
    </a:lvl1pPr>
    <a:lvl2pPr marL="0" marR="0" indent="457200" algn="l" defTabSz="355600" rtl="0" fontAlgn="auto" latinLnBrk="0" hangingPunct="0">
      <a:lnSpc>
        <a:spcPct val="100000"/>
      </a:lnSpc>
      <a:spcBef>
        <a:spcPts val="4700"/>
      </a:spcBef>
      <a:spcAft>
        <a:spcPct val="0"/>
      </a:spcAft>
      <a:buClrTx/>
      <a:buSzTx/>
      <a:buFontTx/>
      <a:buNone/>
      <a:defRPr kumimoji="0" sz="5600" b="0" i="0" u="none" strike="noStrike" cap="none" spc="0" normalizeH="0" baseline="0">
        <a:ln>
          <a:noFill/>
        </a:ln>
        <a:solidFill>
          <a:schemeClr val="accent1">
            <a:satOff val="-9155"/>
            <a:lumOff val="-32673"/>
          </a:schemeClr>
        </a:solidFill>
        <a:effectLst/>
        <a:uFillTx/>
        <a:latin typeface="+mn-lt"/>
        <a:ea typeface="+mn-ea"/>
        <a:cs typeface="+mn-cs"/>
        <a:sym typeface="Produkt Regular"/>
      </a:defRPr>
    </a:lvl2pPr>
    <a:lvl3pPr marL="0" marR="0" indent="914400" algn="l" defTabSz="355600" rtl="0" fontAlgn="auto" latinLnBrk="0" hangingPunct="0">
      <a:lnSpc>
        <a:spcPct val="100000"/>
      </a:lnSpc>
      <a:spcBef>
        <a:spcPts val="4700"/>
      </a:spcBef>
      <a:spcAft>
        <a:spcPct val="0"/>
      </a:spcAft>
      <a:buClrTx/>
      <a:buSzTx/>
      <a:buFontTx/>
      <a:buNone/>
      <a:defRPr kumimoji="0" sz="5600" b="0" i="0" u="none" strike="noStrike" cap="none" spc="0" normalizeH="0" baseline="0">
        <a:ln>
          <a:noFill/>
        </a:ln>
        <a:solidFill>
          <a:schemeClr val="accent1">
            <a:satOff val="-9155"/>
            <a:lumOff val="-32673"/>
          </a:schemeClr>
        </a:solidFill>
        <a:effectLst/>
        <a:uFillTx/>
        <a:latin typeface="+mn-lt"/>
        <a:ea typeface="+mn-ea"/>
        <a:cs typeface="+mn-cs"/>
        <a:sym typeface="Produkt Regular"/>
      </a:defRPr>
    </a:lvl3pPr>
    <a:lvl4pPr marL="0" marR="0" indent="1371600" algn="l" defTabSz="355600" rtl="0" fontAlgn="auto" latinLnBrk="0" hangingPunct="0">
      <a:lnSpc>
        <a:spcPct val="100000"/>
      </a:lnSpc>
      <a:spcBef>
        <a:spcPts val="4700"/>
      </a:spcBef>
      <a:spcAft>
        <a:spcPct val="0"/>
      </a:spcAft>
      <a:buClrTx/>
      <a:buSzTx/>
      <a:buFontTx/>
      <a:buNone/>
      <a:defRPr kumimoji="0" sz="5600" b="0" i="0" u="none" strike="noStrike" cap="none" spc="0" normalizeH="0" baseline="0">
        <a:ln>
          <a:noFill/>
        </a:ln>
        <a:solidFill>
          <a:schemeClr val="accent1">
            <a:satOff val="-9155"/>
            <a:lumOff val="-32673"/>
          </a:schemeClr>
        </a:solidFill>
        <a:effectLst/>
        <a:uFillTx/>
        <a:latin typeface="+mn-lt"/>
        <a:ea typeface="+mn-ea"/>
        <a:cs typeface="+mn-cs"/>
        <a:sym typeface="Produkt Regular"/>
      </a:defRPr>
    </a:lvl4pPr>
    <a:lvl5pPr marL="0" marR="0" indent="1828800" algn="l" defTabSz="355600" rtl="0" fontAlgn="auto" latinLnBrk="0" hangingPunct="0">
      <a:lnSpc>
        <a:spcPct val="100000"/>
      </a:lnSpc>
      <a:spcBef>
        <a:spcPts val="4700"/>
      </a:spcBef>
      <a:spcAft>
        <a:spcPct val="0"/>
      </a:spcAft>
      <a:buClrTx/>
      <a:buSzTx/>
      <a:buFontTx/>
      <a:buNone/>
      <a:defRPr kumimoji="0" sz="5600" b="0" i="0" u="none" strike="noStrike" cap="none" spc="0" normalizeH="0" baseline="0">
        <a:ln>
          <a:noFill/>
        </a:ln>
        <a:solidFill>
          <a:schemeClr val="accent1">
            <a:satOff val="-9155"/>
            <a:lumOff val="-32673"/>
          </a:schemeClr>
        </a:solidFill>
        <a:effectLst/>
        <a:uFillTx/>
        <a:latin typeface="+mn-lt"/>
        <a:ea typeface="+mn-ea"/>
        <a:cs typeface="+mn-cs"/>
        <a:sym typeface="Produkt Regular"/>
      </a:defRPr>
    </a:lvl5pPr>
    <a:lvl6pPr marL="0" marR="0" indent="2286000" algn="l" defTabSz="355600" rtl="0" fontAlgn="auto" latinLnBrk="0" hangingPunct="0">
      <a:lnSpc>
        <a:spcPct val="100000"/>
      </a:lnSpc>
      <a:spcBef>
        <a:spcPts val="4700"/>
      </a:spcBef>
      <a:spcAft>
        <a:spcPct val="0"/>
      </a:spcAft>
      <a:buClrTx/>
      <a:buSzTx/>
      <a:buFontTx/>
      <a:buNone/>
      <a:defRPr kumimoji="0" sz="5600" b="0" i="0" u="none" strike="noStrike" cap="none" spc="0" normalizeH="0" baseline="0">
        <a:ln>
          <a:noFill/>
        </a:ln>
        <a:solidFill>
          <a:schemeClr val="accent1">
            <a:satOff val="-9155"/>
            <a:lumOff val="-32673"/>
          </a:schemeClr>
        </a:solidFill>
        <a:effectLst/>
        <a:uFillTx/>
        <a:latin typeface="+mn-lt"/>
        <a:ea typeface="+mn-ea"/>
        <a:cs typeface="+mn-cs"/>
        <a:sym typeface="Produkt Regular"/>
      </a:defRPr>
    </a:lvl6pPr>
    <a:lvl7pPr marL="0" marR="0" indent="2743200" algn="l" defTabSz="355600" rtl="0" fontAlgn="auto" latinLnBrk="0" hangingPunct="0">
      <a:lnSpc>
        <a:spcPct val="100000"/>
      </a:lnSpc>
      <a:spcBef>
        <a:spcPts val="4700"/>
      </a:spcBef>
      <a:spcAft>
        <a:spcPct val="0"/>
      </a:spcAft>
      <a:buClrTx/>
      <a:buSzTx/>
      <a:buFontTx/>
      <a:buNone/>
      <a:defRPr kumimoji="0" sz="5600" b="0" i="0" u="none" strike="noStrike" cap="none" spc="0" normalizeH="0" baseline="0">
        <a:ln>
          <a:noFill/>
        </a:ln>
        <a:solidFill>
          <a:schemeClr val="accent1">
            <a:satOff val="-9155"/>
            <a:lumOff val="-32673"/>
          </a:schemeClr>
        </a:solidFill>
        <a:effectLst/>
        <a:uFillTx/>
        <a:latin typeface="+mn-lt"/>
        <a:ea typeface="+mn-ea"/>
        <a:cs typeface="+mn-cs"/>
        <a:sym typeface="Produkt Regular"/>
      </a:defRPr>
    </a:lvl7pPr>
    <a:lvl8pPr marL="0" marR="0" indent="3200400" algn="l" defTabSz="355600" rtl="0" fontAlgn="auto" latinLnBrk="0" hangingPunct="0">
      <a:lnSpc>
        <a:spcPct val="100000"/>
      </a:lnSpc>
      <a:spcBef>
        <a:spcPts val="4700"/>
      </a:spcBef>
      <a:spcAft>
        <a:spcPct val="0"/>
      </a:spcAft>
      <a:buClrTx/>
      <a:buSzTx/>
      <a:buFontTx/>
      <a:buNone/>
      <a:defRPr kumimoji="0" sz="5600" b="0" i="0" u="none" strike="noStrike" cap="none" spc="0" normalizeH="0" baseline="0">
        <a:ln>
          <a:noFill/>
        </a:ln>
        <a:solidFill>
          <a:schemeClr val="accent1">
            <a:satOff val="-9155"/>
            <a:lumOff val="-32673"/>
          </a:schemeClr>
        </a:solidFill>
        <a:effectLst/>
        <a:uFillTx/>
        <a:latin typeface="+mn-lt"/>
        <a:ea typeface="+mn-ea"/>
        <a:cs typeface="+mn-cs"/>
        <a:sym typeface="Produkt Regular"/>
      </a:defRPr>
    </a:lvl8pPr>
    <a:lvl9pPr marL="0" marR="0" indent="3657600" algn="l" defTabSz="355600" rtl="0" fontAlgn="auto" latinLnBrk="0" hangingPunct="0">
      <a:lnSpc>
        <a:spcPct val="100000"/>
      </a:lnSpc>
      <a:spcBef>
        <a:spcPts val="4700"/>
      </a:spcBef>
      <a:spcAft>
        <a:spcPct val="0"/>
      </a:spcAft>
      <a:buClrTx/>
      <a:buSzTx/>
      <a:buFontTx/>
      <a:buNone/>
      <a:defRPr kumimoji="0" sz="5600" b="0" i="0" u="none" strike="noStrike" cap="none" spc="0" normalizeH="0" baseline="0">
        <a:ln>
          <a:noFill/>
        </a:ln>
        <a:solidFill>
          <a:schemeClr val="accent1">
            <a:satOff val="-9155"/>
            <a:lumOff val="-32673"/>
          </a:schemeClr>
        </a:solidFill>
        <a:effectLst/>
        <a:uFillTx/>
        <a:latin typeface="+mn-lt"/>
        <a:ea typeface="+mn-ea"/>
        <a:cs typeface="+mn-cs"/>
        <a:sym typeface="Produkt Regular"/>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F95E0-7A5A-41C4-A1E6-FFA7C8D6142A}" v="4" dt="2025-08-06T23:18:59.502"/>
  </p1510:revLst>
</p1510:revInfo>
</file>

<file path=ppt/tableStyles.xml><?xml version="1.0" encoding="utf-8"?>
<a:tblStyleLst xmlns:a="http://schemas.openxmlformats.org/drawingml/2006/main" def="{5940675A-B579-460E-94D1-54222C63F5DA}">
  <a:tblStyle styleId="{4C3C2611-4C71-4FC5-86AE-919BDF0F9419}" styleName="">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26" d="100"/>
          <a:sy n="26" d="100"/>
        </p:scale>
        <p:origin x="348" y="4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theme" Target="theme/theme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tableStyles" Target="tableStyle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microsoft.com/office/2016/11/relationships/changesInfo" Target="changesInfos/changesInfo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microsoft.com/office/2015/10/relationships/revisionInfo" Target="revisionInfo.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entley" userId="8faeb2f1-7d8e-490b-89e4-7a7a9f934ddf" providerId="ADAL" clId="{321F95E0-7A5A-41C4-A1E6-FFA7C8D6142A}"/>
    <pc:docChg chg="custSel addSld modSld">
      <pc:chgData name="Ashley Bentley" userId="8faeb2f1-7d8e-490b-89e4-7a7a9f934ddf" providerId="ADAL" clId="{321F95E0-7A5A-41C4-A1E6-FFA7C8D6142A}" dt="2025-08-06T23:18:59.562" v="8" actId="27636"/>
      <pc:docMkLst>
        <pc:docMk/>
      </pc:docMkLst>
      <pc:sldChg chg="add">
        <pc:chgData name="Ashley Bentley" userId="8faeb2f1-7d8e-490b-89e4-7a7a9f934ddf" providerId="ADAL" clId="{321F95E0-7A5A-41C4-A1E6-FFA7C8D6142A}" dt="2025-08-06T23:14:07.315" v="0"/>
        <pc:sldMkLst>
          <pc:docMk/>
          <pc:sldMk cId="951973186" sldId="279"/>
        </pc:sldMkLst>
      </pc:sldChg>
      <pc:sldChg chg="add">
        <pc:chgData name="Ashley Bentley" userId="8faeb2f1-7d8e-490b-89e4-7a7a9f934ddf" providerId="ADAL" clId="{321F95E0-7A5A-41C4-A1E6-FFA7C8D6142A}" dt="2025-08-06T23:18:59.444" v="1"/>
        <pc:sldMkLst>
          <pc:docMk/>
          <pc:sldMk cId="0" sldId="305"/>
        </pc:sldMkLst>
      </pc:sldChg>
      <pc:sldChg chg="add">
        <pc:chgData name="Ashley Bentley" userId="8faeb2f1-7d8e-490b-89e4-7a7a9f934ddf" providerId="ADAL" clId="{321F95E0-7A5A-41C4-A1E6-FFA7C8D6142A}" dt="2025-08-06T23:18:59.444" v="1"/>
        <pc:sldMkLst>
          <pc:docMk/>
          <pc:sldMk cId="0" sldId="306"/>
        </pc:sldMkLst>
      </pc:sldChg>
      <pc:sldChg chg="add">
        <pc:chgData name="Ashley Bentley" userId="8faeb2f1-7d8e-490b-89e4-7a7a9f934ddf" providerId="ADAL" clId="{321F95E0-7A5A-41C4-A1E6-FFA7C8D6142A}" dt="2025-08-06T23:18:59.444" v="1"/>
        <pc:sldMkLst>
          <pc:docMk/>
          <pc:sldMk cId="0" sldId="307"/>
        </pc:sldMkLst>
      </pc:sldChg>
      <pc:sldChg chg="add">
        <pc:chgData name="Ashley Bentley" userId="8faeb2f1-7d8e-490b-89e4-7a7a9f934ddf" providerId="ADAL" clId="{321F95E0-7A5A-41C4-A1E6-FFA7C8D6142A}" dt="2025-08-06T23:18:59.444" v="1"/>
        <pc:sldMkLst>
          <pc:docMk/>
          <pc:sldMk cId="0" sldId="308"/>
        </pc:sldMkLst>
      </pc:sldChg>
      <pc:sldChg chg="add">
        <pc:chgData name="Ashley Bentley" userId="8faeb2f1-7d8e-490b-89e4-7a7a9f934ddf" providerId="ADAL" clId="{321F95E0-7A5A-41C4-A1E6-FFA7C8D6142A}" dt="2025-08-06T23:18:59.444" v="1"/>
        <pc:sldMkLst>
          <pc:docMk/>
          <pc:sldMk cId="0" sldId="309"/>
        </pc:sldMkLst>
      </pc:sldChg>
      <pc:sldChg chg="add">
        <pc:chgData name="Ashley Bentley" userId="8faeb2f1-7d8e-490b-89e4-7a7a9f934ddf" providerId="ADAL" clId="{321F95E0-7A5A-41C4-A1E6-FFA7C8D6142A}" dt="2025-08-06T23:18:59.444" v="1"/>
        <pc:sldMkLst>
          <pc:docMk/>
          <pc:sldMk cId="0" sldId="314"/>
        </pc:sldMkLst>
      </pc:sldChg>
      <pc:sldChg chg="add">
        <pc:chgData name="Ashley Bentley" userId="8faeb2f1-7d8e-490b-89e4-7a7a9f934ddf" providerId="ADAL" clId="{321F95E0-7A5A-41C4-A1E6-FFA7C8D6142A}" dt="2025-08-06T23:18:59.444" v="1"/>
        <pc:sldMkLst>
          <pc:docMk/>
          <pc:sldMk cId="0" sldId="316"/>
        </pc:sldMkLst>
      </pc:sldChg>
      <pc:sldChg chg="add">
        <pc:chgData name="Ashley Bentley" userId="8faeb2f1-7d8e-490b-89e4-7a7a9f934ddf" providerId="ADAL" clId="{321F95E0-7A5A-41C4-A1E6-FFA7C8D6142A}" dt="2025-08-06T23:18:59.444" v="1"/>
        <pc:sldMkLst>
          <pc:docMk/>
          <pc:sldMk cId="0" sldId="367"/>
        </pc:sldMkLst>
      </pc:sldChg>
      <pc:sldChg chg="add">
        <pc:chgData name="Ashley Bentley" userId="8faeb2f1-7d8e-490b-89e4-7a7a9f934ddf" providerId="ADAL" clId="{321F95E0-7A5A-41C4-A1E6-FFA7C8D6142A}" dt="2025-08-06T23:18:59.444" v="1"/>
        <pc:sldMkLst>
          <pc:docMk/>
          <pc:sldMk cId="2790624967" sldId="368"/>
        </pc:sldMkLst>
      </pc:sldChg>
      <pc:sldChg chg="add">
        <pc:chgData name="Ashley Bentley" userId="8faeb2f1-7d8e-490b-89e4-7a7a9f934ddf" providerId="ADAL" clId="{321F95E0-7A5A-41C4-A1E6-FFA7C8D6142A}" dt="2025-08-06T23:18:59.444" v="1"/>
        <pc:sldMkLst>
          <pc:docMk/>
          <pc:sldMk cId="3956968799" sldId="371"/>
        </pc:sldMkLst>
      </pc:sldChg>
      <pc:sldChg chg="add">
        <pc:chgData name="Ashley Bentley" userId="8faeb2f1-7d8e-490b-89e4-7a7a9f934ddf" providerId="ADAL" clId="{321F95E0-7A5A-41C4-A1E6-FFA7C8D6142A}" dt="2025-08-06T23:18:59.444" v="1"/>
        <pc:sldMkLst>
          <pc:docMk/>
          <pc:sldMk cId="2035206606" sldId="372"/>
        </pc:sldMkLst>
      </pc:sldChg>
      <pc:sldChg chg="add">
        <pc:chgData name="Ashley Bentley" userId="8faeb2f1-7d8e-490b-89e4-7a7a9f934ddf" providerId="ADAL" clId="{321F95E0-7A5A-41C4-A1E6-FFA7C8D6142A}" dt="2025-08-06T23:18:59.444" v="1"/>
        <pc:sldMkLst>
          <pc:docMk/>
          <pc:sldMk cId="0" sldId="373"/>
        </pc:sldMkLst>
      </pc:sldChg>
      <pc:sldChg chg="add">
        <pc:chgData name="Ashley Bentley" userId="8faeb2f1-7d8e-490b-89e4-7a7a9f934ddf" providerId="ADAL" clId="{321F95E0-7A5A-41C4-A1E6-FFA7C8D6142A}" dt="2025-08-06T23:18:59.444" v="1"/>
        <pc:sldMkLst>
          <pc:docMk/>
          <pc:sldMk cId="0" sldId="374"/>
        </pc:sldMkLst>
      </pc:sldChg>
      <pc:sldChg chg="modSp add mod">
        <pc:chgData name="Ashley Bentley" userId="8faeb2f1-7d8e-490b-89e4-7a7a9f934ddf" providerId="ADAL" clId="{321F95E0-7A5A-41C4-A1E6-FFA7C8D6142A}" dt="2025-08-06T23:18:59.533" v="5" actId="27636"/>
        <pc:sldMkLst>
          <pc:docMk/>
          <pc:sldMk cId="0" sldId="375"/>
        </pc:sldMkLst>
        <pc:spChg chg="mod">
          <ac:chgData name="Ashley Bentley" userId="8faeb2f1-7d8e-490b-89e4-7a7a9f934ddf" providerId="ADAL" clId="{321F95E0-7A5A-41C4-A1E6-FFA7C8D6142A}" dt="2025-08-06T23:18:59.533" v="5" actId="27636"/>
          <ac:spMkLst>
            <pc:docMk/>
            <pc:sldMk cId="0" sldId="375"/>
            <ac:spMk id="422" creationId="{00000000-0000-0000-0000-000000000000}"/>
          </ac:spMkLst>
        </pc:spChg>
      </pc:sldChg>
      <pc:sldChg chg="add">
        <pc:chgData name="Ashley Bentley" userId="8faeb2f1-7d8e-490b-89e4-7a7a9f934ddf" providerId="ADAL" clId="{321F95E0-7A5A-41C4-A1E6-FFA7C8D6142A}" dt="2025-08-06T23:18:59.444" v="1"/>
        <pc:sldMkLst>
          <pc:docMk/>
          <pc:sldMk cId="0" sldId="376"/>
        </pc:sldMkLst>
      </pc:sldChg>
      <pc:sldChg chg="add">
        <pc:chgData name="Ashley Bentley" userId="8faeb2f1-7d8e-490b-89e4-7a7a9f934ddf" providerId="ADAL" clId="{321F95E0-7A5A-41C4-A1E6-FFA7C8D6142A}" dt="2025-08-06T23:18:59.444" v="1"/>
        <pc:sldMkLst>
          <pc:docMk/>
          <pc:sldMk cId="0" sldId="377"/>
        </pc:sldMkLst>
      </pc:sldChg>
      <pc:sldChg chg="add">
        <pc:chgData name="Ashley Bentley" userId="8faeb2f1-7d8e-490b-89e4-7a7a9f934ddf" providerId="ADAL" clId="{321F95E0-7A5A-41C4-A1E6-FFA7C8D6142A}" dt="2025-08-06T23:18:59.444" v="1"/>
        <pc:sldMkLst>
          <pc:docMk/>
          <pc:sldMk cId="0" sldId="378"/>
        </pc:sldMkLst>
      </pc:sldChg>
      <pc:sldChg chg="add">
        <pc:chgData name="Ashley Bentley" userId="8faeb2f1-7d8e-490b-89e4-7a7a9f934ddf" providerId="ADAL" clId="{321F95E0-7A5A-41C4-A1E6-FFA7C8D6142A}" dt="2025-08-06T23:18:59.444" v="1"/>
        <pc:sldMkLst>
          <pc:docMk/>
          <pc:sldMk cId="0" sldId="379"/>
        </pc:sldMkLst>
      </pc:sldChg>
      <pc:sldChg chg="add">
        <pc:chgData name="Ashley Bentley" userId="8faeb2f1-7d8e-490b-89e4-7a7a9f934ddf" providerId="ADAL" clId="{321F95E0-7A5A-41C4-A1E6-FFA7C8D6142A}" dt="2025-08-06T23:18:59.444" v="1"/>
        <pc:sldMkLst>
          <pc:docMk/>
          <pc:sldMk cId="0" sldId="380"/>
        </pc:sldMkLst>
      </pc:sldChg>
      <pc:sldChg chg="add modNotes">
        <pc:chgData name="Ashley Bentley" userId="8faeb2f1-7d8e-490b-89e4-7a7a9f934ddf" providerId="ADAL" clId="{321F95E0-7A5A-41C4-A1E6-FFA7C8D6142A}" dt="2025-08-06T23:18:59.502" v="2"/>
        <pc:sldMkLst>
          <pc:docMk/>
          <pc:sldMk cId="0" sldId="381"/>
        </pc:sldMkLst>
      </pc:sldChg>
      <pc:sldChg chg="add">
        <pc:chgData name="Ashley Bentley" userId="8faeb2f1-7d8e-490b-89e4-7a7a9f934ddf" providerId="ADAL" clId="{321F95E0-7A5A-41C4-A1E6-FFA7C8D6142A}" dt="2025-08-06T23:18:59.444" v="1"/>
        <pc:sldMkLst>
          <pc:docMk/>
          <pc:sldMk cId="0" sldId="382"/>
        </pc:sldMkLst>
      </pc:sldChg>
      <pc:sldChg chg="modSp add mod">
        <pc:chgData name="Ashley Bentley" userId="8faeb2f1-7d8e-490b-89e4-7a7a9f934ddf" providerId="ADAL" clId="{321F95E0-7A5A-41C4-A1E6-FFA7C8D6142A}" dt="2025-08-06T23:18:59.539" v="6" actId="27636"/>
        <pc:sldMkLst>
          <pc:docMk/>
          <pc:sldMk cId="0" sldId="383"/>
        </pc:sldMkLst>
        <pc:spChg chg="mod">
          <ac:chgData name="Ashley Bentley" userId="8faeb2f1-7d8e-490b-89e4-7a7a9f934ddf" providerId="ADAL" clId="{321F95E0-7A5A-41C4-A1E6-FFA7C8D6142A}" dt="2025-08-06T23:18:59.539" v="6" actId="27636"/>
          <ac:spMkLst>
            <pc:docMk/>
            <pc:sldMk cId="0" sldId="383"/>
            <ac:spMk id="474" creationId="{00000000-0000-0000-0000-000000000000}"/>
          </ac:spMkLst>
        </pc:spChg>
      </pc:sldChg>
      <pc:sldChg chg="add">
        <pc:chgData name="Ashley Bentley" userId="8faeb2f1-7d8e-490b-89e4-7a7a9f934ddf" providerId="ADAL" clId="{321F95E0-7A5A-41C4-A1E6-FFA7C8D6142A}" dt="2025-08-06T23:18:59.444" v="1"/>
        <pc:sldMkLst>
          <pc:docMk/>
          <pc:sldMk cId="0" sldId="384"/>
        </pc:sldMkLst>
      </pc:sldChg>
      <pc:sldChg chg="add">
        <pc:chgData name="Ashley Bentley" userId="8faeb2f1-7d8e-490b-89e4-7a7a9f934ddf" providerId="ADAL" clId="{321F95E0-7A5A-41C4-A1E6-FFA7C8D6142A}" dt="2025-08-06T23:18:59.444" v="1"/>
        <pc:sldMkLst>
          <pc:docMk/>
          <pc:sldMk cId="0" sldId="385"/>
        </pc:sldMkLst>
      </pc:sldChg>
      <pc:sldChg chg="add">
        <pc:chgData name="Ashley Bentley" userId="8faeb2f1-7d8e-490b-89e4-7a7a9f934ddf" providerId="ADAL" clId="{321F95E0-7A5A-41C4-A1E6-FFA7C8D6142A}" dt="2025-08-06T23:18:59.444" v="1"/>
        <pc:sldMkLst>
          <pc:docMk/>
          <pc:sldMk cId="0" sldId="386"/>
        </pc:sldMkLst>
      </pc:sldChg>
      <pc:sldChg chg="add">
        <pc:chgData name="Ashley Bentley" userId="8faeb2f1-7d8e-490b-89e4-7a7a9f934ddf" providerId="ADAL" clId="{321F95E0-7A5A-41C4-A1E6-FFA7C8D6142A}" dt="2025-08-06T23:18:59.444" v="1"/>
        <pc:sldMkLst>
          <pc:docMk/>
          <pc:sldMk cId="0" sldId="387"/>
        </pc:sldMkLst>
      </pc:sldChg>
      <pc:sldChg chg="add">
        <pc:chgData name="Ashley Bentley" userId="8faeb2f1-7d8e-490b-89e4-7a7a9f934ddf" providerId="ADAL" clId="{321F95E0-7A5A-41C4-A1E6-FFA7C8D6142A}" dt="2025-08-06T23:18:59.444" v="1"/>
        <pc:sldMkLst>
          <pc:docMk/>
          <pc:sldMk cId="0" sldId="388"/>
        </pc:sldMkLst>
      </pc:sldChg>
      <pc:sldChg chg="add">
        <pc:chgData name="Ashley Bentley" userId="8faeb2f1-7d8e-490b-89e4-7a7a9f934ddf" providerId="ADAL" clId="{321F95E0-7A5A-41C4-A1E6-FFA7C8D6142A}" dt="2025-08-06T23:18:59.444" v="1"/>
        <pc:sldMkLst>
          <pc:docMk/>
          <pc:sldMk cId="0" sldId="389"/>
        </pc:sldMkLst>
      </pc:sldChg>
      <pc:sldChg chg="add">
        <pc:chgData name="Ashley Bentley" userId="8faeb2f1-7d8e-490b-89e4-7a7a9f934ddf" providerId="ADAL" clId="{321F95E0-7A5A-41C4-A1E6-FFA7C8D6142A}" dt="2025-08-06T23:18:59.444" v="1"/>
        <pc:sldMkLst>
          <pc:docMk/>
          <pc:sldMk cId="0" sldId="390"/>
        </pc:sldMkLst>
      </pc:sldChg>
      <pc:sldChg chg="add">
        <pc:chgData name="Ashley Bentley" userId="8faeb2f1-7d8e-490b-89e4-7a7a9f934ddf" providerId="ADAL" clId="{321F95E0-7A5A-41C4-A1E6-FFA7C8D6142A}" dt="2025-08-06T23:18:59.444" v="1"/>
        <pc:sldMkLst>
          <pc:docMk/>
          <pc:sldMk cId="0" sldId="391"/>
        </pc:sldMkLst>
      </pc:sldChg>
      <pc:sldChg chg="add">
        <pc:chgData name="Ashley Bentley" userId="8faeb2f1-7d8e-490b-89e4-7a7a9f934ddf" providerId="ADAL" clId="{321F95E0-7A5A-41C4-A1E6-FFA7C8D6142A}" dt="2025-08-06T23:18:59.444" v="1"/>
        <pc:sldMkLst>
          <pc:docMk/>
          <pc:sldMk cId="0" sldId="392"/>
        </pc:sldMkLst>
      </pc:sldChg>
      <pc:sldChg chg="add">
        <pc:chgData name="Ashley Bentley" userId="8faeb2f1-7d8e-490b-89e4-7a7a9f934ddf" providerId="ADAL" clId="{321F95E0-7A5A-41C4-A1E6-FFA7C8D6142A}" dt="2025-08-06T23:18:59.444" v="1"/>
        <pc:sldMkLst>
          <pc:docMk/>
          <pc:sldMk cId="0" sldId="393"/>
        </pc:sldMkLst>
      </pc:sldChg>
      <pc:sldChg chg="add">
        <pc:chgData name="Ashley Bentley" userId="8faeb2f1-7d8e-490b-89e4-7a7a9f934ddf" providerId="ADAL" clId="{321F95E0-7A5A-41C4-A1E6-FFA7C8D6142A}" dt="2025-08-06T23:18:59.444" v="1"/>
        <pc:sldMkLst>
          <pc:docMk/>
          <pc:sldMk cId="0" sldId="394"/>
        </pc:sldMkLst>
      </pc:sldChg>
      <pc:sldChg chg="add">
        <pc:chgData name="Ashley Bentley" userId="8faeb2f1-7d8e-490b-89e4-7a7a9f934ddf" providerId="ADAL" clId="{321F95E0-7A5A-41C4-A1E6-FFA7C8D6142A}" dt="2025-08-06T23:18:59.444" v="1"/>
        <pc:sldMkLst>
          <pc:docMk/>
          <pc:sldMk cId="0" sldId="395"/>
        </pc:sldMkLst>
      </pc:sldChg>
      <pc:sldChg chg="add modNotes">
        <pc:chgData name="Ashley Bentley" userId="8faeb2f1-7d8e-490b-89e4-7a7a9f934ddf" providerId="ADAL" clId="{321F95E0-7A5A-41C4-A1E6-FFA7C8D6142A}" dt="2025-08-06T23:18:59.502" v="3"/>
        <pc:sldMkLst>
          <pc:docMk/>
          <pc:sldMk cId="0" sldId="396"/>
        </pc:sldMkLst>
      </pc:sldChg>
      <pc:sldChg chg="add">
        <pc:chgData name="Ashley Bentley" userId="8faeb2f1-7d8e-490b-89e4-7a7a9f934ddf" providerId="ADAL" clId="{321F95E0-7A5A-41C4-A1E6-FFA7C8D6142A}" dt="2025-08-06T23:18:59.444" v="1"/>
        <pc:sldMkLst>
          <pc:docMk/>
          <pc:sldMk cId="0" sldId="398"/>
        </pc:sldMkLst>
      </pc:sldChg>
      <pc:sldChg chg="add">
        <pc:chgData name="Ashley Bentley" userId="8faeb2f1-7d8e-490b-89e4-7a7a9f934ddf" providerId="ADAL" clId="{321F95E0-7A5A-41C4-A1E6-FFA7C8D6142A}" dt="2025-08-06T23:18:59.444" v="1"/>
        <pc:sldMkLst>
          <pc:docMk/>
          <pc:sldMk cId="0" sldId="399"/>
        </pc:sldMkLst>
      </pc:sldChg>
      <pc:sldChg chg="add">
        <pc:chgData name="Ashley Bentley" userId="8faeb2f1-7d8e-490b-89e4-7a7a9f934ddf" providerId="ADAL" clId="{321F95E0-7A5A-41C4-A1E6-FFA7C8D6142A}" dt="2025-08-06T23:18:59.444" v="1"/>
        <pc:sldMkLst>
          <pc:docMk/>
          <pc:sldMk cId="0" sldId="400"/>
        </pc:sldMkLst>
      </pc:sldChg>
      <pc:sldChg chg="add">
        <pc:chgData name="Ashley Bentley" userId="8faeb2f1-7d8e-490b-89e4-7a7a9f934ddf" providerId="ADAL" clId="{321F95E0-7A5A-41C4-A1E6-FFA7C8D6142A}" dt="2025-08-06T23:18:59.444" v="1"/>
        <pc:sldMkLst>
          <pc:docMk/>
          <pc:sldMk cId="0" sldId="401"/>
        </pc:sldMkLst>
      </pc:sldChg>
      <pc:sldChg chg="add">
        <pc:chgData name="Ashley Bentley" userId="8faeb2f1-7d8e-490b-89e4-7a7a9f934ddf" providerId="ADAL" clId="{321F95E0-7A5A-41C4-A1E6-FFA7C8D6142A}" dt="2025-08-06T23:18:59.444" v="1"/>
        <pc:sldMkLst>
          <pc:docMk/>
          <pc:sldMk cId="0" sldId="402"/>
        </pc:sldMkLst>
      </pc:sldChg>
      <pc:sldChg chg="add">
        <pc:chgData name="Ashley Bentley" userId="8faeb2f1-7d8e-490b-89e4-7a7a9f934ddf" providerId="ADAL" clId="{321F95E0-7A5A-41C4-A1E6-FFA7C8D6142A}" dt="2025-08-06T23:18:59.444" v="1"/>
        <pc:sldMkLst>
          <pc:docMk/>
          <pc:sldMk cId="0" sldId="403"/>
        </pc:sldMkLst>
      </pc:sldChg>
      <pc:sldChg chg="add">
        <pc:chgData name="Ashley Bentley" userId="8faeb2f1-7d8e-490b-89e4-7a7a9f934ddf" providerId="ADAL" clId="{321F95E0-7A5A-41C4-A1E6-FFA7C8D6142A}" dt="2025-08-06T23:18:59.444" v="1"/>
        <pc:sldMkLst>
          <pc:docMk/>
          <pc:sldMk cId="0" sldId="404"/>
        </pc:sldMkLst>
      </pc:sldChg>
      <pc:sldChg chg="add">
        <pc:chgData name="Ashley Bentley" userId="8faeb2f1-7d8e-490b-89e4-7a7a9f934ddf" providerId="ADAL" clId="{321F95E0-7A5A-41C4-A1E6-FFA7C8D6142A}" dt="2025-08-06T23:18:59.444" v="1"/>
        <pc:sldMkLst>
          <pc:docMk/>
          <pc:sldMk cId="0" sldId="405"/>
        </pc:sldMkLst>
      </pc:sldChg>
      <pc:sldChg chg="add">
        <pc:chgData name="Ashley Bentley" userId="8faeb2f1-7d8e-490b-89e4-7a7a9f934ddf" providerId="ADAL" clId="{321F95E0-7A5A-41C4-A1E6-FFA7C8D6142A}" dt="2025-08-06T23:18:59.444" v="1"/>
        <pc:sldMkLst>
          <pc:docMk/>
          <pc:sldMk cId="0" sldId="406"/>
        </pc:sldMkLst>
      </pc:sldChg>
      <pc:sldChg chg="add">
        <pc:chgData name="Ashley Bentley" userId="8faeb2f1-7d8e-490b-89e4-7a7a9f934ddf" providerId="ADAL" clId="{321F95E0-7A5A-41C4-A1E6-FFA7C8D6142A}" dt="2025-08-06T23:18:59.444" v="1"/>
        <pc:sldMkLst>
          <pc:docMk/>
          <pc:sldMk cId="0" sldId="407"/>
        </pc:sldMkLst>
      </pc:sldChg>
      <pc:sldChg chg="add">
        <pc:chgData name="Ashley Bentley" userId="8faeb2f1-7d8e-490b-89e4-7a7a9f934ddf" providerId="ADAL" clId="{321F95E0-7A5A-41C4-A1E6-FFA7C8D6142A}" dt="2025-08-06T23:18:59.444" v="1"/>
        <pc:sldMkLst>
          <pc:docMk/>
          <pc:sldMk cId="0" sldId="408"/>
        </pc:sldMkLst>
      </pc:sldChg>
      <pc:sldChg chg="modSp add mod">
        <pc:chgData name="Ashley Bentley" userId="8faeb2f1-7d8e-490b-89e4-7a7a9f934ddf" providerId="ADAL" clId="{321F95E0-7A5A-41C4-A1E6-FFA7C8D6142A}" dt="2025-08-06T23:18:59.562" v="8" actId="27636"/>
        <pc:sldMkLst>
          <pc:docMk/>
          <pc:sldMk cId="0" sldId="409"/>
        </pc:sldMkLst>
        <pc:spChg chg="mod">
          <ac:chgData name="Ashley Bentley" userId="8faeb2f1-7d8e-490b-89e4-7a7a9f934ddf" providerId="ADAL" clId="{321F95E0-7A5A-41C4-A1E6-FFA7C8D6142A}" dt="2025-08-06T23:18:59.562" v="8" actId="27636"/>
          <ac:spMkLst>
            <pc:docMk/>
            <pc:sldMk cId="0" sldId="409"/>
            <ac:spMk id="889" creationId="{00000000-0000-0000-0000-000000000000}"/>
          </ac:spMkLst>
        </pc:spChg>
      </pc:sldChg>
      <pc:sldChg chg="add">
        <pc:chgData name="Ashley Bentley" userId="8faeb2f1-7d8e-490b-89e4-7a7a9f934ddf" providerId="ADAL" clId="{321F95E0-7A5A-41C4-A1E6-FFA7C8D6142A}" dt="2025-08-06T23:18:59.444" v="1"/>
        <pc:sldMkLst>
          <pc:docMk/>
          <pc:sldMk cId="0" sldId="410"/>
        </pc:sldMkLst>
      </pc:sldChg>
      <pc:sldChg chg="add">
        <pc:chgData name="Ashley Bentley" userId="8faeb2f1-7d8e-490b-89e4-7a7a9f934ddf" providerId="ADAL" clId="{321F95E0-7A5A-41C4-A1E6-FFA7C8D6142A}" dt="2025-08-06T23:18:59.444" v="1"/>
        <pc:sldMkLst>
          <pc:docMk/>
          <pc:sldMk cId="0" sldId="411"/>
        </pc:sldMkLst>
      </pc:sldChg>
      <pc:sldChg chg="add">
        <pc:chgData name="Ashley Bentley" userId="8faeb2f1-7d8e-490b-89e4-7a7a9f934ddf" providerId="ADAL" clId="{321F95E0-7A5A-41C4-A1E6-FFA7C8D6142A}" dt="2025-08-06T23:18:59.444" v="1"/>
        <pc:sldMkLst>
          <pc:docMk/>
          <pc:sldMk cId="0" sldId="412"/>
        </pc:sldMkLst>
      </pc:sldChg>
      <pc:sldChg chg="add">
        <pc:chgData name="Ashley Bentley" userId="8faeb2f1-7d8e-490b-89e4-7a7a9f934ddf" providerId="ADAL" clId="{321F95E0-7A5A-41C4-A1E6-FFA7C8D6142A}" dt="2025-08-06T23:18:59.444" v="1"/>
        <pc:sldMkLst>
          <pc:docMk/>
          <pc:sldMk cId="0" sldId="413"/>
        </pc:sldMkLst>
      </pc:sldChg>
      <pc:sldChg chg="add">
        <pc:chgData name="Ashley Bentley" userId="8faeb2f1-7d8e-490b-89e4-7a7a9f934ddf" providerId="ADAL" clId="{321F95E0-7A5A-41C4-A1E6-FFA7C8D6142A}" dt="2025-08-06T23:18:59.444" v="1"/>
        <pc:sldMkLst>
          <pc:docMk/>
          <pc:sldMk cId="0" sldId="414"/>
        </pc:sldMkLst>
      </pc:sldChg>
      <pc:sldChg chg="add">
        <pc:chgData name="Ashley Bentley" userId="8faeb2f1-7d8e-490b-89e4-7a7a9f934ddf" providerId="ADAL" clId="{321F95E0-7A5A-41C4-A1E6-FFA7C8D6142A}" dt="2025-08-06T23:18:59.444" v="1"/>
        <pc:sldMkLst>
          <pc:docMk/>
          <pc:sldMk cId="0" sldId="415"/>
        </pc:sldMkLst>
      </pc:sldChg>
      <pc:sldChg chg="add">
        <pc:chgData name="Ashley Bentley" userId="8faeb2f1-7d8e-490b-89e4-7a7a9f934ddf" providerId="ADAL" clId="{321F95E0-7A5A-41C4-A1E6-FFA7C8D6142A}" dt="2025-08-06T23:18:59.444" v="1"/>
        <pc:sldMkLst>
          <pc:docMk/>
          <pc:sldMk cId="0" sldId="416"/>
        </pc:sldMkLst>
      </pc:sldChg>
      <pc:sldChg chg="add">
        <pc:chgData name="Ashley Bentley" userId="8faeb2f1-7d8e-490b-89e4-7a7a9f934ddf" providerId="ADAL" clId="{321F95E0-7A5A-41C4-A1E6-FFA7C8D6142A}" dt="2025-08-06T23:18:59.444" v="1"/>
        <pc:sldMkLst>
          <pc:docMk/>
          <pc:sldMk cId="0" sldId="417"/>
        </pc:sldMkLst>
      </pc:sldChg>
      <pc:sldChg chg="add">
        <pc:chgData name="Ashley Bentley" userId="8faeb2f1-7d8e-490b-89e4-7a7a9f934ddf" providerId="ADAL" clId="{321F95E0-7A5A-41C4-A1E6-FFA7C8D6142A}" dt="2025-08-06T23:18:59.444" v="1"/>
        <pc:sldMkLst>
          <pc:docMk/>
          <pc:sldMk cId="0" sldId="427"/>
        </pc:sldMkLst>
      </pc:sldChg>
      <pc:sldChg chg="add">
        <pc:chgData name="Ashley Bentley" userId="8faeb2f1-7d8e-490b-89e4-7a7a9f934ddf" providerId="ADAL" clId="{321F95E0-7A5A-41C4-A1E6-FFA7C8D6142A}" dt="2025-08-06T23:18:59.444" v="1"/>
        <pc:sldMkLst>
          <pc:docMk/>
          <pc:sldMk cId="0" sldId="428"/>
        </pc:sldMkLst>
      </pc:sldChg>
      <pc:sldChg chg="add">
        <pc:chgData name="Ashley Bentley" userId="8faeb2f1-7d8e-490b-89e4-7a7a9f934ddf" providerId="ADAL" clId="{321F95E0-7A5A-41C4-A1E6-FFA7C8D6142A}" dt="2025-08-06T23:18:59.444" v="1"/>
        <pc:sldMkLst>
          <pc:docMk/>
          <pc:sldMk cId="0" sldId="430"/>
        </pc:sldMkLst>
      </pc:sldChg>
      <pc:sldChg chg="add">
        <pc:chgData name="Ashley Bentley" userId="8faeb2f1-7d8e-490b-89e4-7a7a9f934ddf" providerId="ADAL" clId="{321F95E0-7A5A-41C4-A1E6-FFA7C8D6142A}" dt="2025-08-06T23:18:59.444" v="1"/>
        <pc:sldMkLst>
          <pc:docMk/>
          <pc:sldMk cId="3643757657" sldId="431"/>
        </pc:sldMkLst>
      </pc:sldChg>
      <pc:sldChg chg="add">
        <pc:chgData name="Ashley Bentley" userId="8faeb2f1-7d8e-490b-89e4-7a7a9f934ddf" providerId="ADAL" clId="{321F95E0-7A5A-41C4-A1E6-FFA7C8D6142A}" dt="2025-08-06T23:18:59.444" v="1"/>
        <pc:sldMkLst>
          <pc:docMk/>
          <pc:sldMk cId="2062428873" sldId="432"/>
        </pc:sldMkLst>
      </pc:sldChg>
      <pc:sldChg chg="add">
        <pc:chgData name="Ashley Bentley" userId="8faeb2f1-7d8e-490b-89e4-7a7a9f934ddf" providerId="ADAL" clId="{321F95E0-7A5A-41C4-A1E6-FFA7C8D6142A}" dt="2025-08-06T23:18:59.444" v="1"/>
        <pc:sldMkLst>
          <pc:docMk/>
          <pc:sldMk cId="3252100622" sldId="433"/>
        </pc:sldMkLst>
      </pc:sldChg>
      <pc:sldChg chg="modSp add mod">
        <pc:chgData name="Ashley Bentley" userId="8faeb2f1-7d8e-490b-89e4-7a7a9f934ddf" providerId="ADAL" clId="{321F95E0-7A5A-41C4-A1E6-FFA7C8D6142A}" dt="2025-08-06T23:18:59.523" v="4" actId="27636"/>
        <pc:sldMkLst>
          <pc:docMk/>
          <pc:sldMk cId="1008081750" sldId="434"/>
        </pc:sldMkLst>
        <pc:spChg chg="mod">
          <ac:chgData name="Ashley Bentley" userId="8faeb2f1-7d8e-490b-89e4-7a7a9f934ddf" providerId="ADAL" clId="{321F95E0-7A5A-41C4-A1E6-FFA7C8D6142A}" dt="2025-08-06T23:18:59.523" v="4" actId="27636"/>
          <ac:spMkLst>
            <pc:docMk/>
            <pc:sldMk cId="1008081750" sldId="434"/>
            <ac:spMk id="3" creationId="{93EFAD3D-ABDB-45AA-947E-A66057C58EA8}"/>
          </ac:spMkLst>
        </pc:spChg>
      </pc:sldChg>
      <pc:sldChg chg="add">
        <pc:chgData name="Ashley Bentley" userId="8faeb2f1-7d8e-490b-89e4-7a7a9f934ddf" providerId="ADAL" clId="{321F95E0-7A5A-41C4-A1E6-FFA7C8D6142A}" dt="2025-08-06T23:18:59.444" v="1"/>
        <pc:sldMkLst>
          <pc:docMk/>
          <pc:sldMk cId="4125362738" sldId="451"/>
        </pc:sldMkLst>
      </pc:sldChg>
      <pc:sldChg chg="add">
        <pc:chgData name="Ashley Bentley" userId="8faeb2f1-7d8e-490b-89e4-7a7a9f934ddf" providerId="ADAL" clId="{321F95E0-7A5A-41C4-A1E6-FFA7C8D6142A}" dt="2025-08-06T23:18:59.444" v="1"/>
        <pc:sldMkLst>
          <pc:docMk/>
          <pc:sldMk cId="4196276833" sldId="452"/>
        </pc:sldMkLst>
      </pc:sldChg>
      <pc:sldChg chg="add">
        <pc:chgData name="Ashley Bentley" userId="8faeb2f1-7d8e-490b-89e4-7a7a9f934ddf" providerId="ADAL" clId="{321F95E0-7A5A-41C4-A1E6-FFA7C8D6142A}" dt="2025-08-06T23:18:59.444" v="1"/>
        <pc:sldMkLst>
          <pc:docMk/>
          <pc:sldMk cId="1577353742" sldId="453"/>
        </pc:sldMkLst>
      </pc:sldChg>
      <pc:sldChg chg="add">
        <pc:chgData name="Ashley Bentley" userId="8faeb2f1-7d8e-490b-89e4-7a7a9f934ddf" providerId="ADAL" clId="{321F95E0-7A5A-41C4-A1E6-FFA7C8D6142A}" dt="2025-08-06T23:18:59.444" v="1"/>
        <pc:sldMkLst>
          <pc:docMk/>
          <pc:sldMk cId="3315240580" sldId="454"/>
        </pc:sldMkLst>
      </pc:sldChg>
      <pc:sldChg chg="add">
        <pc:chgData name="Ashley Bentley" userId="8faeb2f1-7d8e-490b-89e4-7a7a9f934ddf" providerId="ADAL" clId="{321F95E0-7A5A-41C4-A1E6-FFA7C8D6142A}" dt="2025-08-06T23:18:59.444" v="1"/>
        <pc:sldMkLst>
          <pc:docMk/>
          <pc:sldMk cId="2136367534" sldId="455"/>
        </pc:sldMkLst>
      </pc:sldChg>
      <pc:sldChg chg="add">
        <pc:chgData name="Ashley Bentley" userId="8faeb2f1-7d8e-490b-89e4-7a7a9f934ddf" providerId="ADAL" clId="{321F95E0-7A5A-41C4-A1E6-FFA7C8D6142A}" dt="2025-08-06T23:18:59.444" v="1"/>
        <pc:sldMkLst>
          <pc:docMk/>
          <pc:sldMk cId="4155926944" sldId="456"/>
        </pc:sldMkLst>
      </pc:sldChg>
      <pc:sldChg chg="add">
        <pc:chgData name="Ashley Bentley" userId="8faeb2f1-7d8e-490b-89e4-7a7a9f934ddf" providerId="ADAL" clId="{321F95E0-7A5A-41C4-A1E6-FFA7C8D6142A}" dt="2025-08-06T23:18:59.444" v="1"/>
        <pc:sldMkLst>
          <pc:docMk/>
          <pc:sldMk cId="2055483702" sldId="457"/>
        </pc:sldMkLst>
      </pc:sldChg>
      <pc:sldChg chg="add">
        <pc:chgData name="Ashley Bentley" userId="8faeb2f1-7d8e-490b-89e4-7a7a9f934ddf" providerId="ADAL" clId="{321F95E0-7A5A-41C4-A1E6-FFA7C8D6142A}" dt="2025-08-06T23:18:59.444" v="1"/>
        <pc:sldMkLst>
          <pc:docMk/>
          <pc:sldMk cId="1672646919" sldId="458"/>
        </pc:sldMkLst>
      </pc:sldChg>
      <pc:sldChg chg="add">
        <pc:chgData name="Ashley Bentley" userId="8faeb2f1-7d8e-490b-89e4-7a7a9f934ddf" providerId="ADAL" clId="{321F95E0-7A5A-41C4-A1E6-FFA7C8D6142A}" dt="2025-08-06T23:18:59.444" v="1"/>
        <pc:sldMkLst>
          <pc:docMk/>
          <pc:sldMk cId="3097583251" sldId="459"/>
        </pc:sldMkLst>
      </pc:sldChg>
      <pc:sldChg chg="add">
        <pc:chgData name="Ashley Bentley" userId="8faeb2f1-7d8e-490b-89e4-7a7a9f934ddf" providerId="ADAL" clId="{321F95E0-7A5A-41C4-A1E6-FFA7C8D6142A}" dt="2025-08-06T23:18:59.444" v="1"/>
        <pc:sldMkLst>
          <pc:docMk/>
          <pc:sldMk cId="1943170075" sldId="460"/>
        </pc:sldMkLst>
      </pc:sldChg>
      <pc:sldChg chg="add">
        <pc:chgData name="Ashley Bentley" userId="8faeb2f1-7d8e-490b-89e4-7a7a9f934ddf" providerId="ADAL" clId="{321F95E0-7A5A-41C4-A1E6-FFA7C8D6142A}" dt="2025-08-06T23:18:59.444" v="1"/>
        <pc:sldMkLst>
          <pc:docMk/>
          <pc:sldMk cId="2288624356" sldId="461"/>
        </pc:sldMkLst>
      </pc:sldChg>
      <pc:sldChg chg="add">
        <pc:chgData name="Ashley Bentley" userId="8faeb2f1-7d8e-490b-89e4-7a7a9f934ddf" providerId="ADAL" clId="{321F95E0-7A5A-41C4-A1E6-FFA7C8D6142A}" dt="2025-08-06T23:18:59.444" v="1"/>
        <pc:sldMkLst>
          <pc:docMk/>
          <pc:sldMk cId="3940302398" sldId="462"/>
        </pc:sldMkLst>
      </pc:sldChg>
      <pc:sldChg chg="add">
        <pc:chgData name="Ashley Bentley" userId="8faeb2f1-7d8e-490b-89e4-7a7a9f934ddf" providerId="ADAL" clId="{321F95E0-7A5A-41C4-A1E6-FFA7C8D6142A}" dt="2025-08-06T23:18:59.444" v="1"/>
        <pc:sldMkLst>
          <pc:docMk/>
          <pc:sldMk cId="1212159463" sldId="463"/>
        </pc:sldMkLst>
      </pc:sldChg>
      <pc:sldChg chg="add">
        <pc:chgData name="Ashley Bentley" userId="8faeb2f1-7d8e-490b-89e4-7a7a9f934ddf" providerId="ADAL" clId="{321F95E0-7A5A-41C4-A1E6-FFA7C8D6142A}" dt="2025-08-06T23:18:59.444" v="1"/>
        <pc:sldMkLst>
          <pc:docMk/>
          <pc:sldMk cId="2281995301" sldId="464"/>
        </pc:sldMkLst>
      </pc:sldChg>
      <pc:sldChg chg="add">
        <pc:chgData name="Ashley Bentley" userId="8faeb2f1-7d8e-490b-89e4-7a7a9f934ddf" providerId="ADAL" clId="{321F95E0-7A5A-41C4-A1E6-FFA7C8D6142A}" dt="2025-08-06T23:18:59.444" v="1"/>
        <pc:sldMkLst>
          <pc:docMk/>
          <pc:sldMk cId="917108181" sldId="465"/>
        </pc:sldMkLst>
      </pc:sldChg>
      <pc:sldChg chg="add">
        <pc:chgData name="Ashley Bentley" userId="8faeb2f1-7d8e-490b-89e4-7a7a9f934ddf" providerId="ADAL" clId="{321F95E0-7A5A-41C4-A1E6-FFA7C8D6142A}" dt="2025-08-06T23:18:59.444" v="1"/>
        <pc:sldMkLst>
          <pc:docMk/>
          <pc:sldMk cId="2039819221" sldId="467"/>
        </pc:sldMkLst>
      </pc:sldChg>
      <pc:sldChg chg="add">
        <pc:chgData name="Ashley Bentley" userId="8faeb2f1-7d8e-490b-89e4-7a7a9f934ddf" providerId="ADAL" clId="{321F95E0-7A5A-41C4-A1E6-FFA7C8D6142A}" dt="2025-08-06T23:18:59.444" v="1"/>
        <pc:sldMkLst>
          <pc:docMk/>
          <pc:sldMk cId="2112126879" sldId="468"/>
        </pc:sldMkLst>
      </pc:sldChg>
      <pc:sldChg chg="modSp add mod">
        <pc:chgData name="Ashley Bentley" userId="8faeb2f1-7d8e-490b-89e4-7a7a9f934ddf" providerId="ADAL" clId="{321F95E0-7A5A-41C4-A1E6-FFA7C8D6142A}" dt="2025-08-06T23:18:59.557" v="7" actId="27636"/>
        <pc:sldMkLst>
          <pc:docMk/>
          <pc:sldMk cId="2132657410" sldId="469"/>
        </pc:sldMkLst>
        <pc:spChg chg="mod">
          <ac:chgData name="Ashley Bentley" userId="8faeb2f1-7d8e-490b-89e4-7a7a9f934ddf" providerId="ADAL" clId="{321F95E0-7A5A-41C4-A1E6-FFA7C8D6142A}" dt="2025-08-06T23:18:59.557" v="7" actId="27636"/>
          <ac:spMkLst>
            <pc:docMk/>
            <pc:sldMk cId="2132657410" sldId="469"/>
            <ac:spMk id="825" creationId="{00000000-0000-0000-0000-000000000000}"/>
          </ac:spMkLst>
        </pc:spChg>
      </pc:sldChg>
      <pc:sldChg chg="add">
        <pc:chgData name="Ashley Bentley" userId="8faeb2f1-7d8e-490b-89e4-7a7a9f934ddf" providerId="ADAL" clId="{321F95E0-7A5A-41C4-A1E6-FFA7C8D6142A}" dt="2025-08-06T23:18:59.444" v="1"/>
        <pc:sldMkLst>
          <pc:docMk/>
          <pc:sldMk cId="3499546241" sldId="470"/>
        </pc:sldMkLst>
      </pc:sldChg>
      <pc:sldChg chg="add">
        <pc:chgData name="Ashley Bentley" userId="8faeb2f1-7d8e-490b-89e4-7a7a9f934ddf" providerId="ADAL" clId="{321F95E0-7A5A-41C4-A1E6-FFA7C8D6142A}" dt="2025-08-06T23:18:59.444" v="1"/>
        <pc:sldMkLst>
          <pc:docMk/>
          <pc:sldMk cId="363578195" sldId="471"/>
        </pc:sldMkLst>
      </pc:sldChg>
      <pc:sldChg chg="add">
        <pc:chgData name="Ashley Bentley" userId="8faeb2f1-7d8e-490b-89e4-7a7a9f934ddf" providerId="ADAL" clId="{321F95E0-7A5A-41C4-A1E6-FFA7C8D6142A}" dt="2025-08-06T23:18:59.444" v="1"/>
        <pc:sldMkLst>
          <pc:docMk/>
          <pc:sldMk cId="790469171" sldId="472"/>
        </pc:sldMkLst>
      </pc:sldChg>
      <pc:sldChg chg="add">
        <pc:chgData name="Ashley Bentley" userId="8faeb2f1-7d8e-490b-89e4-7a7a9f934ddf" providerId="ADAL" clId="{321F95E0-7A5A-41C4-A1E6-FFA7C8D6142A}" dt="2025-08-06T23:18:59.444" v="1"/>
        <pc:sldMkLst>
          <pc:docMk/>
          <pc:sldMk cId="2017855726" sldId="473"/>
        </pc:sldMkLst>
      </pc:sldChg>
      <pc:sldChg chg="add">
        <pc:chgData name="Ashley Bentley" userId="8faeb2f1-7d8e-490b-89e4-7a7a9f934ddf" providerId="ADAL" clId="{321F95E0-7A5A-41C4-A1E6-FFA7C8D6142A}" dt="2025-08-06T23:18:59.444" v="1"/>
        <pc:sldMkLst>
          <pc:docMk/>
          <pc:sldMk cId="756750020" sldId="474"/>
        </pc:sldMkLst>
      </pc:sldChg>
      <pc:sldChg chg="add">
        <pc:chgData name="Ashley Bentley" userId="8faeb2f1-7d8e-490b-89e4-7a7a9f934ddf" providerId="ADAL" clId="{321F95E0-7A5A-41C4-A1E6-FFA7C8D6142A}" dt="2025-08-06T23:18:59.444" v="1"/>
        <pc:sldMkLst>
          <pc:docMk/>
          <pc:sldMk cId="2848522012" sldId="475"/>
        </pc:sldMkLst>
      </pc:sldChg>
      <pc:sldChg chg="add">
        <pc:chgData name="Ashley Bentley" userId="8faeb2f1-7d8e-490b-89e4-7a7a9f934ddf" providerId="ADAL" clId="{321F95E0-7A5A-41C4-A1E6-FFA7C8D6142A}" dt="2025-08-06T23:18:59.444" v="1"/>
        <pc:sldMkLst>
          <pc:docMk/>
          <pc:sldMk cId="2637605726" sldId="476"/>
        </pc:sldMkLst>
      </pc:sldChg>
      <pc:sldChg chg="add">
        <pc:chgData name="Ashley Bentley" userId="8faeb2f1-7d8e-490b-89e4-7a7a9f934ddf" providerId="ADAL" clId="{321F95E0-7A5A-41C4-A1E6-FFA7C8D6142A}" dt="2025-08-06T23:18:59.444" v="1"/>
        <pc:sldMkLst>
          <pc:docMk/>
          <pc:sldMk cId="56029648" sldId="477"/>
        </pc:sldMkLst>
      </pc:sldChg>
      <pc:sldChg chg="add">
        <pc:chgData name="Ashley Bentley" userId="8faeb2f1-7d8e-490b-89e4-7a7a9f934ddf" providerId="ADAL" clId="{321F95E0-7A5A-41C4-A1E6-FFA7C8D6142A}" dt="2025-08-06T23:18:59.444" v="1"/>
        <pc:sldMkLst>
          <pc:docMk/>
          <pc:sldMk cId="2495128979" sldId="478"/>
        </pc:sldMkLst>
      </pc:sldChg>
      <pc:sldChg chg="add">
        <pc:chgData name="Ashley Bentley" userId="8faeb2f1-7d8e-490b-89e4-7a7a9f934ddf" providerId="ADAL" clId="{321F95E0-7A5A-41C4-A1E6-FFA7C8D6142A}" dt="2025-08-06T23:18:59.444" v="1"/>
        <pc:sldMkLst>
          <pc:docMk/>
          <pc:sldMk cId="710333760" sldId="479"/>
        </pc:sldMkLst>
      </pc:sldChg>
      <pc:sldChg chg="add">
        <pc:chgData name="Ashley Bentley" userId="8faeb2f1-7d8e-490b-89e4-7a7a9f934ddf" providerId="ADAL" clId="{321F95E0-7A5A-41C4-A1E6-FFA7C8D6142A}" dt="2025-08-06T23:18:59.444" v="1"/>
        <pc:sldMkLst>
          <pc:docMk/>
          <pc:sldMk cId="1204649594" sldId="480"/>
        </pc:sldMkLst>
      </pc:sldChg>
      <pc:sldChg chg="add">
        <pc:chgData name="Ashley Bentley" userId="8faeb2f1-7d8e-490b-89e4-7a7a9f934ddf" providerId="ADAL" clId="{321F95E0-7A5A-41C4-A1E6-FFA7C8D6142A}" dt="2025-08-06T23:18:59.444" v="1"/>
        <pc:sldMkLst>
          <pc:docMk/>
          <pc:sldMk cId="1902644945" sldId="481"/>
        </pc:sldMkLst>
      </pc:sldChg>
      <pc:sldChg chg="add">
        <pc:chgData name="Ashley Bentley" userId="8faeb2f1-7d8e-490b-89e4-7a7a9f934ddf" providerId="ADAL" clId="{321F95E0-7A5A-41C4-A1E6-FFA7C8D6142A}" dt="2025-08-06T23:18:59.444" v="1"/>
        <pc:sldMkLst>
          <pc:docMk/>
          <pc:sldMk cId="170568695" sldId="48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2000" b="1" i="0" u="none" strike="noStrike">
                <a:solidFill>
                  <a:srgbClr val="FFFFFF"/>
                </a:solidFill>
                <a:latin typeface="Times New Roman"/>
              </a:defRPr>
            </a:pPr>
            <a:endParaRPr lang="en-US" sz="2000" b="1" i="0" u="none" strike="noStrike">
              <a:solidFill>
                <a:srgbClr val="FFFFFF"/>
              </a:solidFill>
              <a:latin typeface="Times New Roman"/>
            </a:endParaRPr>
          </a:p>
        </c:rich>
      </c:tx>
      <c:layout>
        <c:manualLayout>
          <c:xMode val="edge"/>
          <c:yMode val="edge"/>
          <c:x val="0.43541699647903442"/>
          <c:y val="0"/>
          <c:w val="0.12916700541973114"/>
          <c:h val="0.22380299866199493"/>
        </c:manualLayout>
      </c:layout>
      <c:overlay val="1"/>
      <c:spPr>
        <a:noFill/>
        <a:effectLst/>
      </c:spPr>
    </c:title>
    <c:autoTitleDeleted val="0"/>
    <c:view3D>
      <c:rotX val="15"/>
      <c:hPercent val="52"/>
      <c:rotY val="0"/>
      <c:depthPercent val="5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4.999999888241291E-3"/>
          <c:y val="0.22380299866199493"/>
          <c:w val="0.99000000953674316"/>
          <c:h val="0.76369702816009521"/>
        </c:manualLayout>
      </c:layout>
      <c:bar3DChart>
        <c:barDir val="col"/>
        <c:grouping val="clustered"/>
        <c:varyColors val="0"/>
        <c:ser>
          <c:idx val="0"/>
          <c:order val="0"/>
          <c:tx>
            <c:v>Men &gt;65</c:v>
          </c:tx>
          <c:spPr>
            <a:solidFill>
              <a:srgbClr val="FF8000"/>
            </a:solidFill>
            <a:ln w="12700" cap="flat">
              <a:noFill/>
              <a:miter lim="400000"/>
            </a:ln>
            <a:effectLst/>
            <a:sp3d prstMaterial="matte"/>
          </c:spPr>
          <c:invertIfNegative val="0"/>
          <c:dPt>
            <c:idx val="0"/>
            <c:invertIfNegative val="1"/>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0B3B-4722-A2BA-37936721FF9E}"/>
              </c:ext>
            </c:extLst>
          </c:dPt>
          <c:dPt>
            <c:idx val="1"/>
            <c:invertIfNegative val="1"/>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0B3B-4722-A2BA-37936721FF9E}"/>
              </c:ext>
            </c:extLst>
          </c:dPt>
          <c:dPt>
            <c:idx val="2"/>
            <c:invertIfNegative val="1"/>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0B3B-4722-A2BA-37936721FF9E}"/>
              </c:ext>
            </c:extLst>
          </c:dPt>
          <c:dLbls>
            <c:dLbl>
              <c:idx val="0"/>
              <c:numFmt formatCode="0" sourceLinked="0"/>
              <c:spPr/>
              <c:txPr>
                <a:bodyPr/>
                <a:lstStyle/>
                <a:p>
                  <a:pPr>
                    <a:defRPr sz="2400" b="1" i="0" u="none" strike="noStrike" smtId="4294967295">
                      <a:solidFill>
                        <a:srgbClr val="FFFFFF"/>
                      </a:solidFill>
                      <a:latin typeface="Times New Roman"/>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0B3B-4722-A2BA-37936721FF9E}"/>
                </c:ext>
              </c:extLst>
            </c:dLbl>
            <c:dLbl>
              <c:idx val="1"/>
              <c:numFmt formatCode="0" sourceLinked="0"/>
              <c:spPr/>
              <c:txPr>
                <a:bodyPr/>
                <a:lstStyle/>
                <a:p>
                  <a:pPr>
                    <a:defRPr sz="2400" b="1" i="0" u="none" strike="noStrike" smtId="4294967295">
                      <a:solidFill>
                        <a:srgbClr val="FFFFFF"/>
                      </a:solidFill>
                      <a:latin typeface="Times New Roman"/>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0B3B-4722-A2BA-37936721FF9E}"/>
                </c:ext>
              </c:extLst>
            </c:dLbl>
            <c:dLbl>
              <c:idx val="2"/>
              <c:numFmt formatCode="0" sourceLinked="0"/>
              <c:spPr/>
              <c:txPr>
                <a:bodyPr/>
                <a:lstStyle/>
                <a:p>
                  <a:pPr>
                    <a:defRPr sz="2400" b="1" i="0" u="none" strike="noStrike" smtId="4294967295">
                      <a:solidFill>
                        <a:srgbClr val="FFFFFF"/>
                      </a:solidFill>
                      <a:latin typeface="Times New Roman"/>
                    </a:defRPr>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0B3B-4722-A2BA-37936721FF9E}"/>
                </c:ext>
              </c:extLst>
            </c:dLbl>
            <c:numFmt formatCode="0" sourceLinked="0"/>
            <c:spPr>
              <a:noFill/>
              <a:ln>
                <a:noFill/>
              </a:ln>
              <a:effectLst/>
            </c:spPr>
            <c:txPr>
              <a:bodyPr/>
              <a:lstStyle/>
              <a:p>
                <a:pPr>
                  <a:defRPr sz="2400" b="1" i="0" u="none" strike="noStrike" smtId="4294967295">
                    <a:solidFill>
                      <a:srgbClr val="FFFFFF"/>
                    </a:solidFill>
                    <a:latin typeface="Times New Roman"/>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Lit>
              <c:formatCode>General</c:formatCode>
              <c:ptCount val="3"/>
              <c:pt idx="0">
                <c:v>1900</c:v>
              </c:pt>
              <c:pt idx="1">
                <c:v>2000</c:v>
              </c:pt>
              <c:pt idx="2">
                <c:v>2030</c:v>
              </c:pt>
            </c:numLit>
          </c:cat>
          <c:val>
            <c:numLit>
              <c:formatCode>General</c:formatCode>
              <c:ptCount val="3"/>
              <c:pt idx="0">
                <c:v>3</c:v>
              </c:pt>
              <c:pt idx="1">
                <c:v>30</c:v>
              </c:pt>
              <c:pt idx="2">
                <c:v>70</c:v>
              </c:pt>
            </c:numLit>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0B3B-4722-A2BA-37936721FF9E}"/>
            </c:ext>
          </c:extLst>
        </c:ser>
        <c:dLbls>
          <c:showLegendKey val="0"/>
          <c:showVal val="0"/>
          <c:showCatName val="0"/>
          <c:showSerName val="0"/>
          <c:showPercent val="0"/>
          <c:showBubbleSize val="0"/>
        </c:dLbls>
        <c:gapWidth val="10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1800" b="1" i="0" u="none" strike="noStrike" smtId="4294967295">
                <a:solidFill>
                  <a:srgbClr val="FFFFFF"/>
                </a:solidFill>
                <a:latin typeface="Times New Roman"/>
              </a:defRPr>
            </a:pPr>
            <a:endParaRPr lang="en-US"/>
          </a:p>
        </c:txPr>
        <c:crossAx val="2094734553"/>
        <c:crosses val="autoZero"/>
        <c:auto val="0"/>
        <c:lblAlgn val="ctr"/>
        <c:lblOffset val="100"/>
        <c:noMultiLvlLbl val="1"/>
      </c:catAx>
      <c:valAx>
        <c:axId val="2094734553"/>
        <c:scaling>
          <c:orientation val="minMax"/>
        </c:scaling>
        <c:delete val="0"/>
        <c:axPos val="l"/>
        <c:majorGridlines>
          <c:spPr>
            <a:ln w="12700" cap="flat">
              <a:solidFill>
                <a:srgbClr val="000000"/>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800" b="1" i="0" u="none" strike="noStrike" smtId="4294967295">
                <a:solidFill>
                  <a:srgbClr val="FFFFFF"/>
                </a:solidFill>
                <a:latin typeface="Times New Roman"/>
              </a:defRPr>
            </a:pPr>
            <a:endParaRPr lang="en-US"/>
          </a:p>
        </c:txPr>
        <c:crossAx val="2094734552"/>
        <c:crosses val="autoZero"/>
        <c:crossBetween val="between"/>
        <c:majorUnit val="17.5"/>
        <c:minorUnit val="8.75"/>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1500049829483"/>
          <c:y val="6.5301597118377686E-2"/>
          <c:w val="0.83329099416732788"/>
          <c:h val="0.58560597896575928"/>
        </c:manualLayout>
      </c:layout>
      <c:lineChart>
        <c:grouping val="standard"/>
        <c:varyColors val="0"/>
        <c:ser>
          <c:idx val="0"/>
          <c:order val="0"/>
          <c:tx>
            <c:strRef>
              <c:f>Sheet1!$A$2</c:f>
              <c:strCache>
                <c:ptCount val="1"/>
                <c:pt idx="0">
                  <c:v>Testosterone</c:v>
                </c:pt>
              </c:strCache>
            </c:strRef>
          </c:tx>
          <c:spPr>
            <a:ln w="38100" cap="flat">
              <a:solidFill>
                <a:srgbClr val="FF0000"/>
              </a:solidFill>
              <a:prstDash val="solid"/>
              <a:round/>
            </a:ln>
            <a:effectLst/>
          </c:spPr>
          <c:marker>
            <c:symbol val="diamond"/>
            <c:size val="7"/>
            <c:spPr>
              <a:solidFill>
                <a:srgbClr val="FF0000"/>
              </a:solidFill>
              <a:ln w="12700" cap="flat">
                <a:solidFill>
                  <a:srgbClr val="FF0000"/>
                </a:solidFill>
                <a:prstDash val="solid"/>
                <a:round/>
              </a:ln>
              <a:effectLst/>
            </c:spPr>
          </c:marker>
          <c:cat>
            <c:strRef>
              <c:f>Sheet1!$B$1:$G$1</c:f>
              <c:strCache>
                <c:ptCount val="6"/>
                <c:pt idx="0">
                  <c:v>&lt;34</c:v>
                </c:pt>
                <c:pt idx="1">
                  <c:v>35-44</c:v>
                </c:pt>
                <c:pt idx="2">
                  <c:v>45-54</c:v>
                </c:pt>
                <c:pt idx="3">
                  <c:v>55-64</c:v>
                </c:pt>
                <c:pt idx="4">
                  <c:v>65-74</c:v>
                </c:pt>
                <c:pt idx="5">
                  <c:v>&gt;75</c:v>
                </c:pt>
              </c:strCache>
            </c:strRef>
          </c:cat>
          <c:val>
            <c:numRef>
              <c:f>Sheet1!$B$2:$G$2</c:f>
              <c:numCache>
                <c:formatCode>General</c:formatCode>
                <c:ptCount val="6"/>
                <c:pt idx="0">
                  <c:v>20</c:v>
                </c:pt>
                <c:pt idx="1">
                  <c:v>22</c:v>
                </c:pt>
                <c:pt idx="2">
                  <c:v>20</c:v>
                </c:pt>
                <c:pt idx="3">
                  <c:v>18</c:v>
                </c:pt>
                <c:pt idx="4">
                  <c:v>16</c:v>
                </c:pt>
                <c:pt idx="5">
                  <c:v>12</c:v>
                </c:pt>
              </c:numCache>
            </c:numRef>
          </c:val>
          <c:smooth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049D-4E70-A6F1-B4FF46F1B541}"/>
            </c:ext>
          </c:extLst>
        </c:ser>
        <c:ser>
          <c:idx val="1"/>
          <c:order val="1"/>
          <c:tx>
            <c:strRef>
              <c:f>Sheet1!$A$3</c:f>
              <c:strCache>
                <c:ptCount val="1"/>
                <c:pt idx="0">
                  <c:v>Sex-hormone binding globulin (SHBG)</c:v>
                </c:pt>
              </c:strCache>
            </c:strRef>
          </c:tx>
          <c:spPr>
            <a:ln w="38100" cap="flat">
              <a:solidFill>
                <a:srgbClr val="FFFF00"/>
              </a:solidFill>
              <a:prstDash val="solid"/>
              <a:round/>
            </a:ln>
            <a:effectLst/>
          </c:spPr>
          <c:marker>
            <c:symbol val="square"/>
            <c:size val="7"/>
            <c:spPr>
              <a:solidFill>
                <a:srgbClr val="FFFF00"/>
              </a:solidFill>
              <a:ln w="12700" cap="flat">
                <a:solidFill>
                  <a:srgbClr val="FFFF00"/>
                </a:solidFill>
                <a:prstDash val="solid"/>
                <a:round/>
              </a:ln>
              <a:effectLst/>
            </c:spPr>
          </c:marker>
          <c:cat>
            <c:strRef>
              <c:f>Sheet1!$B$1:$G$1</c:f>
              <c:strCache>
                <c:ptCount val="6"/>
                <c:pt idx="0">
                  <c:v>&lt;34</c:v>
                </c:pt>
                <c:pt idx="1">
                  <c:v>35-44</c:v>
                </c:pt>
                <c:pt idx="2">
                  <c:v>45-54</c:v>
                </c:pt>
                <c:pt idx="3">
                  <c:v>55-64</c:v>
                </c:pt>
                <c:pt idx="4">
                  <c:v>65-74</c:v>
                </c:pt>
                <c:pt idx="5">
                  <c:v>&gt;75</c:v>
                </c:pt>
              </c:strCache>
            </c:strRef>
          </c:cat>
          <c:val>
            <c:numRef>
              <c:f>Sheet1!$B$3:$G$3</c:f>
              <c:numCache>
                <c:formatCode>General</c:formatCode>
                <c:ptCount val="6"/>
                <c:pt idx="0">
                  <c:v>35</c:v>
                </c:pt>
                <c:pt idx="1">
                  <c:v>40</c:v>
                </c:pt>
                <c:pt idx="2">
                  <c:v>43</c:v>
                </c:pt>
                <c:pt idx="3">
                  <c:v>45</c:v>
                </c:pt>
                <c:pt idx="4">
                  <c:v>50</c:v>
                </c:pt>
                <c:pt idx="5">
                  <c:v>68</c:v>
                </c:pt>
              </c:numCache>
            </c:numRef>
          </c:val>
          <c:smooth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049D-4E70-A6F1-B4FF46F1B541}"/>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title>
          <c:tx>
            <c:rich>
              <a:bodyPr rot="0"/>
              <a:lstStyle/>
              <a:p>
                <a:pPr>
                  <a:defRPr sz="1800" b="1" i="0" u="none" strike="noStrike">
                    <a:solidFill>
                      <a:srgbClr val="FFFFFF"/>
                    </a:solidFill>
                    <a:latin typeface="Times New Roman"/>
                  </a:defRPr>
                </a:pPr>
                <a:r>
                  <a:rPr lang="en-US" sz="1800" b="1" i="0" u="none" strike="noStrike">
                    <a:solidFill>
                      <a:srgbClr val="FFFFFF"/>
                    </a:solidFill>
                    <a:latin typeface="Times New Roman"/>
                  </a:rPr>
                  <a:t>Age in Years</a:t>
                </a:r>
              </a:p>
            </c:rich>
          </c:tx>
          <c:overlay val="1"/>
        </c:title>
        <c:numFmt formatCode="General" sourceLinked="0"/>
        <c:majorTickMark val="out"/>
        <c:minorTickMark val="none"/>
        <c:tickLblPos val="low"/>
        <c:spPr>
          <a:ln w="12700" cap="flat">
            <a:solidFill>
              <a:srgbClr val="000000"/>
            </a:solidFill>
            <a:prstDash val="solid"/>
            <a:round/>
          </a:ln>
        </c:spPr>
        <c:txPr>
          <a:bodyPr rot="0"/>
          <a:lstStyle/>
          <a:p>
            <a:pPr>
              <a:defRPr sz="1800" b="1" i="0" u="none" strike="noStrike" smtId="4294967295">
                <a:solidFill>
                  <a:srgbClr val="FFFFFF"/>
                </a:solidFill>
                <a:latin typeface="Times New Roman"/>
              </a:defRPr>
            </a:pPr>
            <a:endParaRPr lang="en-US"/>
          </a:p>
        </c:txPr>
        <c:crossAx val="2094734553"/>
        <c:crosses val="autoZero"/>
        <c:auto val="0"/>
        <c:lblAlgn val="ctr"/>
        <c:lblOffset val="100"/>
        <c:noMultiLvlLbl val="1"/>
      </c:catAx>
      <c:valAx>
        <c:axId val="2094734553"/>
        <c:scaling>
          <c:orientation val="minMax"/>
        </c:scaling>
        <c:delete val="0"/>
        <c:axPos val="l"/>
        <c:title>
          <c:tx>
            <c:rich>
              <a:bodyPr rot="-5400000"/>
              <a:lstStyle/>
              <a:p>
                <a:pPr>
                  <a:defRPr sz="1800" b="1" i="0" u="none" strike="noStrike">
                    <a:solidFill>
                      <a:srgbClr val="FFFFFF"/>
                    </a:solidFill>
                    <a:latin typeface="Times New Roman"/>
                  </a:defRPr>
                </a:pPr>
                <a:r>
                  <a:rPr lang="en-US" sz="1800" b="1" i="0" u="none" strike="noStrike">
                    <a:solidFill>
                      <a:srgbClr val="FFFFFF"/>
                    </a:solidFill>
                    <a:latin typeface="Times New Roman"/>
                  </a:rPr>
                  <a:t>nmol/L</a:t>
                </a:r>
              </a:p>
            </c:rich>
          </c:tx>
          <c:overlay val="1"/>
        </c:title>
        <c:numFmt formatCode="0" sourceLinked="0"/>
        <c:majorTickMark val="out"/>
        <c:minorTickMark val="none"/>
        <c:tickLblPos val="nextTo"/>
        <c:spPr>
          <a:ln w="12700" cap="flat">
            <a:solidFill>
              <a:srgbClr val="000000"/>
            </a:solidFill>
            <a:prstDash val="solid"/>
            <a:round/>
          </a:ln>
        </c:spPr>
        <c:txPr>
          <a:bodyPr rot="0"/>
          <a:lstStyle/>
          <a:p>
            <a:pPr>
              <a:defRPr sz="1800" b="1" i="0" u="none" strike="noStrike" smtId="4294967295">
                <a:solidFill>
                  <a:srgbClr val="FFFFFF"/>
                </a:solidFill>
                <a:latin typeface="Times New Roman"/>
              </a:defRPr>
            </a:pPr>
            <a:endParaRPr lang="en-US"/>
          </a:p>
        </c:txPr>
        <c:crossAx val="2094734552"/>
        <c:crosses val="autoZero"/>
        <c:crossBetween val="between"/>
        <c:majorUnit val="17.5"/>
        <c:minorUnit val="8.75"/>
      </c:valAx>
      <c:spPr>
        <a:gradFill flip="none" rotWithShape="1">
          <a:gsLst>
            <a:gs pos="0">
              <a:srgbClr val="12245C"/>
            </a:gs>
            <a:gs pos="50000">
              <a:srgbClr val="3366FF"/>
            </a:gs>
            <a:gs pos="100000">
              <a:srgbClr val="12245C"/>
            </a:gs>
          </a:gsLst>
          <a:lin ang="2700000" scaled="0"/>
        </a:gradFill>
        <a:ln w="12700" cap="flat">
          <a:solidFill>
            <a:srgbClr val="000000"/>
          </a:solidFill>
          <a:prstDash val="solid"/>
          <a:round/>
        </a:ln>
        <a:effectLst/>
      </c:spPr>
    </c:plotArea>
    <c:legend>
      <c:legendPos val="b"/>
      <c:layout>
        <c:manualLayout>
          <c:xMode val="edge"/>
          <c:yMode val="edge"/>
          <c:x val="0.14595599472522736"/>
          <c:y val="0.91897100210189819"/>
          <c:w val="0.85404402017593384"/>
          <c:h val="8.102869987487793E-2"/>
        </c:manualLayout>
      </c:layout>
      <c:overlay val="1"/>
      <c:spPr>
        <a:noFill/>
        <a:ln w="12700" cap="flat">
          <a:solidFill>
            <a:srgbClr val="000000"/>
          </a:solidFill>
          <a:prstDash val="solid"/>
          <a:round/>
        </a:ln>
        <a:effectLst/>
      </c:spPr>
      <c:txPr>
        <a:bodyPr rot="0"/>
        <a:lstStyle/>
        <a:p>
          <a:pPr>
            <a:defRPr sz="1800" b="1" i="0" u="none" strike="noStrike" smtId="4294967295">
              <a:solidFill>
                <a:srgbClr val="FFFFFF"/>
              </a:solidFill>
              <a:latin typeface="Times New Roman"/>
            </a:defRPr>
          </a:pPr>
          <a:endParaRPr lang="en-US"/>
        </a:p>
      </c:txPr>
    </c:legend>
    <c:plotVisOnly val="0"/>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4"/>
      <c:rotY val="0"/>
      <c:depthPercent val="5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4.999999888241291E-3"/>
          <c:y val="4.999999888241291E-3"/>
          <c:w val="0.99000000953674316"/>
          <c:h val="0.98750001192092896"/>
        </c:manualLayout>
      </c:layout>
      <c:bar3DChart>
        <c:barDir val="col"/>
        <c:grouping val="clustered"/>
        <c:varyColors val="0"/>
        <c:ser>
          <c:idx val="0"/>
          <c:order val="0"/>
          <c:tx>
            <c:strRef>
              <c:f>Sheet1!$A$2</c:f>
              <c:strCache>
                <c:ptCount val="1"/>
                <c:pt idx="0">
                  <c:v>Decreased Libido</c:v>
                </c:pt>
              </c:strCache>
            </c:strRef>
          </c:tx>
          <c:spPr>
            <a:solidFill>
              <a:srgbClr val="FF9900"/>
            </a:solidFill>
            <a:ln w="12700" cap="flat">
              <a:noFill/>
              <a:miter lim="400000"/>
            </a:ln>
            <a:effectLst/>
            <a:sp3d prstMaterial="matte"/>
          </c:spPr>
          <c:invertIfNegative val="0"/>
          <c:cat>
            <c:strRef>
              <c:f>Sheet1!$B$1:$D$1</c:f>
              <c:strCache>
                <c:ptCount val="3"/>
                <c:pt idx="0">
                  <c:v>1</c:v>
                </c:pt>
                <c:pt idx="1">
                  <c:v>2</c:v>
                </c:pt>
                <c:pt idx="2">
                  <c:v>3</c:v>
                </c:pt>
              </c:strCache>
            </c:strRef>
          </c:cat>
          <c:val>
            <c:numRef>
              <c:f>Sheet1!$B$2:$D$2</c:f>
              <c:numCache>
                <c:formatCode>General</c:formatCode>
                <c:ptCount val="3"/>
                <c:pt idx="0">
                  <c:v>83</c:v>
                </c:pt>
                <c:pt idx="1">
                  <c:v>40</c:v>
                </c:pt>
                <c:pt idx="2">
                  <c:v>49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DFD3-4010-BE6B-DEC4C54964B0}"/>
            </c:ext>
          </c:extLst>
        </c:ser>
        <c:ser>
          <c:idx val="1"/>
          <c:order val="1"/>
          <c:tx>
            <c:strRef>
              <c:f>Sheet1!$A$3</c:f>
              <c:strCache>
                <c:ptCount val="1"/>
                <c:pt idx="0">
                  <c:v>Fatigue</c:v>
                </c:pt>
              </c:strCache>
            </c:strRef>
          </c:tx>
          <c:spPr>
            <a:solidFill>
              <a:srgbClr val="FCF305"/>
            </a:solidFill>
            <a:ln w="12700" cap="flat">
              <a:noFill/>
              <a:miter lim="400000"/>
            </a:ln>
            <a:effectLst/>
            <a:sp3d prstMaterial="matte"/>
          </c:spPr>
          <c:invertIfNegative val="0"/>
          <c:cat>
            <c:strRef>
              <c:f>Sheet1!$B$1:$D$1</c:f>
              <c:strCache>
                <c:ptCount val="3"/>
                <c:pt idx="0">
                  <c:v>1</c:v>
                </c:pt>
                <c:pt idx="1">
                  <c:v>2</c:v>
                </c:pt>
                <c:pt idx="2">
                  <c:v>3</c:v>
                </c:pt>
              </c:strCache>
            </c:strRef>
          </c:cat>
          <c:val>
            <c:numRef>
              <c:f>Sheet1!$B$3:$D$3</c:f>
              <c:numCache>
                <c:formatCode>General</c:formatCode>
                <c:ptCount val="3"/>
                <c:pt idx="0">
                  <c:v>10</c:v>
                </c:pt>
                <c:pt idx="1">
                  <c:v>23</c:v>
                </c:pt>
                <c:pt idx="2">
                  <c:v>37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DFD3-4010-BE6B-DEC4C54964B0}"/>
            </c:ext>
          </c:extLst>
        </c:ser>
        <c:ser>
          <c:idx val="3"/>
          <c:order val="2"/>
          <c:tx>
            <c:strRef>
              <c:f>Sheet1!$A$5</c:f>
              <c:strCache>
                <c:ptCount val="1"/>
                <c:pt idx="0">
                  <c:v>Decreased Libido</c:v>
                </c:pt>
              </c:strCache>
            </c:strRef>
          </c:tx>
          <c:spPr>
            <a:solidFill>
              <a:srgbClr val="FF9900"/>
            </a:solidFill>
            <a:ln w="12700" cap="flat">
              <a:noFill/>
              <a:miter lim="400000"/>
            </a:ln>
            <a:effectLst/>
            <a:sp3d prstMaterial="matte"/>
          </c:spPr>
          <c:invertIfNegative val="0"/>
          <c:cat>
            <c:strRef>
              <c:f>Sheet1!$B$1:$D$1</c:f>
              <c:strCache>
                <c:ptCount val="3"/>
                <c:pt idx="0">
                  <c:v>1</c:v>
                </c:pt>
                <c:pt idx="1">
                  <c:v>2</c:v>
                </c:pt>
                <c:pt idx="2">
                  <c:v>3</c:v>
                </c:pt>
              </c:strCache>
            </c:strRef>
          </c:cat>
          <c:val>
            <c:numRef>
              <c:f>Sheet1!$B$5:$D$5</c:f>
              <c:numCache>
                <c:formatCode>General</c:formatCode>
                <c:ptCount val="3"/>
                <c:pt idx="0">
                  <c:v>83</c:v>
                </c:pt>
                <c:pt idx="1">
                  <c:v>51</c:v>
                </c:pt>
                <c:pt idx="2">
                  <c:v>52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DFD3-4010-BE6B-DEC4C54964B0}"/>
            </c:ext>
          </c:extLst>
        </c:ser>
        <c:ser>
          <c:idx val="4"/>
          <c:order val="3"/>
          <c:tx>
            <c:strRef>
              <c:f>Sheet1!$A$6</c:f>
              <c:strCache>
                <c:ptCount val="1"/>
                <c:pt idx="0">
                  <c:v>Fatigue</c:v>
                </c:pt>
              </c:strCache>
            </c:strRef>
          </c:tx>
          <c:spPr>
            <a:solidFill>
              <a:srgbClr val="FCF305"/>
            </a:solidFill>
            <a:ln w="12700" cap="flat">
              <a:noFill/>
              <a:miter lim="400000"/>
            </a:ln>
            <a:effectLst/>
            <a:sp3d prstMaterial="matte"/>
          </c:spPr>
          <c:invertIfNegative val="0"/>
          <c:cat>
            <c:strRef>
              <c:f>Sheet1!$B$1:$D$1</c:f>
              <c:strCache>
                <c:ptCount val="3"/>
                <c:pt idx="0">
                  <c:v>1</c:v>
                </c:pt>
                <c:pt idx="1">
                  <c:v>2</c:v>
                </c:pt>
                <c:pt idx="2">
                  <c:v>3</c:v>
                </c:pt>
              </c:strCache>
            </c:strRef>
          </c:cat>
          <c:val>
            <c:numRef>
              <c:f>Sheet1!$B$6:$D$6</c:f>
              <c:numCache>
                <c:formatCode>General</c:formatCode>
                <c:ptCount val="3"/>
                <c:pt idx="0">
                  <c:v>15</c:v>
                </c:pt>
                <c:pt idx="1">
                  <c:v>23</c:v>
                </c:pt>
                <c:pt idx="2">
                  <c:v>21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DFD3-4010-BE6B-DEC4C54964B0}"/>
            </c:ext>
          </c:extLst>
        </c:ser>
        <c:dLbls>
          <c:showLegendKey val="0"/>
          <c:showVal val="0"/>
          <c:showCatName val="0"/>
          <c:showSerName val="0"/>
          <c:showPercent val="0"/>
          <c:showBubbleSize val="0"/>
        </c:dLbls>
        <c:gapWidth val="20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1800" b="1" i="0" u="none" strike="noStrike" smtId="4294967295">
                <a:solidFill>
                  <a:srgbClr val="FFFFFF"/>
                </a:solidFill>
                <a:latin typeface="Times New Roman"/>
              </a:defRPr>
            </a:pPr>
            <a:endParaRPr lang="en-US"/>
          </a:p>
        </c:txPr>
        <c:crossAx val="2094734553"/>
        <c:crosses val="autoZero"/>
        <c:auto val="0"/>
        <c:lblAlgn val="ctr"/>
        <c:lblOffset val="100"/>
        <c:noMultiLvlLbl val="1"/>
      </c:catAx>
      <c:valAx>
        <c:axId val="2094734553"/>
        <c:scaling>
          <c:orientation val="minMax"/>
          <c:max val="100"/>
        </c:scaling>
        <c:delete val="0"/>
        <c:axPos val="l"/>
        <c:majorGridlines>
          <c:spPr>
            <a:ln w="12700" cap="flat">
              <a:solidFill>
                <a:srgbClr val="000000"/>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800" b="1" i="0" u="none" strike="noStrike" smtId="4294967295">
                <a:solidFill>
                  <a:srgbClr val="FFFFFF"/>
                </a:solidFill>
                <a:latin typeface="Times New Roman"/>
              </a:defRPr>
            </a:pPr>
            <a:endParaRPr lang="en-US"/>
          </a:p>
        </c:txPr>
        <c:crossAx val="2094734552"/>
        <c:crosses val="autoZero"/>
        <c:crossBetween val="between"/>
        <c:majorUnit val="25"/>
        <c:minorUnit val="12.5"/>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41499304771423"/>
          <c:y val="0.10650400072336197"/>
          <c:w val="0.79493200778961182"/>
          <c:h val="0.58527499437332153"/>
        </c:manualLayout>
      </c:layout>
      <c:lineChart>
        <c:grouping val="standard"/>
        <c:varyColors val="0"/>
        <c:ser>
          <c:idx val="0"/>
          <c:order val="0"/>
          <c:tx>
            <c:strRef>
              <c:f>Sheet1!$A$2</c:f>
              <c:strCache>
                <c:ptCount val="1"/>
                <c:pt idx="0">
                  <c:v>Line 1</c:v>
                </c:pt>
              </c:strCache>
            </c:strRef>
          </c:tx>
          <c:spPr>
            <a:ln w="38100" cap="flat">
              <a:solidFill>
                <a:srgbClr val="FFFF00"/>
              </a:solidFill>
              <a:prstDash val="solid"/>
              <a:round/>
            </a:ln>
            <a:effectLst/>
          </c:spPr>
          <c:marker>
            <c:symbol val="circle"/>
            <c:size val="14"/>
            <c:spPr>
              <a:solidFill>
                <a:srgbClr val="FFFF00"/>
              </a:solidFill>
              <a:ln w="25400" cap="flat">
                <a:solidFill>
                  <a:srgbClr val="FFFF00"/>
                </a:solidFill>
                <a:prstDash val="solid"/>
                <a:round/>
              </a:ln>
              <a:effectLst/>
            </c:spPr>
          </c:marker>
          <c:errBars>
            <c:errDir val="y"/>
            <c:errBarType val="both"/>
            <c:errValType val="percentage"/>
            <c:noEndCap val="0"/>
            <c:val val="0.5"/>
            <c:spPr>
              <a:noFill/>
              <a:ln w="12700" cap="flat">
                <a:solidFill>
                  <a:srgbClr val="000000"/>
                </a:solidFill>
                <a:prstDash val="solid"/>
                <a:round/>
              </a:ln>
              <a:effectLst/>
            </c:spPr>
          </c:errBars>
          <c:cat>
            <c:strRef>
              <c:f>Sheet1!$B$1:$H$1</c:f>
              <c:strCache>
                <c:ptCount val="7"/>
                <c:pt idx="0">
                  <c:v>0</c:v>
                </c:pt>
                <c:pt idx="1">
                  <c:v>6</c:v>
                </c:pt>
                <c:pt idx="2">
                  <c:v>12</c:v>
                </c:pt>
                <c:pt idx="3">
                  <c:v>18</c:v>
                </c:pt>
                <c:pt idx="4">
                  <c:v>24</c:v>
                </c:pt>
                <c:pt idx="5">
                  <c:v>30</c:v>
                </c:pt>
                <c:pt idx="6">
                  <c:v>36</c:v>
                </c:pt>
              </c:strCache>
            </c:strRef>
          </c:cat>
          <c:val>
            <c:numRef>
              <c:f>Sheet1!$B$2:$H$2</c:f>
              <c:numCache>
                <c:formatCode>General</c:formatCode>
                <c:ptCount val="7"/>
                <c:pt idx="0">
                  <c:v>100</c:v>
                </c:pt>
                <c:pt idx="1">
                  <c:v>100.8</c:v>
                </c:pt>
                <c:pt idx="2">
                  <c:v>101.9</c:v>
                </c:pt>
                <c:pt idx="3">
                  <c:v>102.44</c:v>
                </c:pt>
                <c:pt idx="4">
                  <c:v>103</c:v>
                </c:pt>
                <c:pt idx="5">
                  <c:v>103.6</c:v>
                </c:pt>
                <c:pt idx="6">
                  <c:v>104.29</c:v>
                </c:pt>
              </c:numCache>
            </c:numRef>
          </c:val>
          <c:smooth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6390-431E-AE63-E22D5CD18BC4}"/>
            </c:ext>
          </c:extLst>
        </c:ser>
        <c:ser>
          <c:idx val="1"/>
          <c:order val="1"/>
          <c:tx>
            <c:strRef>
              <c:f>Sheet1!$A$3</c:f>
              <c:strCache>
                <c:ptCount val="1"/>
                <c:pt idx="0">
                  <c:v>Line 2</c:v>
                </c:pt>
              </c:strCache>
            </c:strRef>
          </c:tx>
          <c:spPr>
            <a:ln w="38100" cap="flat">
              <a:solidFill>
                <a:srgbClr val="FF6600"/>
              </a:solidFill>
              <a:prstDash val="solid"/>
              <a:round/>
            </a:ln>
            <a:effectLst/>
          </c:spPr>
          <c:marker>
            <c:symbol val="circle"/>
            <c:size val="14"/>
            <c:spPr>
              <a:solidFill>
                <a:srgbClr val="FF6600"/>
              </a:solidFill>
              <a:ln w="25400" cap="flat">
                <a:solidFill>
                  <a:srgbClr val="FF6600"/>
                </a:solidFill>
                <a:prstDash val="solid"/>
                <a:round/>
              </a:ln>
              <a:effectLst/>
            </c:spPr>
          </c:marker>
          <c:errBars>
            <c:errDir val="y"/>
            <c:errBarType val="both"/>
            <c:errValType val="percentage"/>
            <c:noEndCap val="0"/>
            <c:val val="0.5"/>
            <c:spPr>
              <a:noFill/>
              <a:ln w="12700" cap="flat">
                <a:solidFill>
                  <a:srgbClr val="000000"/>
                </a:solidFill>
                <a:prstDash val="solid"/>
                <a:round/>
              </a:ln>
              <a:effectLst/>
            </c:spPr>
          </c:errBars>
          <c:cat>
            <c:strRef>
              <c:f>Sheet1!$B$1:$H$1</c:f>
              <c:strCache>
                <c:ptCount val="7"/>
                <c:pt idx="0">
                  <c:v>0</c:v>
                </c:pt>
                <c:pt idx="1">
                  <c:v>6</c:v>
                </c:pt>
                <c:pt idx="2">
                  <c:v>12</c:v>
                </c:pt>
                <c:pt idx="3">
                  <c:v>18</c:v>
                </c:pt>
                <c:pt idx="4">
                  <c:v>24</c:v>
                </c:pt>
                <c:pt idx="5">
                  <c:v>30</c:v>
                </c:pt>
                <c:pt idx="6">
                  <c:v>36</c:v>
                </c:pt>
              </c:strCache>
            </c:strRef>
          </c:cat>
          <c:val>
            <c:numRef>
              <c:f>Sheet1!$B$3:$H$3</c:f>
              <c:numCache>
                <c:formatCode>General</c:formatCode>
                <c:ptCount val="7"/>
                <c:pt idx="0">
                  <c:v>100</c:v>
                </c:pt>
                <c:pt idx="1">
                  <c:v>100.1</c:v>
                </c:pt>
                <c:pt idx="2">
                  <c:v>101.32</c:v>
                </c:pt>
                <c:pt idx="3">
                  <c:v>101.7</c:v>
                </c:pt>
                <c:pt idx="4">
                  <c:v>102.1</c:v>
                </c:pt>
                <c:pt idx="5">
                  <c:v>102.35</c:v>
                </c:pt>
                <c:pt idx="6">
                  <c:v>102.63</c:v>
                </c:pt>
              </c:numCache>
            </c:numRef>
          </c:val>
          <c:smooth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390-431E-AE63-E22D5CD18BC4}"/>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title>
          <c:tx>
            <c:rich>
              <a:bodyPr rot="0"/>
              <a:lstStyle/>
              <a:p>
                <a:pPr>
                  <a:defRPr sz="3100" b="1" i="0" u="none" strike="noStrike">
                    <a:solidFill>
                      <a:srgbClr val="FFFFFF"/>
                    </a:solidFill>
                    <a:latin typeface="Times New Roman"/>
                  </a:defRPr>
                </a:pPr>
                <a:r>
                  <a:rPr lang="en-US" sz="3100" b="1" i="0" u="none" strike="noStrike">
                    <a:solidFill>
                      <a:srgbClr val="FFFFFF"/>
                    </a:solidFill>
                    <a:latin typeface="Times New Roman"/>
                  </a:rPr>
                  <a:t>Time (Months)</a:t>
                </a:r>
              </a:p>
            </c:rich>
          </c:tx>
          <c:overlay val="1"/>
        </c:title>
        <c:numFmt formatCode="General" sourceLinked="0"/>
        <c:majorTickMark val="out"/>
        <c:minorTickMark val="none"/>
        <c:tickLblPos val="low"/>
        <c:spPr>
          <a:ln w="12700" cap="flat">
            <a:solidFill>
              <a:srgbClr val="000000"/>
            </a:solidFill>
            <a:prstDash val="solid"/>
            <a:round/>
          </a:ln>
        </c:spPr>
        <c:txPr>
          <a:bodyPr rot="0"/>
          <a:lstStyle/>
          <a:p>
            <a:pPr>
              <a:defRPr sz="4000" b="1" i="0" u="none" strike="noStrike" smtId="4294967295">
                <a:solidFill>
                  <a:srgbClr val="FFFFFF"/>
                </a:solidFill>
                <a:latin typeface="Times New Roman"/>
              </a:defRPr>
            </a:pPr>
            <a:endParaRPr lang="en-US"/>
          </a:p>
        </c:txPr>
        <c:crossAx val="2094734553"/>
        <c:crosses val="autoZero"/>
        <c:auto val="0"/>
        <c:lblAlgn val="ctr"/>
        <c:lblOffset val="100"/>
        <c:noMultiLvlLbl val="1"/>
      </c:catAx>
      <c:valAx>
        <c:axId val="2094734553"/>
        <c:scaling>
          <c:orientation val="minMax"/>
          <c:max val="105"/>
          <c:min val="99"/>
        </c:scaling>
        <c:delete val="0"/>
        <c:axPos val="l"/>
        <c:majorGridlines>
          <c:spPr>
            <a:ln w="12700" cap="flat">
              <a:solidFill>
                <a:srgbClr val="000000"/>
              </a:solidFill>
              <a:prstDash val="solid"/>
              <a:round/>
            </a:ln>
          </c:spPr>
        </c:majorGridlines>
        <c:numFmt formatCode="0" sourceLinked="0"/>
        <c:majorTickMark val="out"/>
        <c:minorTickMark val="none"/>
        <c:tickLblPos val="nextTo"/>
        <c:spPr>
          <a:ln w="12700" cap="flat">
            <a:solidFill>
              <a:srgbClr val="000000"/>
            </a:solidFill>
            <a:prstDash val="solid"/>
            <a:round/>
          </a:ln>
        </c:spPr>
        <c:txPr>
          <a:bodyPr rot="0"/>
          <a:lstStyle/>
          <a:p>
            <a:pPr>
              <a:defRPr sz="4000" b="1" i="0" u="none" strike="noStrike" smtId="4294967295">
                <a:solidFill>
                  <a:srgbClr val="FFFFFF"/>
                </a:solidFill>
                <a:latin typeface="Times New Roman"/>
              </a:defRPr>
            </a:pPr>
            <a:endParaRPr lang="en-US"/>
          </a:p>
        </c:txPr>
        <c:crossAx val="2094734552"/>
        <c:crosses val="autoZero"/>
        <c:crossBetween val="midCat"/>
        <c:majorUnit val="1"/>
        <c:minorUnit val="0.5"/>
      </c:valAx>
      <c:spPr>
        <a:gradFill flip="none" rotWithShape="1">
          <a:gsLst>
            <a:gs pos="0">
              <a:srgbClr val="000026"/>
            </a:gs>
            <a:gs pos="50000">
              <a:srgbClr val="000080"/>
            </a:gs>
            <a:gs pos="100000">
              <a:srgbClr val="000026"/>
            </a:gs>
          </a:gsLst>
          <a:lin ang="2700000" scaled="0"/>
        </a:gradFill>
        <a:ln w="12700" cap="flat">
          <a:solidFill>
            <a:srgbClr val="000000"/>
          </a:solidFill>
          <a:prstDash val="solid"/>
          <a:round/>
        </a:ln>
        <a:effectLst/>
      </c:spPr>
    </c:plotArea>
    <c:plotVisOnly val="0"/>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prstGeom prst="rect">
            <a:avLst/>
          </a:prstGeom>
        </p:spPr>
      </p:sp>
      <p:sp>
        <p:nvSpPr>
          <p:cNvPr id="419" name="Shape 419"/>
          <p:cNvSpPr>
            <a:spLocks noGrp="1"/>
          </p:cNvSpPr>
          <p:nvPr>
            <p:ph type="body" sz="quarter" idx="1"/>
          </p:nvPr>
        </p:nvSpPr>
        <p:spPr>
          <a:prstGeom prst="rect">
            <a:avLst/>
          </a:prstGeom>
        </p:spPr>
        <p:txBody>
          <a:bodyPr/>
          <a:lstStyle/>
          <a:p>
            <a:r>
              <a:t>The HIM study that was published in July of 2006 demonstrated that men are more likely to have Low Testosterone with each decade increase in age.  One key finding in this study was that 39% of the population of men over 45 years of age had testosterone levels less than 300 ng/dL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a:spLocks noGrp="1" noRot="1" noChangeAspect="1"/>
          </p:cNvSpPr>
          <p:nvPr>
            <p:ph type="sldImg"/>
          </p:nvPr>
        </p:nvSpPr>
        <p:spPr>
          <a:prstGeom prst="rect">
            <a:avLst/>
          </a:prstGeom>
        </p:spPr>
      </p:sp>
      <p:sp>
        <p:nvSpPr>
          <p:cNvPr id="576" name="Shape 576"/>
          <p:cNvSpPr>
            <a:spLocks noGrp="1"/>
          </p:cNvSpPr>
          <p:nvPr>
            <p:ph type="body" sz="quarter" idx="1"/>
          </p:nvPr>
        </p:nvSpPr>
        <p:spPr>
          <a:prstGeom prst="rect">
            <a:avLst/>
          </a:prstGeom>
        </p:spPr>
        <p:txBody>
          <a:bodyPr/>
          <a:lstStyle/>
          <a:p>
            <a:pPr>
              <a:buSzTx/>
              <a:buChar char="•"/>
            </a:pPr>
            <a:r>
              <a:t>The gel formulation of testosterone is a clear, colorless hydroalcoholic gel that contains 1% testosterone.</a:t>
            </a:r>
          </a:p>
          <a:p>
            <a:pPr>
              <a:buSzTx/>
              <a:buChar char="•"/>
            </a:pPr>
            <a:r>
              <a:t>It is applied to intact, clean, dry skin of the shoulders, upper arms, and/or abdomen. </a:t>
            </a:r>
          </a:p>
          <a:p>
            <a:pPr>
              <a:buSzTx/>
              <a:buChar char="•"/>
            </a:pPr>
            <a:r>
              <a:t>Following a single application, AndroGel</a:t>
            </a:r>
            <a:r>
              <a:rPr baseline="30000"/>
              <a:t>®</a:t>
            </a:r>
            <a:r>
              <a:t> provides continuous transdermal delivery of testosterone, the primary circulating endogenous androgen, for 24 hours.</a:t>
            </a:r>
          </a:p>
          <a:p>
            <a:pPr>
              <a:buSzTx/>
              <a:buChar char="•"/>
            </a:pPr>
            <a:r>
              <a:t>AndroGel</a:t>
            </a:r>
            <a:r>
              <a:rPr baseline="30000"/>
              <a:t>®</a:t>
            </a:r>
            <a:r>
              <a:t> is indicated for replacement therapy in males for conditions associated with a deficiency or absence of endogenous testosterone, such as primary or secondary hypogonadism. When used in hypogonadal men, this transdermal system can restore testosterone concentrations to the physiologic range of eugonadal men. </a:t>
            </a:r>
          </a:p>
          <a:p>
            <a:pPr>
              <a:buSzTx/>
              <a:buChar char="•"/>
            </a:pPr>
            <a:r>
              <a:t>Supplied as 5g, 7.5g or 10g (1% testosterone).</a:t>
            </a:r>
          </a:p>
          <a:p>
            <a:pPr>
              <a:buSzTx/>
              <a:buChar char="•"/>
            </a:pPr>
            <a:r>
              <a:t>~$70-$100 per month.</a:t>
            </a:r>
          </a:p>
          <a:p>
            <a:endParaRPr/>
          </a:p>
          <a:p>
            <a:endParaRPr/>
          </a:p>
          <a:p>
            <a:endParaRPr/>
          </a:p>
          <a:p>
            <a:endParaRPr/>
          </a:p>
          <a:p>
            <a:endParaRPr/>
          </a:p>
          <a:p>
            <a:pPr>
              <a:spcBef>
                <a:spcPts val="300"/>
              </a:spcBef>
              <a:defRPr sz="900"/>
            </a:pPr>
            <a:r>
              <a:t>Data on file. Unimed Pharmaceuticals, Inc.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hape 651"/>
          <p:cNvSpPr>
            <a:spLocks noGrp="1" noRot="1" noChangeAspect="1"/>
          </p:cNvSpPr>
          <p:nvPr>
            <p:ph type="sldImg"/>
          </p:nvPr>
        </p:nvSpPr>
        <p:spPr>
          <a:prstGeom prst="rect">
            <a:avLst/>
          </a:prstGeom>
        </p:spPr>
      </p:sp>
      <p:sp>
        <p:nvSpPr>
          <p:cNvPr id="652" name="Shape 652"/>
          <p:cNvSpPr>
            <a:spLocks noGrp="1"/>
          </p:cNvSpPr>
          <p:nvPr>
            <p:ph type="body" sz="quarter" idx="1"/>
          </p:nvPr>
        </p:nvSpPr>
        <p:spPr>
          <a:prstGeom prst="rect">
            <a:avLst/>
          </a:prstGeom>
        </p:spPr>
        <p:txBody>
          <a:bodyPr/>
          <a:lstStyle/>
          <a:p>
            <a:r>
              <a:t>One advantage of the gels over the injections, aside from avoiding liver toxicity, is a longer duration of maintaining T in the normal therapeutic range without the peaks and troughs seen with the IM injections.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Shape 683"/>
          <p:cNvSpPr>
            <a:spLocks noGrp="1" noRot="1" noChangeAspect="1"/>
          </p:cNvSpPr>
          <p:nvPr>
            <p:ph type="sldImg"/>
          </p:nvPr>
        </p:nvSpPr>
        <p:spPr>
          <a:xfrm>
            <a:off x="381000" y="685800"/>
            <a:ext cx="6096000" cy="3429000"/>
          </a:xfrm>
          <a:prstGeom prst="rect">
            <a:avLst/>
          </a:prstGeom>
        </p:spPr>
      </p:sp>
      <p:sp>
        <p:nvSpPr>
          <p:cNvPr id="684" name="Shape 684"/>
          <p:cNvSpPr>
            <a:spLocks noGrp="1"/>
          </p:cNvSpPr>
          <p:nvPr>
            <p:ph type="body" sz="quarter" idx="1"/>
          </p:nvPr>
        </p:nvSpPr>
        <p:spPr>
          <a:prstGeom prst="rect">
            <a:avLst/>
          </a:prstGeom>
        </p:spPr>
        <p:txBody>
          <a:bodyPr/>
          <a:lstStyle/>
          <a:p>
            <a:pPr>
              <a:defRPr b="1"/>
            </a:pPr>
            <a:r>
              <a:t>Patients Reporting Decreased Libido and Fatigue</a:t>
            </a:r>
          </a:p>
          <a:p>
            <a:pPr algn="just">
              <a:buSzTx/>
              <a:buChar char="•"/>
            </a:pPr>
            <a:r>
              <a:t>Study I: During Androderm® treatment, the percentage of patients reporting the symptoms of decreased libido and fatigue were reduced in comparison to the hypogonadal baseline period.  During androgen withdrawal, 79% of the patients reported decreased libido and 79% reported fatigue.  During </a:t>
            </a:r>
            <a:r>
              <a:rPr i="1"/>
              <a:t>Androderm </a:t>
            </a:r>
            <a:r>
              <a:t>therapy, only 7% of patients reported decreased libido and 10% reported fatigue.  These changes were significant (P&lt;0.001) when compared to androgen withdrawal.</a:t>
            </a:r>
          </a:p>
          <a:p>
            <a:pPr algn="just">
              <a:buSzTx/>
              <a:buChar char="•"/>
            </a:pPr>
            <a:r>
              <a:t>Study II showed a smaller reduction in symptoms during </a:t>
            </a:r>
            <a:r>
              <a:rPr i="1"/>
              <a:t>Androderm</a:t>
            </a:r>
            <a:r>
              <a:t> therapy reported compared to historical recollection.  During treatment with </a:t>
            </a:r>
            <a:r>
              <a:rPr i="1"/>
              <a:t>Androderm, </a:t>
            </a:r>
            <a:r>
              <a:t>26% of patients reported decreased libido and 26% reported fatigue compared to 42% reporting decreased libido and 52% reporting fatigue during the historical recollection baseline.  No statistical analyses were done.</a:t>
            </a:r>
          </a:p>
          <a:p>
            <a:pPr algn="just">
              <a:buSzTx/>
              <a:buChar char="•"/>
            </a:pPr>
            <a:r>
              <a:t>Study III showed that outcomes during </a:t>
            </a:r>
            <a:r>
              <a:rPr i="1"/>
              <a:t>Androderm</a:t>
            </a:r>
            <a:r>
              <a:t> replacement was intermediate between the other studies.  During treatment with </a:t>
            </a:r>
            <a:r>
              <a:rPr i="1"/>
              <a:t>Androderm, </a:t>
            </a:r>
            <a:r>
              <a:t>30% of patients reported decreased libido and 17% fatigue compared to 52% reporting decreased libido and 57% reporting fatigue during pre-treatment baseline.  </a:t>
            </a:r>
          </a:p>
          <a:p>
            <a:pPr algn="just"/>
            <a:endParaRPr/>
          </a:p>
          <a:p>
            <a:pPr algn="just"/>
            <a:endParaRPr/>
          </a:p>
          <a:p>
            <a:pPr algn="just">
              <a:defRPr sz="900"/>
            </a:pPr>
            <a:r>
              <a:t>Reference:  Data on file, SmithKline Beecham</a:t>
            </a:r>
            <a:r>
              <a:rPr sz="120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prstGeom prst="rect">
            <a:avLst/>
          </a:prstGeom>
        </p:spPr>
      </p:sp>
      <p:sp>
        <p:nvSpPr>
          <p:cNvPr id="762" name="Shape 762"/>
          <p:cNvSpPr>
            <a:spLocks noGrp="1"/>
          </p:cNvSpPr>
          <p:nvPr>
            <p:ph type="body" sz="quarter" idx="1"/>
          </p:nvPr>
        </p:nvSpPr>
        <p:spPr>
          <a:prstGeom prst="rect">
            <a:avLst/>
          </a:prstGeom>
        </p:spPr>
        <p:txBody>
          <a:bodyPr/>
          <a:lstStyle/>
          <a:p>
            <a:r>
              <a:t>Testim treatment resulted in significant changes in body composition at 6 and 12 months.  The changes included significant increase in LBM (1.7 kg month 6, 2.2 kg month 12) and significant decrease in FM (1.2 kg month 6, 1.8 kg month 12).  There was no significant change in total body mass.  </a:t>
            </a:r>
          </a:p>
          <a:p>
            <a:endParaRPr/>
          </a:p>
          <a:p>
            <a:r>
              <a:t>Sexual function as measured by sexual desire, performance, motivation, satisfaction with duration of erections, percent of full erections, and spontaneous erections, showed significant improvement from baseline at all visits of extension study.</a:t>
            </a:r>
          </a:p>
          <a:p>
            <a:endParaRPr/>
          </a:p>
          <a:p>
            <a:r>
              <a:t>There was a significant change in BMD of lumbar spine as measured by DEXA scan.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Shape 821"/>
          <p:cNvSpPr>
            <a:spLocks noGrp="1" noRot="1" noChangeAspect="1"/>
          </p:cNvSpPr>
          <p:nvPr>
            <p:ph type="sldImg"/>
          </p:nvPr>
        </p:nvSpPr>
        <p:spPr>
          <a:prstGeom prst="rect">
            <a:avLst/>
          </a:prstGeom>
        </p:spPr>
      </p:sp>
      <p:sp>
        <p:nvSpPr>
          <p:cNvPr id="822" name="Shape 822"/>
          <p:cNvSpPr>
            <a:spLocks noGrp="1"/>
          </p:cNvSpPr>
          <p:nvPr>
            <p:ph type="body" sz="quarter" idx="1"/>
          </p:nvPr>
        </p:nvSpPr>
        <p:spPr>
          <a:prstGeom prst="rect">
            <a:avLst/>
          </a:prstGeom>
        </p:spPr>
        <p:txBody>
          <a:bodyPr/>
          <a:lstStyle/>
          <a:p>
            <a:r>
              <a:t>It is important to monitor patients receiving testosterone replacement therapy.  Prior to initiating testosterone replacement therapy a baseline measurement of testosterone level should be done as well as PSA, Hgb and Hct, DRE, IPSS or equivalent, and evaluation of sleep apnea risk.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Shape 838"/>
          <p:cNvSpPr>
            <a:spLocks noGrp="1" noRot="1" noChangeAspect="1"/>
          </p:cNvSpPr>
          <p:nvPr>
            <p:ph type="sldImg"/>
          </p:nvPr>
        </p:nvSpPr>
        <p:spPr>
          <a:prstGeom prst="rect">
            <a:avLst/>
          </a:prstGeom>
        </p:spPr>
      </p:sp>
      <p:sp>
        <p:nvSpPr>
          <p:cNvPr id="839" name="Shape 839"/>
          <p:cNvSpPr>
            <a:spLocks noGrp="1"/>
          </p:cNvSpPr>
          <p:nvPr>
            <p:ph type="body" sz="quarter" idx="1"/>
          </p:nvPr>
        </p:nvSpPr>
        <p:spPr>
          <a:prstGeom prst="rect">
            <a:avLst/>
          </a:prstGeom>
        </p:spPr>
        <p:txBody>
          <a:bodyPr/>
          <a:lstStyle/>
          <a:p>
            <a:r>
              <a:t>A prostate nodule or induration or an elevated PSA may indicate previously unrecognized prostate cancer.  Furthermore, in men with erythrocytosis, untreated obstructive sleep apnea, severe lower urinary tract symptoms or severe congestive heart failure, testosterone may worsen these conditions.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hape 1027"/>
          <p:cNvSpPr>
            <a:spLocks noGrp="1" noRot="1" noChangeAspect="1"/>
          </p:cNvSpPr>
          <p:nvPr>
            <p:ph type="sldImg"/>
          </p:nvPr>
        </p:nvSpPr>
        <p:spPr>
          <a:prstGeom prst="rect">
            <a:avLst/>
          </a:prstGeom>
        </p:spPr>
      </p:sp>
      <p:sp>
        <p:nvSpPr>
          <p:cNvPr id="1028" name="Shape 1028"/>
          <p:cNvSpPr>
            <a:spLocks noGrp="1"/>
          </p:cNvSpPr>
          <p:nvPr>
            <p:ph type="body" sz="quarter" idx="1"/>
          </p:nvPr>
        </p:nvSpPr>
        <p:spPr>
          <a:prstGeom prst="rect">
            <a:avLst/>
          </a:prstGeom>
        </p:spPr>
        <p:txBody>
          <a:bodyPr/>
          <a:lstStyle/>
          <a:p>
            <a:pPr marL="228600" indent="-228600">
              <a:buSzTx/>
              <a:buAutoNum type="arabicPeriod"/>
            </a:pPr>
            <a:r>
              <a:t>Rhoden El, Morgentaler A Engl J Med 2004</a:t>
            </a:r>
          </a:p>
          <a:p>
            <a:pPr marL="228600" indent="-228600">
              <a:buSzTx/>
              <a:buAutoNum type="arabicPeriod"/>
            </a:pPr>
            <a:r>
              <a:t> Marks L et al. JAMA 296:2351, 2006</a:t>
            </a:r>
          </a:p>
          <a:p>
            <a:pPr marL="228600" indent="-228600">
              <a:buSzTx/>
              <a:buAutoNum type="arabicPeriod"/>
            </a:pPr>
            <a:r>
              <a:t>Rhoden El, Morgantaler A J Urol 2003</a:t>
            </a:r>
          </a:p>
          <a:p>
            <a:pPr marL="228600" indent="-228600">
              <a:buSzTx/>
              <a:buAutoNum type="arabicPeriod"/>
            </a:pPr>
            <a:r>
              <a:t> Rhoden El, Morganter A Int J Impot Res 2006</a:t>
            </a:r>
          </a:p>
          <a:p>
            <a:pPr marL="228600" indent="-228600">
              <a:buSzTx/>
              <a:buAutoNum type="arabicPeriod"/>
            </a:pPr>
            <a:r>
              <a:t>  Barqawi et al. Int J Impot Res 2005</a:t>
            </a:r>
          </a:p>
          <a:p>
            <a:pPr marL="228600" indent="-228600">
              <a:buSzTx/>
              <a:buAutoNum type="arabicPeriod"/>
              <a:defRPr b="1">
                <a:effectLst>
                  <a:outerShdw blurRad="38100" dist="38100" dir="2700000" rotWithShape="0">
                    <a:srgbClr val="C0C0C0"/>
                  </a:outerShdw>
                </a:effectLst>
              </a:defRPr>
            </a:pPr>
            <a:r>
              <a:t> Rhoden El, Morgentaller A J Urol 2003</a:t>
            </a:r>
          </a:p>
          <a:p>
            <a:pPr marL="228600" indent="-228600">
              <a:buSzTx/>
              <a:buAutoNum type="arabicPeriod"/>
              <a:defRPr b="1">
                <a:effectLst>
                  <a:outerShdw blurRad="38100" dist="38100" dir="2700000" rotWithShape="0">
                    <a:srgbClr val="C0C0C0"/>
                  </a:outerShdw>
                </a:effectLst>
              </a:defRPr>
            </a:pPr>
            <a:endParaRPr/>
          </a:p>
          <a:p>
            <a:pPr marL="228600" indent="-228600">
              <a:buSzTx/>
              <a:buAutoNum type="arabicPeriod" startAt="7"/>
              <a:defRPr b="1">
                <a:effectLst>
                  <a:outerShdw blurRad="38100" dist="38100" dir="2700000" rotWithShape="0">
                    <a:srgbClr val="C0C0C0"/>
                  </a:outerShdw>
                </a:effectLst>
              </a:defRPr>
            </a:pPr>
            <a:r>
              <a:t>Morgantaler A. Eur Urol 2006</a:t>
            </a:r>
          </a:p>
          <a:p>
            <a:pPr marL="228600" indent="-228600">
              <a:buSzTx/>
              <a:buAutoNum type="arabicPeriod" startAt="7"/>
              <a:defRPr b="1">
                <a:effectLst>
                  <a:outerShdw blurRad="38100" dist="38100" dir="2700000" rotWithShape="0">
                    <a:srgbClr val="C0C0C0"/>
                  </a:outerShdw>
                </a:effectLst>
              </a:defRPr>
            </a:pPr>
            <a:r>
              <a:t>Hsing AW Epidemiol Rev 2001</a:t>
            </a:r>
          </a:p>
          <a:p>
            <a:pPr marL="228600" indent="-228600">
              <a:buSzTx/>
              <a:buAutoNum type="arabicPeriod" startAt="7"/>
            </a:pPr>
            <a:endParaRPr b="1">
              <a:effectLst>
                <a:outerShdw blurRad="38100" dist="38100" dir="2700000" rotWithShape="0">
                  <a:srgbClr val="C0C0C0"/>
                </a:outerShdw>
              </a:effectLs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 name="Shape 1118"/>
          <p:cNvSpPr>
            <a:spLocks noGrp="1" noRot="1" noChangeAspect="1"/>
          </p:cNvSpPr>
          <p:nvPr>
            <p:ph type="sldImg"/>
          </p:nvPr>
        </p:nvSpPr>
        <p:spPr>
          <a:prstGeom prst="rect">
            <a:avLst/>
          </a:prstGeom>
        </p:spPr>
      </p:sp>
      <p:sp>
        <p:nvSpPr>
          <p:cNvPr id="1119" name="Shape 1119"/>
          <p:cNvSpPr>
            <a:spLocks noGrp="1"/>
          </p:cNvSpPr>
          <p:nvPr>
            <p:ph type="body" sz="quarter" idx="1"/>
          </p:nvPr>
        </p:nvSpPr>
        <p:spPr>
          <a:prstGeom prst="rect">
            <a:avLst/>
          </a:prstGeom>
        </p:spPr>
        <p:txBody>
          <a:bodyPr/>
          <a:lstStyle/>
          <a:p>
            <a:r>
              <a:t>Hypogonadism affects 4 to 5 million men, of whom only 5% receive treatment. In adults, hypogonadism is often underdiagnosed because its symptoms are mistaken for “getting older” or ignored by patients and physicians.</a:t>
            </a:r>
          </a:p>
          <a:p>
            <a:r>
              <a:t>Testosterone levels diminish at about 1% to 2% a year after age 30, eventually reaching hypogonadal levels in some men.</a:t>
            </a:r>
          </a:p>
          <a:p>
            <a:r>
              <a:t>Urologists should evaluate healthy older men who present with complaints of decreased libido, diminished erections, or changes in energy or “pep” for andropause-related hypogonadism.</a:t>
            </a:r>
          </a:p>
          <a:p>
            <a:r>
              <a:t>Testosterone replacement therapy can return hormone levels to normal ranges and help alleviate the symptoms and clinical detriments associated with hypogonadism. In older men, therapy may help to improve cognition, bone mineral density, lipid profiles, and sexual function. Testosterone replacement is contraindicated in men with preexisting breast or prostate cancer. All older men should have regular examinations so changes in the prostate or PSA levels can be quickly addressed.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prstGeom prst="rect">
            <a:avLst/>
          </a:prstGeom>
        </p:spPr>
      </p:sp>
      <p:sp>
        <p:nvSpPr>
          <p:cNvPr id="445" name="Shape 445"/>
          <p:cNvSpPr>
            <a:spLocks noGrp="1"/>
          </p:cNvSpPr>
          <p:nvPr>
            <p:ph type="body" sz="quarter" idx="1"/>
          </p:nvPr>
        </p:nvSpPr>
        <p:spPr>
          <a:prstGeom prst="rect">
            <a:avLst/>
          </a:prstGeom>
        </p:spPr>
        <p:txBody>
          <a:bodyPr/>
          <a:lstStyle/>
          <a:p>
            <a:r>
              <a:t>Testosterone is a very important circulating hormone in the male.  Besides being essential for the development of male characteristics and male sexual organs, it also has effects on most major organs, such as Brain, Muscle, Kidney, Bone Marrow, Bone, Liver, and Skin.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noRot="1" noChangeAspect="1"/>
          </p:cNvSpPr>
          <p:nvPr>
            <p:ph type="sldImg"/>
          </p:nvPr>
        </p:nvSpPr>
        <p:spPr>
          <a:prstGeom prst="rect">
            <a:avLst/>
          </a:prstGeom>
        </p:spPr>
      </p:sp>
      <p:sp>
        <p:nvSpPr>
          <p:cNvPr id="452" name="Shape 452"/>
          <p:cNvSpPr>
            <a:spLocks noGrp="1"/>
          </p:cNvSpPr>
          <p:nvPr>
            <p:ph type="body" sz="quarter" idx="1"/>
          </p:nvPr>
        </p:nvSpPr>
        <p:spPr>
          <a:prstGeom prst="rect">
            <a:avLst/>
          </a:prstGeom>
        </p:spPr>
        <p:txBody>
          <a:bodyPr/>
          <a:lstStyle/>
          <a:p>
            <a:r>
              <a:t>Low Testosterone</a:t>
            </a:r>
            <a:r>
              <a:rPr b="1" i="1"/>
              <a:t> </a:t>
            </a:r>
            <a:r>
              <a:t>may result from a number of disorders, including primary testicular failure (</a:t>
            </a:r>
            <a:r>
              <a:rPr b="1"/>
              <a:t>hyper</a:t>
            </a:r>
            <a:r>
              <a:t>gonadotropic hypogonadism – </a:t>
            </a:r>
            <a:r>
              <a:rPr b="1"/>
              <a:t>increase</a:t>
            </a:r>
            <a:r>
              <a:t> in LH and/or FSH) of a genetic or developmental nature (e.g. Klinefelter’s syndrome) or an acquired nature (e.g. mumps and other viruses, trauma, aging, and/or HIV/AIDS). Low Testosterone</a:t>
            </a:r>
            <a:r>
              <a:rPr b="1" i="1"/>
              <a:t> </a:t>
            </a:r>
            <a:r>
              <a:t>also may occur with secondary testicular failure (</a:t>
            </a:r>
            <a:r>
              <a:rPr b="1"/>
              <a:t>hypo</a:t>
            </a:r>
            <a:r>
              <a:t>gonadotropic hypogonadism – </a:t>
            </a:r>
            <a:r>
              <a:rPr b="1"/>
              <a:t>decrease </a:t>
            </a:r>
            <a:r>
              <a:t>in LH and/or FSH) that may occur with Chronic Illness and/or HIV/AIDS. In normally aging adult men, low testosterone</a:t>
            </a:r>
            <a:r>
              <a:rPr b="1" i="1"/>
              <a:t> </a:t>
            </a:r>
            <a:r>
              <a:t>most commonly results from changes associated with aging, obesity, severe systemic illness, and medications.</a:t>
            </a:r>
            <a:r>
              <a:rPr baseline="30000"/>
              <a:t>  </a:t>
            </a:r>
            <a:r>
              <a:t>Recent studies have shown that after age 30, men experience a 1% to 2% decrease of total and bioavailable testosterone levels each year—a slow, yet steady decline. In comparison to younger men, most older men have testosterone levels in the low-normal range.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xfrm>
            <a:off x="381000" y="685800"/>
            <a:ext cx="6096000" cy="3429000"/>
          </a:xfrm>
          <a:prstGeom prst="rect">
            <a:avLst/>
          </a:prstGeom>
        </p:spPr>
      </p:sp>
      <p:sp>
        <p:nvSpPr>
          <p:cNvPr id="466" name="Shape 466"/>
          <p:cNvSpPr>
            <a:spLocks noGrp="1"/>
          </p:cNvSpPr>
          <p:nvPr>
            <p:ph type="body" sz="quarter" idx="1"/>
          </p:nvPr>
        </p:nvSpPr>
        <p:spPr>
          <a:prstGeom prst="rect">
            <a:avLst/>
          </a:prstGeom>
        </p:spPr>
        <p:txBody>
          <a:bodyPr/>
          <a:lstStyle/>
          <a:p>
            <a:r>
              <a:t>With aging, the serum T declines slowly, about 1% per year, while the proteins (primarily sex hormone binding globulin</a:t>
            </a:r>
            <a:r>
              <a:rPr b="1" i="1"/>
              <a:t>, </a:t>
            </a:r>
            <a:r>
              <a:t>SHBG) that tightly bind the T molecule begin to increase with age.  Together, the increased binding and the decrease in production of T leads to a further decrease in the free T with aging.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noRot="1" noChangeAspect="1"/>
          </p:cNvSpPr>
          <p:nvPr>
            <p:ph type="sldImg"/>
          </p:nvPr>
        </p:nvSpPr>
        <p:spPr>
          <a:xfrm>
            <a:off x="381000" y="685800"/>
            <a:ext cx="6096000" cy="3429000"/>
          </a:xfrm>
          <a:prstGeom prst="rect">
            <a:avLst/>
          </a:prstGeom>
        </p:spPr>
      </p:sp>
      <p:sp>
        <p:nvSpPr>
          <p:cNvPr id="480" name="Shape 480"/>
          <p:cNvSpPr>
            <a:spLocks noGrp="1"/>
          </p:cNvSpPr>
          <p:nvPr>
            <p:ph type="body" sz="quarter" idx="1"/>
          </p:nvPr>
        </p:nvSpPr>
        <p:spPr>
          <a:prstGeom prst="rect">
            <a:avLst/>
          </a:prstGeom>
        </p:spPr>
        <p:txBody>
          <a:bodyPr/>
          <a:lstStyle/>
          <a:p>
            <a:r>
              <a:t> The Endocrine Society published their Clinical Practice Guidelines on Testosterone Therapy in Adult Men with Androgen Deficiency syndrome.  Included in this slide are specific signs and symptoms that signal the necessity of obtaining a T level.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541"/>
          <p:cNvSpPr>
            <a:spLocks noGrp="1" noRot="1" noChangeAspect="1"/>
          </p:cNvSpPr>
          <p:nvPr>
            <p:ph type="sldImg"/>
          </p:nvPr>
        </p:nvSpPr>
        <p:spPr>
          <a:prstGeom prst="rect">
            <a:avLst/>
          </a:prstGeom>
        </p:spPr>
      </p:sp>
      <p:sp>
        <p:nvSpPr>
          <p:cNvPr id="542" name="Shape 542"/>
          <p:cNvSpPr>
            <a:spLocks noGrp="1"/>
          </p:cNvSpPr>
          <p:nvPr>
            <p:ph type="body" sz="quarter" idx="1"/>
          </p:nvPr>
        </p:nvSpPr>
        <p:spPr>
          <a:prstGeom prst="rect">
            <a:avLst/>
          </a:prstGeom>
        </p:spPr>
        <p:txBody>
          <a:bodyPr/>
          <a:lstStyle/>
          <a:p>
            <a:r>
              <a:t>Low testosterone is more prevalent in patients with certain chronic conditions such as ED, HIV and Type 2 Diabetes. Physicians should be aware of these associations for the purpose of more rigorously screening these patients for low testosterone.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prstGeom prst="rect">
            <a:avLst/>
          </a:prstGeom>
        </p:spPr>
      </p:sp>
      <p:sp>
        <p:nvSpPr>
          <p:cNvPr id="553" name="Shape 553"/>
          <p:cNvSpPr>
            <a:spLocks noGrp="1"/>
          </p:cNvSpPr>
          <p:nvPr>
            <p:ph type="body" sz="quarter" idx="1"/>
          </p:nvPr>
        </p:nvSpPr>
        <p:spPr>
          <a:prstGeom prst="rect">
            <a:avLst/>
          </a:prstGeom>
        </p:spPr>
        <p:txBody>
          <a:bodyPr/>
          <a:lstStyle/>
          <a:p>
            <a:pPr>
              <a:defRPr b="1"/>
            </a:pPr>
            <a:r>
              <a:t>Testosterone Replacement</a:t>
            </a:r>
          </a:p>
          <a:p>
            <a:pPr>
              <a:defRPr b="1"/>
            </a:pPr>
            <a:endParaRPr/>
          </a:p>
          <a:p>
            <a:pPr algn="just">
              <a:buSzTx/>
              <a:buChar char="•"/>
            </a:pPr>
            <a:r>
              <a:t>Current testosterone replacement therapy includes parenteral (IM, intramuscular), oral dosage forms, transdermal systems, and absorbable gel.</a:t>
            </a:r>
          </a:p>
          <a:p>
            <a:pPr algn="just">
              <a:buSzTx/>
              <a:buChar char="•"/>
            </a:pPr>
            <a:r>
              <a:t>IM injections consist of testosterone esters in an oil-based delivery system (testosterone enanthate and cypionate).  </a:t>
            </a:r>
          </a:p>
          <a:p>
            <a:pPr algn="just">
              <a:buSzTx/>
              <a:buChar char="•"/>
            </a:pPr>
            <a:r>
              <a:t>Methyltestosterone, an oral testosterone derivative, is rarely used because of its potential for hepatotoxicity.</a:t>
            </a:r>
          </a:p>
          <a:p>
            <a:pPr algn="just">
              <a:buSzTx/>
              <a:buChar char="•"/>
            </a:pPr>
            <a:r>
              <a:t>Scrotal patches are associated with less skin irritation but can lead to a higher level of DHT due to conversion of testosterone by scrotal skin 5</a:t>
            </a:r>
            <a:r>
              <a:rPr>
                <a:latin typeface="Symbol"/>
                <a:ea typeface="Symbol"/>
                <a:cs typeface="Symbol"/>
                <a:sym typeface="Symbol"/>
              </a:rPr>
              <a:t>α</a:t>
            </a:r>
            <a:r>
              <a:t>-reductase.</a:t>
            </a:r>
          </a:p>
          <a:p>
            <a:pPr algn="just">
              <a:buSzTx/>
              <a:buChar char="•"/>
            </a:pPr>
            <a:endParaRPr/>
          </a:p>
          <a:p>
            <a:pPr algn="just">
              <a:buSzTx/>
              <a:buChar char="•"/>
            </a:pPr>
            <a:endParaRPr/>
          </a:p>
          <a:p>
            <a:pPr algn="just">
              <a:buSzTx/>
              <a:buChar char="•"/>
            </a:pPr>
            <a:endParaRPr/>
          </a:p>
          <a:p>
            <a:pPr algn="just"/>
            <a:endParaRPr/>
          </a:p>
          <a:p>
            <a:pPr algn="just">
              <a:buSzTx/>
              <a:buChar char="•"/>
            </a:pPr>
            <a:endParaRPr/>
          </a:p>
          <a:p>
            <a:pPr algn="just">
              <a:spcBef>
                <a:spcPts val="300"/>
              </a:spcBef>
              <a:defRPr sz="900"/>
            </a:pPr>
            <a:r>
              <a:t>Reference: Mazer NA, Sanders SW, Ebert CD, Meikle AW.  Mimicking the circadian pattern of testosterone and metabolite levels with an enhanced transdermal delivery system.  Gurny, Junginger, and Peppas (eds.).  In:  </a:t>
            </a:r>
            <a:r>
              <a:rPr i="1"/>
              <a:t>Pulsatile Drug Delivery:  Current Applications and Future Trends.  </a:t>
            </a:r>
            <a:r>
              <a:t>Stuttgart: Wiss.  Verlag-Ges.; 1993:73-97.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Shape 557"/>
          <p:cNvSpPr>
            <a:spLocks noGrp="1" noRot="1" noChangeAspect="1"/>
          </p:cNvSpPr>
          <p:nvPr>
            <p:ph type="sldImg"/>
          </p:nvPr>
        </p:nvSpPr>
        <p:spPr>
          <a:prstGeom prst="rect">
            <a:avLst/>
          </a:prstGeom>
        </p:spPr>
      </p:sp>
      <p:sp>
        <p:nvSpPr>
          <p:cNvPr id="558" name="Shape 558"/>
          <p:cNvSpPr>
            <a:spLocks noGrp="1"/>
          </p:cNvSpPr>
          <p:nvPr>
            <p:ph type="body" sz="quarter" idx="1"/>
          </p:nvPr>
        </p:nvSpPr>
        <p:spPr>
          <a:prstGeom prst="rect">
            <a:avLst/>
          </a:prstGeom>
        </p:spPr>
        <p:txBody>
          <a:bodyPr/>
          <a:lstStyle/>
          <a:p>
            <a:pPr defTabSz="914400">
              <a:buSzTx/>
              <a:buChar char="•"/>
              <a:tabLst>
                <a:tab pos="736600" algn="l"/>
              </a:tabLst>
            </a:pPr>
            <a:r>
              <a:t>Two available injectable forms of long-acting IM testosterone:</a:t>
            </a:r>
          </a:p>
          <a:p>
            <a:pPr lvl="1" indent="457200" defTabSz="914400">
              <a:tabLst>
                <a:tab pos="736600" algn="l"/>
              </a:tabLst>
            </a:pPr>
            <a:r>
              <a:t>Testosterone enenthate</a:t>
            </a:r>
          </a:p>
          <a:p>
            <a:pPr lvl="1" indent="457200" defTabSz="914400">
              <a:tabLst>
                <a:tab pos="736600" algn="l"/>
              </a:tabLst>
            </a:pPr>
            <a:r>
              <a:t>Testosterone cypionate</a:t>
            </a:r>
          </a:p>
          <a:p>
            <a:pPr defTabSz="914400">
              <a:buSzTx/>
              <a:buChar char="•"/>
              <a:tabLst>
                <a:tab pos="736600" algn="l"/>
              </a:tabLst>
            </a:pPr>
            <a:r>
              <a:t>Both are non-aqueous and need to be injected in oil.  Peak serum concentrations are reached 72 hours after injection (100 to 200mg) and subsequently decline over 1 to 2 weeks.  </a:t>
            </a:r>
          </a:p>
          <a:p>
            <a:pPr defTabSz="914400">
              <a:buSzTx/>
              <a:buChar char="•"/>
              <a:tabLst>
                <a:tab pos="736600" algn="l"/>
              </a:tabLst>
            </a:pPr>
            <a:r>
              <a:t>Supraphysiologic levels (up to 1400 ng/ml) can be reached in the first 72 hours following injection.  This has unknown physiologic consequence, but has been linked in some men to sexual and overall behavioral aggressiveness.</a:t>
            </a:r>
          </a:p>
          <a:p>
            <a:pPr defTabSz="914400">
              <a:buSzTx/>
              <a:buChar char="•"/>
              <a:tabLst>
                <a:tab pos="736600" algn="l"/>
              </a:tabLst>
            </a:pPr>
            <a:r>
              <a:t>Serum levels are not maintained beyond 2 - 3 weeks with higher doses.</a:t>
            </a:r>
          </a:p>
          <a:p>
            <a:pPr defTabSz="914400">
              <a:buSzTx/>
              <a:buChar char="•"/>
              <a:tabLst>
                <a:tab pos="736600" algn="l"/>
              </a:tabLst>
            </a:pPr>
            <a:r>
              <a:t>DHT levels are usually normal; estradiol levels can be high, causing gynecomastia.</a:t>
            </a:r>
          </a:p>
          <a:p>
            <a:pPr defTabSz="914400">
              <a:buSzTx/>
              <a:buChar char="•"/>
              <a:tabLst>
                <a:tab pos="736600" algn="l"/>
              </a:tabLst>
            </a:pPr>
            <a:r>
              <a:t>~ $12/injection ($24 per month).</a:t>
            </a:r>
          </a:p>
          <a:p>
            <a:pPr defTabSz="914400">
              <a:tabLst>
                <a:tab pos="736600" algn="l"/>
              </a:tabLst>
            </a:pPr>
            <a:endParaRPr/>
          </a:p>
          <a:p>
            <a:pPr defTabSz="914400">
              <a:buSzTx/>
              <a:buChar char="•"/>
              <a:tabLst>
                <a:tab pos="736600" algn="l"/>
              </a:tabLst>
            </a:pPr>
            <a:endParaRPr/>
          </a:p>
          <a:p>
            <a:pPr defTabSz="914400">
              <a:buSzTx/>
              <a:buChar char="•"/>
              <a:tabLst>
                <a:tab pos="736600" algn="l"/>
              </a:tabLst>
            </a:pPr>
            <a:endParaRPr/>
          </a:p>
          <a:p>
            <a:pPr defTabSz="914400">
              <a:buSzTx/>
              <a:buChar char="•"/>
              <a:tabLst>
                <a:tab pos="736600" algn="l"/>
              </a:tabLst>
            </a:pPr>
            <a:endParaRPr/>
          </a:p>
          <a:p>
            <a:pPr defTabSz="914400">
              <a:buSzTx/>
              <a:buChar char="•"/>
              <a:tabLst>
                <a:tab pos="736600" algn="l"/>
              </a:tabLst>
            </a:pPr>
            <a:endParaRPr/>
          </a:p>
          <a:p>
            <a:pPr defTabSz="914400">
              <a:spcBef>
                <a:spcPts val="300"/>
              </a:spcBef>
              <a:tabLst>
                <a:tab pos="736600" algn="l"/>
              </a:tabLst>
              <a:defRPr sz="900"/>
            </a:pPr>
            <a:r>
              <a:t>Reference:  Morales et al., Andropause: A misnomer for a true clinical entity. 	</a:t>
            </a:r>
            <a:r>
              <a:rPr i="1"/>
              <a:t>J Urol </a:t>
            </a:r>
            <a:r>
              <a:t>163:705-712, 2000.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hape 566"/>
          <p:cNvSpPr>
            <a:spLocks noGrp="1" noRot="1" noChangeAspect="1"/>
          </p:cNvSpPr>
          <p:nvPr>
            <p:ph type="sldImg"/>
          </p:nvPr>
        </p:nvSpPr>
        <p:spPr>
          <a:prstGeom prst="rect">
            <a:avLst/>
          </a:prstGeom>
        </p:spPr>
      </p:sp>
      <p:sp>
        <p:nvSpPr>
          <p:cNvPr id="567" name="Shape 567"/>
          <p:cNvSpPr>
            <a:spLocks noGrp="1"/>
          </p:cNvSpPr>
          <p:nvPr>
            <p:ph type="body" sz="quarter" idx="1"/>
          </p:nvPr>
        </p:nvSpPr>
        <p:spPr>
          <a:prstGeom prst="rect">
            <a:avLst/>
          </a:prstGeom>
        </p:spPr>
        <p:txBody>
          <a:bodyPr/>
          <a:lstStyle/>
          <a:p>
            <a:r>
              <a:t>This graph shows the effects of testosterone enanthate 250 mg administered by intramuscular injection every 3 weeks and demonstrates wide fluctuations of serum testosterone levels—beyond the upper and lower limits of normal range. </a:t>
            </a:r>
          </a:p>
          <a:p>
            <a:r>
              <a:t>Peak levels are achieved quickly after administration and often exceed normal physiologic levels. Thereafter, testosterone levels decline, reaching the lower limit or less than normal level just before readministration. </a:t>
            </a:r>
          </a:p>
          <a:p>
            <a:r>
              <a:t>As this chart illustrates, IM testosterone does not provide the smooth, consistent testosterone serum level necessary for optimal therapy.</a:t>
            </a:r>
          </a:p>
          <a:p>
            <a:endParaRPr/>
          </a:p>
          <a:p>
            <a:pPr>
              <a:defRPr sz="900"/>
            </a:pPr>
            <a:endParaRPr/>
          </a:p>
          <a:p>
            <a:pPr>
              <a:defRPr sz="900"/>
            </a:pPr>
            <a:endParaRPr/>
          </a:p>
          <a:p>
            <a:pPr>
              <a:defRPr sz="900"/>
            </a:pPr>
            <a:endParaRPr/>
          </a:p>
          <a:p>
            <a:pPr>
              <a:defRPr sz="900"/>
            </a:pPr>
            <a:endParaRPr/>
          </a:p>
          <a:p>
            <a:pPr>
              <a:defRPr sz="900"/>
            </a:pPr>
            <a:endParaRPr/>
          </a:p>
          <a:p>
            <a:pPr>
              <a:spcBef>
                <a:spcPts val="300"/>
              </a:spcBef>
              <a:defRPr sz="900"/>
            </a:pPr>
            <a:r>
              <a:t>Behre HM, Nieschlag E. Comparative pharmacokinetics of testosterone esters. In: Behre HM, Nieschlag E, eds. </a:t>
            </a:r>
            <a:r>
              <a:rPr i="1"/>
              <a:t>Testosterone: Action, Deficiency, Substitution.</a:t>
            </a:r>
            <a:r>
              <a:t> Berlin, Germany: Springer-Verlag; 1998:329-348.</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ct val="0"/>
              </a:spcBef>
              <a:buSzTx/>
              <a:buNone/>
              <a:defRPr sz="3300">
                <a:latin typeface="Produkt Light"/>
                <a:ea typeface="Produkt Light"/>
                <a:cs typeface="Produkt Light"/>
                <a:sym typeface="Produkt Light"/>
              </a:defRPr>
            </a:lvl1pPr>
          </a:lstStyle>
          <a:p>
            <a:r>
              <a:t>Author and Date</a:t>
            </a:r>
          </a:p>
        </p:txBody>
      </p:sp>
      <p:sp>
        <p:nvSpPr>
          <p:cNvPr id="12" name="Body Level One…"/>
          <p:cNvSpPr txBox="1">
            <a:spLocks noGrp="1"/>
          </p:cNvSpPr>
          <p:nvPr>
            <p:ph type="body" sz="quarter" idx="1" hasCustomPrompt="1"/>
          </p:nvPr>
        </p:nvSpPr>
        <p:spPr>
          <a:xfrm>
            <a:off x="1206500" y="7353300"/>
            <a:ext cx="21971000" cy="2006600"/>
          </a:xfrm>
          <a:prstGeom prst="rect">
            <a:avLst/>
          </a:prstGeom>
        </p:spPr>
        <p:txBody>
          <a:bodyPr/>
          <a:lstStyle>
            <a:lvl1pPr marL="0" indent="0" defTabSz="825500">
              <a:spcBef>
                <a:spcPct val="0"/>
              </a:spcBef>
              <a:buSzTx/>
              <a:buNone/>
              <a:defRPr sz="5500">
                <a:latin typeface="+mj-lt"/>
                <a:ea typeface="+mj-ea"/>
                <a:cs typeface="+mj-cs"/>
                <a:sym typeface="Produkt Extralight"/>
              </a:defRPr>
            </a:lvl1pPr>
            <a:lvl2pPr marL="0" indent="457200" defTabSz="825500">
              <a:spcBef>
                <a:spcPct val="0"/>
              </a:spcBef>
              <a:buSzTx/>
              <a:buNone/>
              <a:defRPr sz="5500">
                <a:latin typeface="+mj-lt"/>
                <a:ea typeface="+mj-ea"/>
                <a:cs typeface="+mj-cs"/>
                <a:sym typeface="Produkt Extralight"/>
              </a:defRPr>
            </a:lvl2pPr>
            <a:lvl3pPr marL="0" indent="914400" defTabSz="825500">
              <a:spcBef>
                <a:spcPct val="0"/>
              </a:spcBef>
              <a:buSzTx/>
              <a:buNone/>
              <a:defRPr sz="5500">
                <a:latin typeface="+mj-lt"/>
                <a:ea typeface="+mj-ea"/>
                <a:cs typeface="+mj-cs"/>
                <a:sym typeface="Produkt Extralight"/>
              </a:defRPr>
            </a:lvl3pPr>
            <a:lvl4pPr marL="0" indent="1371600" defTabSz="825500">
              <a:spcBef>
                <a:spcPct val="0"/>
              </a:spcBef>
              <a:buSzTx/>
              <a:buNone/>
              <a:defRPr sz="5500">
                <a:latin typeface="+mj-lt"/>
                <a:ea typeface="+mj-ea"/>
                <a:cs typeface="+mj-cs"/>
                <a:sym typeface="Produkt Extralight"/>
              </a:defRPr>
            </a:lvl4pPr>
            <a:lvl5pPr marL="0" indent="1828800" defTabSz="825500">
              <a:spcBef>
                <a:spcPct val="0"/>
              </a:spcBef>
              <a:buSzTx/>
              <a:buNone/>
              <a:defRPr sz="5500">
                <a:latin typeface="+mj-lt"/>
                <a:ea typeface="+mj-ea"/>
                <a:cs typeface="+mj-cs"/>
                <a:sym typeface="Produkt Extralight"/>
              </a:defRPr>
            </a:lvl5pPr>
          </a:lstStyle>
          <a:p>
            <a:r>
              <a:t>Presentation Subtitle</a:t>
            </a:r>
          </a:p>
          <a:p>
            <a:pPr lvl="1"/>
            <a:endParaRPr/>
          </a:p>
          <a:p>
            <a:pPr lvl="2"/>
            <a:endParaRPr/>
          </a:p>
          <a:p>
            <a:pPr lvl="3"/>
            <a:endParaRPr/>
          </a:p>
          <a:p>
            <a:pPr lvl="4"/>
            <a:endParaRPr/>
          </a:p>
        </p:txBody>
      </p:sp>
      <p:sp>
        <p:nvSpPr>
          <p:cNvPr id="13" name="Presentation Title"/>
          <p:cNvSpPr txBox="1">
            <a:spLocks noGrp="1"/>
          </p:cNvSpPr>
          <p:nvPr>
            <p:ph type="title" hasCustomPrompt="1"/>
          </p:nvPr>
        </p:nvSpPr>
        <p:spPr>
          <a:xfrm>
            <a:off x="1206500" y="2616200"/>
            <a:ext cx="21971005" cy="4648200"/>
          </a:xfrm>
          <a:prstGeom prst="rect">
            <a:avLst/>
          </a:prstGeom>
        </p:spPr>
        <p:txBody>
          <a:bodyPr anchor="b"/>
          <a:lstStyle>
            <a:lvl1pPr defTabSz="355600">
              <a:defRPr sz="12000" spc="-119">
                <a:latin typeface="+mj-lt"/>
                <a:ea typeface="+mj-ea"/>
                <a:cs typeface="+mj-cs"/>
                <a:sym typeface="Produkt Extralight"/>
              </a:defRPr>
            </a:lvl1pPr>
          </a:lstStyle>
          <a:p>
            <a:r>
              <a:t>Presentation Title</a:t>
            </a:r>
          </a:p>
        </p:txBody>
      </p:sp>
      <p:sp>
        <p:nvSpPr>
          <p:cNvPr id="14" name="Slide Number"/>
          <p:cNvSpPr txBox="1">
            <a:spLocks noGrp="1"/>
          </p:cNvSpPr>
          <p:nvPr>
            <p:ph type="sldNum" sz="quarter" idx="2"/>
          </p:nvPr>
        </p:nvSpPr>
        <p:spPr>
          <a:xfrm>
            <a:off x="23558498" y="1246072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ct val="0"/>
              </a:spcBef>
              <a:buSzTx/>
              <a:buNone/>
              <a:defRPr sz="5500">
                <a:latin typeface="+mj-lt"/>
                <a:ea typeface="+mj-ea"/>
                <a:cs typeface="+mj-cs"/>
                <a:sym typeface="Produkt Extralight"/>
              </a:defRPr>
            </a:lvl1pPr>
          </a:lstStyle>
          <a:p>
            <a:r>
              <a:t>Slide Subtitle</a:t>
            </a:r>
          </a:p>
        </p:txBody>
      </p:sp>
      <p:sp>
        <p:nvSpPr>
          <p:cNvPr id="100" name="Slide Title"/>
          <p:cNvSpPr txBox="1">
            <a:spLocks noGrp="1"/>
          </p:cNvSpPr>
          <p:nvPr>
            <p:ph type="title" hasCustomPrompt="1"/>
          </p:nvPr>
        </p:nvSpPr>
        <p:spPr>
          <a:prstGeom prst="rect">
            <a:avLst/>
          </a:prstGeom>
        </p:spPr>
        <p:txBody>
          <a:bodyPr/>
          <a:lstStyle/>
          <a:p>
            <a:r>
              <a:t>Slide 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ct val="0"/>
              </a:spcBef>
              <a:buSzTx/>
              <a:buNone/>
              <a:defRPr sz="5500">
                <a:latin typeface="+mj-lt"/>
                <a:ea typeface="+mj-ea"/>
                <a:cs typeface="+mj-cs"/>
                <a:sym typeface="Produkt Extralight"/>
              </a:defRPr>
            </a:lvl1pPr>
          </a:lstStyle>
          <a:p>
            <a:r>
              <a:t>Agenda Subtitle</a:t>
            </a:r>
          </a:p>
        </p:txBody>
      </p:sp>
      <p:sp>
        <p:nvSpPr>
          <p:cNvPr id="109" name="Body Level One…"/>
          <p:cNvSpPr txBox="1">
            <a:spLocks noGrp="1"/>
          </p:cNvSpPr>
          <p:nvPr>
            <p:ph type="body" idx="1" hasCustomPrompt="1"/>
          </p:nvPr>
        </p:nvSpPr>
        <p:spPr>
          <a:prstGeom prst="rect">
            <a:avLst/>
          </a:prstGeom>
        </p:spPr>
        <p:txBody>
          <a:bodyPr/>
          <a:lstStyle>
            <a:lvl1pPr marL="0" indent="0">
              <a:spcBef>
                <a:spcPts val="6000"/>
              </a:spcBef>
              <a:buSzTx/>
              <a:buNone/>
              <a:defRPr sz="5000">
                <a:latin typeface="Graphik Light"/>
                <a:ea typeface="Graphik Light"/>
                <a:cs typeface="Graphik Light"/>
                <a:sym typeface="Graphik Light"/>
              </a:defRPr>
            </a:lvl1pPr>
            <a:lvl2pPr marL="0" indent="457200">
              <a:spcBef>
                <a:spcPts val="6000"/>
              </a:spcBef>
              <a:buSzTx/>
              <a:buNone/>
              <a:defRPr sz="5000">
                <a:latin typeface="Graphik Light"/>
                <a:ea typeface="Graphik Light"/>
                <a:cs typeface="Graphik Light"/>
                <a:sym typeface="Graphik Light"/>
              </a:defRPr>
            </a:lvl2pPr>
            <a:lvl3pPr marL="0" indent="914400">
              <a:spcBef>
                <a:spcPts val="6000"/>
              </a:spcBef>
              <a:buSzTx/>
              <a:buNone/>
              <a:defRPr sz="5000">
                <a:latin typeface="Graphik Light"/>
                <a:ea typeface="Graphik Light"/>
                <a:cs typeface="Graphik Light"/>
                <a:sym typeface="Graphik Light"/>
              </a:defRPr>
            </a:lvl3pPr>
            <a:lvl4pPr marL="0" indent="1371600">
              <a:spcBef>
                <a:spcPts val="6000"/>
              </a:spcBef>
              <a:buSzTx/>
              <a:buNone/>
              <a:defRPr sz="5000">
                <a:latin typeface="Graphik Light"/>
                <a:ea typeface="Graphik Light"/>
                <a:cs typeface="Graphik Light"/>
                <a:sym typeface="Graphik Light"/>
              </a:defRPr>
            </a:lvl4pPr>
            <a:lvl5pPr marL="0" indent="1828800">
              <a:spcBef>
                <a:spcPts val="6000"/>
              </a:spcBef>
              <a:buSzTx/>
              <a:buNone/>
              <a:defRPr sz="5000">
                <a:latin typeface="Graphik Light"/>
                <a:ea typeface="Graphik Light"/>
                <a:cs typeface="Graphik Light"/>
                <a:sym typeface="Graphik Light"/>
              </a:defRPr>
            </a:lvl5pPr>
          </a:lstStyle>
          <a:p>
            <a:r>
              <a:t>Agenda Topics</a:t>
            </a:r>
          </a:p>
          <a:p>
            <a:pPr lvl="1"/>
            <a:endParaRPr/>
          </a:p>
          <a:p>
            <a:pPr lvl="2"/>
            <a:endParaRPr/>
          </a:p>
          <a:p>
            <a:pPr lvl="3"/>
            <a:endParaRPr/>
          </a:p>
          <a:p>
            <a:pPr lvl="4"/>
            <a:endParaRPr/>
          </a:p>
        </p:txBody>
      </p:sp>
      <p:sp>
        <p:nvSpPr>
          <p:cNvPr id="110" name="Agenda Title"/>
          <p:cNvSpPr txBox="1">
            <a:spLocks noGrp="1"/>
          </p:cNvSpPr>
          <p:nvPr>
            <p:ph type="title" hasCustomPrompt="1"/>
          </p:nvPr>
        </p:nvSpPr>
        <p:spPr>
          <a:prstGeom prst="rect">
            <a:avLst/>
          </a:prstGeom>
        </p:spPr>
        <p:txBody>
          <a:bodyPr/>
          <a:lstStyle/>
          <a:p>
            <a:r>
              <a:t>Agenda Title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191000"/>
            <a:ext cx="21971000" cy="4089400"/>
          </a:xfrm>
          <a:prstGeom prst="rect">
            <a:avLst/>
          </a:prstGeom>
        </p:spPr>
        <p:txBody>
          <a:bodyPr anchor="ctr"/>
          <a:lstStyle>
            <a:lvl1pPr marL="0" indent="0" algn="ctr" defTabSz="2438400">
              <a:lnSpc>
                <a:spcPct val="90000"/>
              </a:lnSpc>
              <a:spcBef>
                <a:spcPct val="0"/>
              </a:spcBef>
              <a:buSzTx/>
              <a:buNone/>
              <a:defRPr sz="12000" spc="-119">
                <a:latin typeface="+mj-lt"/>
                <a:ea typeface="+mj-ea"/>
                <a:cs typeface="+mj-cs"/>
                <a:sym typeface="Produkt Extralight"/>
              </a:defRPr>
            </a:lvl1pPr>
            <a:lvl2pPr marL="0" indent="457200" algn="ctr" defTabSz="2438400">
              <a:lnSpc>
                <a:spcPct val="90000"/>
              </a:lnSpc>
              <a:spcBef>
                <a:spcPct val="0"/>
              </a:spcBef>
              <a:buSzTx/>
              <a:buNone/>
              <a:defRPr sz="12000" spc="-119">
                <a:latin typeface="+mj-lt"/>
                <a:ea typeface="+mj-ea"/>
                <a:cs typeface="+mj-cs"/>
                <a:sym typeface="Produkt Extralight"/>
              </a:defRPr>
            </a:lvl2pPr>
            <a:lvl3pPr marL="0" indent="914400" algn="ctr" defTabSz="2438400">
              <a:lnSpc>
                <a:spcPct val="90000"/>
              </a:lnSpc>
              <a:spcBef>
                <a:spcPct val="0"/>
              </a:spcBef>
              <a:buSzTx/>
              <a:buNone/>
              <a:defRPr sz="12000" spc="-119">
                <a:latin typeface="+mj-lt"/>
                <a:ea typeface="+mj-ea"/>
                <a:cs typeface="+mj-cs"/>
                <a:sym typeface="Produkt Extralight"/>
              </a:defRPr>
            </a:lvl3pPr>
            <a:lvl4pPr marL="0" indent="1371600" algn="ctr" defTabSz="2438400">
              <a:lnSpc>
                <a:spcPct val="90000"/>
              </a:lnSpc>
              <a:spcBef>
                <a:spcPct val="0"/>
              </a:spcBef>
              <a:buSzTx/>
              <a:buNone/>
              <a:defRPr sz="12000" spc="-119">
                <a:latin typeface="+mj-lt"/>
                <a:ea typeface="+mj-ea"/>
                <a:cs typeface="+mj-cs"/>
                <a:sym typeface="Produkt Extralight"/>
              </a:defRPr>
            </a:lvl4pPr>
            <a:lvl5pPr marL="0" indent="1828800" algn="ctr" defTabSz="2438400">
              <a:lnSpc>
                <a:spcPct val="90000"/>
              </a:lnSpc>
              <a:spcBef>
                <a:spcPct val="0"/>
              </a:spcBef>
              <a:buSzTx/>
              <a:buNone/>
              <a:defRPr sz="12000" spc="-119">
                <a:latin typeface="+mj-lt"/>
                <a:ea typeface="+mj-ea"/>
                <a:cs typeface="+mj-cs"/>
                <a:sym typeface="Produkt Extralight"/>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206500"/>
            <a:ext cx="21971000" cy="7353300"/>
          </a:xfrm>
          <a:prstGeom prst="rect">
            <a:avLst/>
          </a:prstGeom>
        </p:spPr>
        <p:txBody>
          <a:bodyPr anchor="b"/>
          <a:lstStyle>
            <a:lvl1pPr marL="0" indent="0" algn="ctr" defTabSz="2438400">
              <a:lnSpc>
                <a:spcPct val="90000"/>
              </a:lnSpc>
              <a:spcBef>
                <a:spcPct val="0"/>
              </a:spcBef>
              <a:buSzTx/>
              <a:buNone/>
              <a:defRPr sz="35000" spc="-1750">
                <a:latin typeface="+mj-lt"/>
                <a:ea typeface="+mj-ea"/>
                <a:cs typeface="+mj-cs"/>
                <a:sym typeface="Produkt Extralight"/>
              </a:defRPr>
            </a:lvl1pPr>
            <a:lvl2pPr marL="0" indent="457200" algn="ctr" defTabSz="2438400">
              <a:lnSpc>
                <a:spcPct val="90000"/>
              </a:lnSpc>
              <a:spcBef>
                <a:spcPct val="0"/>
              </a:spcBef>
              <a:buSzTx/>
              <a:buNone/>
              <a:defRPr sz="35000" spc="-1750">
                <a:latin typeface="+mj-lt"/>
                <a:ea typeface="+mj-ea"/>
                <a:cs typeface="+mj-cs"/>
                <a:sym typeface="Produkt Extralight"/>
              </a:defRPr>
            </a:lvl2pPr>
            <a:lvl3pPr marL="0" indent="914400" algn="ctr" defTabSz="2438400">
              <a:lnSpc>
                <a:spcPct val="90000"/>
              </a:lnSpc>
              <a:spcBef>
                <a:spcPct val="0"/>
              </a:spcBef>
              <a:buSzTx/>
              <a:buNone/>
              <a:defRPr sz="35000" spc="-1750">
                <a:latin typeface="+mj-lt"/>
                <a:ea typeface="+mj-ea"/>
                <a:cs typeface="+mj-cs"/>
                <a:sym typeface="Produkt Extralight"/>
              </a:defRPr>
            </a:lvl3pPr>
            <a:lvl4pPr marL="0" indent="1371600" algn="ctr" defTabSz="2438400">
              <a:lnSpc>
                <a:spcPct val="90000"/>
              </a:lnSpc>
              <a:spcBef>
                <a:spcPct val="0"/>
              </a:spcBef>
              <a:buSzTx/>
              <a:buNone/>
              <a:defRPr sz="35000" spc="-1750">
                <a:latin typeface="+mj-lt"/>
                <a:ea typeface="+mj-ea"/>
                <a:cs typeface="+mj-cs"/>
                <a:sym typeface="Produkt Extralight"/>
              </a:defRPr>
            </a:lvl4pPr>
            <a:lvl5pPr marL="0" indent="1828800" algn="ctr" defTabSz="2438400">
              <a:lnSpc>
                <a:spcPct val="90000"/>
              </a:lnSpc>
              <a:spcBef>
                <a:spcPct val="0"/>
              </a:spcBef>
              <a:buSzTx/>
              <a:buNone/>
              <a:defRPr sz="35000" spc="-1750">
                <a:latin typeface="+mj-lt"/>
                <a:ea typeface="+mj-ea"/>
                <a:cs typeface="+mj-cs"/>
                <a:sym typeface="Produkt Extralight"/>
              </a:defRPr>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lnSpc>
                <a:spcPct val="90000"/>
              </a:lnSpc>
              <a:spcBef>
                <a:spcPct val="0"/>
              </a:spcBef>
              <a:buSzTx/>
              <a:buNone/>
              <a:defRPr sz="5500" spc="-55">
                <a:latin typeface="+mj-lt"/>
                <a:ea typeface="+mj-ea"/>
                <a:cs typeface="+mj-cs"/>
                <a:sym typeface="Produkt Extralight"/>
              </a:defRPr>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5461000" y="9563100"/>
            <a:ext cx="13728700" cy="698500"/>
          </a:xfrm>
          <a:prstGeom prst="rect">
            <a:avLst/>
          </a:prstGeom>
        </p:spPr>
        <p:txBody>
          <a:bodyPr lIns="45719" tIns="45719" rIns="45719" bIns="45719"/>
          <a:lstStyle>
            <a:lvl1pPr marL="0" indent="0" defTabSz="825500">
              <a:spcBef>
                <a:spcPct val="0"/>
              </a:spcBef>
              <a:buSzTx/>
              <a:buNone/>
              <a:defRPr sz="3600">
                <a:latin typeface="Produkt Light"/>
                <a:ea typeface="Produkt Light"/>
                <a:cs typeface="Produkt Light"/>
                <a:sym typeface="Produkt Light"/>
              </a:defRPr>
            </a:lvl1pPr>
          </a:lstStyle>
          <a:p>
            <a:r>
              <a:t>Attribution</a:t>
            </a:r>
          </a:p>
        </p:txBody>
      </p:sp>
      <p:sp>
        <p:nvSpPr>
          <p:cNvPr id="136" name="Body Level One…"/>
          <p:cNvSpPr txBox="1">
            <a:spLocks noGrp="1"/>
          </p:cNvSpPr>
          <p:nvPr>
            <p:ph type="body" sz="quarter" idx="1" hasCustomPrompt="1"/>
          </p:nvPr>
        </p:nvSpPr>
        <p:spPr>
          <a:xfrm>
            <a:off x="5194300" y="4165600"/>
            <a:ext cx="13995400" cy="4432300"/>
          </a:xfrm>
          <a:prstGeom prst="rect">
            <a:avLst/>
          </a:prstGeom>
        </p:spPr>
        <p:txBody>
          <a:bodyPr anchor="b"/>
          <a:lstStyle>
            <a:lvl1pPr marL="254000" indent="-254000" defTabSz="2438400">
              <a:lnSpc>
                <a:spcPct val="90000"/>
              </a:lnSpc>
              <a:spcBef>
                <a:spcPct val="0"/>
              </a:spcBef>
              <a:buSzTx/>
              <a:buNone/>
              <a:defRPr sz="9300" spc="-93">
                <a:latin typeface="+mj-lt"/>
                <a:ea typeface="+mj-ea"/>
                <a:cs typeface="+mj-cs"/>
                <a:sym typeface="Produkt Extralight"/>
              </a:defRPr>
            </a:lvl1pPr>
            <a:lvl2pPr marL="254000" indent="203200" defTabSz="2438400">
              <a:lnSpc>
                <a:spcPct val="90000"/>
              </a:lnSpc>
              <a:spcBef>
                <a:spcPct val="0"/>
              </a:spcBef>
              <a:buSzTx/>
              <a:buNone/>
              <a:defRPr sz="9300" spc="-93">
                <a:latin typeface="+mj-lt"/>
                <a:ea typeface="+mj-ea"/>
                <a:cs typeface="+mj-cs"/>
                <a:sym typeface="Produkt Extralight"/>
              </a:defRPr>
            </a:lvl2pPr>
            <a:lvl3pPr marL="254000" indent="660400" defTabSz="2438400">
              <a:lnSpc>
                <a:spcPct val="90000"/>
              </a:lnSpc>
              <a:spcBef>
                <a:spcPct val="0"/>
              </a:spcBef>
              <a:buSzTx/>
              <a:buNone/>
              <a:defRPr sz="9300" spc="-93">
                <a:latin typeface="+mj-lt"/>
                <a:ea typeface="+mj-ea"/>
                <a:cs typeface="+mj-cs"/>
                <a:sym typeface="Produkt Extralight"/>
              </a:defRPr>
            </a:lvl3pPr>
            <a:lvl4pPr marL="254000" indent="1117600" defTabSz="2438400">
              <a:lnSpc>
                <a:spcPct val="90000"/>
              </a:lnSpc>
              <a:spcBef>
                <a:spcPct val="0"/>
              </a:spcBef>
              <a:buSzTx/>
              <a:buNone/>
              <a:defRPr sz="9300" spc="-93">
                <a:latin typeface="+mj-lt"/>
                <a:ea typeface="+mj-ea"/>
                <a:cs typeface="+mj-cs"/>
                <a:sym typeface="Produkt Extralight"/>
              </a:defRPr>
            </a:lvl4pPr>
            <a:lvl5pPr marL="254000" indent="1574800" defTabSz="2438400">
              <a:lnSpc>
                <a:spcPct val="90000"/>
              </a:lnSpc>
              <a:spcBef>
                <a:spcPct val="0"/>
              </a:spcBef>
              <a:buSzTx/>
              <a:buNone/>
              <a:defRPr sz="9300" spc="-93">
                <a:latin typeface="+mj-lt"/>
                <a:ea typeface="+mj-ea"/>
                <a:cs typeface="+mj-cs"/>
                <a:sym typeface="Produkt Extralight"/>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Corridor of an open-air stone building under a pink and purple sky"/>
          <p:cNvSpPr>
            <a:spLocks noGrp="1"/>
          </p:cNvSpPr>
          <p:nvPr>
            <p:ph type="pic" sz="quarter" idx="21"/>
          </p:nvPr>
        </p:nvSpPr>
        <p:spPr>
          <a:xfrm>
            <a:off x="1257300" y="3213100"/>
            <a:ext cx="7289800" cy="7289800"/>
          </a:xfrm>
          <a:prstGeom prst="rect">
            <a:avLst/>
          </a:prstGeom>
        </p:spPr>
        <p:txBody>
          <a:bodyPr lIns="91439" tIns="45719" rIns="91439" bIns="45719">
            <a:noAutofit/>
          </a:bodyPr>
          <a:lstStyle/>
          <a:p>
            <a:endParaRPr/>
          </a:p>
        </p:txBody>
      </p:sp>
      <p:sp>
        <p:nvSpPr>
          <p:cNvPr id="145" name="Black and white close-up of a curved roof"/>
          <p:cNvSpPr>
            <a:spLocks noGrp="1"/>
          </p:cNvSpPr>
          <p:nvPr>
            <p:ph type="pic" sz="half" idx="22"/>
          </p:nvPr>
        </p:nvSpPr>
        <p:spPr>
          <a:xfrm>
            <a:off x="6577500" y="3632200"/>
            <a:ext cx="11228999" cy="6451600"/>
          </a:xfrm>
          <a:prstGeom prst="rect">
            <a:avLst/>
          </a:prstGeom>
        </p:spPr>
        <p:txBody>
          <a:bodyPr lIns="91439" tIns="45719" rIns="91439" bIns="45719">
            <a:noAutofit/>
          </a:bodyPr>
          <a:lstStyle/>
          <a:p>
            <a:endParaRPr/>
          </a:p>
        </p:txBody>
      </p:sp>
      <p:sp>
        <p:nvSpPr>
          <p:cNvPr id="146" name="Low angle view of a metal spiral staircase"/>
          <p:cNvSpPr>
            <a:spLocks noGrp="1"/>
          </p:cNvSpPr>
          <p:nvPr>
            <p:ph type="pic" sz="quarter" idx="23"/>
          </p:nvPr>
        </p:nvSpPr>
        <p:spPr>
          <a:xfrm>
            <a:off x="14643100" y="3632200"/>
            <a:ext cx="9677400" cy="64516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54" name="Futuristic, white corridor with shadows"/>
          <p:cNvSpPr>
            <a:spLocks noGrp="1"/>
          </p:cNvSpPr>
          <p:nvPr>
            <p:ph type="pic" idx="21"/>
          </p:nvPr>
        </p:nvSpPr>
        <p:spPr>
          <a:xfrm>
            <a:off x="-38100" y="-520700"/>
            <a:ext cx="24447500" cy="1476331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16933"/>
            <a:ext cx="24384000" cy="13732934"/>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014134" y="4809068"/>
            <a:ext cx="15533872" cy="3292604"/>
          </a:xfrm>
        </p:spPr>
        <p:txBody>
          <a:bodyPr anchor="b">
            <a:noAutofit/>
          </a:bodyPr>
          <a:lstStyle>
            <a:lvl1pPr algn="r">
              <a:defRPr sz="10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014134" y="8101667"/>
            <a:ext cx="15533872" cy="2193798"/>
          </a:xfrm>
        </p:spPr>
        <p:txBody>
          <a:bodyPr anchor="t"/>
          <a:lstStyle>
            <a:lvl1pPr marL="0" indent="0" algn="r">
              <a:buNone/>
              <a:defRPr>
                <a:solidFill>
                  <a:schemeClr val="tx1">
                    <a:lumMod val="50000"/>
                    <a:lumOff val="50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2E78DD-A84E-4378-B4A1-B8B7F96F1E6A}"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1187697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2E78DD-A84E-4378-B4A1-B8B7F96F1E6A}"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327347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bg>
      <p:bgPr>
        <a:solidFill>
          <a:srgbClr val="FFFFFF"/>
        </a:solidFill>
        <a:effectLst/>
      </p:bgPr>
    </p:bg>
    <p:spTree>
      <p:nvGrpSpPr>
        <p:cNvPr id="1" name=""/>
        <p:cNvGrpSpPr/>
        <p:nvPr/>
      </p:nvGrpSpPr>
      <p:grpSpPr>
        <a:xfrm>
          <a:off x="0" y="0"/>
          <a:ext cx="0" cy="0"/>
          <a:chOff x="0" y="0"/>
          <a:chExt cx="0" cy="0"/>
        </a:xfrm>
      </p:grpSpPr>
      <p:sp>
        <p:nvSpPr>
          <p:cNvPr id="21" name="Curved, white arches on a gray reflective floor"/>
          <p:cNvSpPr>
            <a:spLocks noGrp="1"/>
          </p:cNvSpPr>
          <p:nvPr>
            <p:ph type="pic" idx="21"/>
          </p:nvPr>
        </p:nvSpPr>
        <p:spPr>
          <a:xfrm>
            <a:off x="-76200" y="-558800"/>
            <a:ext cx="24574500" cy="14839510"/>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1206500" y="12268200"/>
            <a:ext cx="21971000" cy="660400"/>
          </a:xfrm>
          <a:prstGeom prst="rect">
            <a:avLst/>
          </a:prstGeom>
        </p:spPr>
        <p:txBody>
          <a:bodyPr lIns="45719" tIns="45719" rIns="45719" bIns="45719" anchor="b"/>
          <a:lstStyle>
            <a:lvl1pPr marL="0" indent="0" defTabSz="825500">
              <a:spcBef>
                <a:spcPct val="0"/>
              </a:spcBef>
              <a:buSzTx/>
              <a:buNone/>
              <a:defRPr sz="3300">
                <a:latin typeface="Produkt Light"/>
                <a:ea typeface="Produkt Light"/>
                <a:cs typeface="Produkt Light"/>
                <a:sym typeface="Produkt Light"/>
              </a:defRPr>
            </a:lvl1pPr>
          </a:lstStyle>
          <a:p>
            <a:r>
              <a:t>Author and Date</a:t>
            </a:r>
          </a:p>
        </p:txBody>
      </p:sp>
      <p:sp>
        <p:nvSpPr>
          <p:cNvPr id="23" name="Body Level One…"/>
          <p:cNvSpPr txBox="1">
            <a:spLocks noGrp="1"/>
          </p:cNvSpPr>
          <p:nvPr>
            <p:ph type="body" sz="quarter" idx="1" hasCustomPrompt="1"/>
          </p:nvPr>
        </p:nvSpPr>
        <p:spPr>
          <a:xfrm>
            <a:off x="1206500" y="7353300"/>
            <a:ext cx="21971000" cy="2006600"/>
          </a:xfrm>
          <a:prstGeom prst="rect">
            <a:avLst/>
          </a:prstGeom>
        </p:spPr>
        <p:txBody>
          <a:bodyPr/>
          <a:lstStyle>
            <a:lvl1pPr marL="0" indent="0" defTabSz="825500">
              <a:spcBef>
                <a:spcPct val="0"/>
              </a:spcBef>
              <a:buSzTx/>
              <a:buNone/>
              <a:defRPr sz="5500">
                <a:latin typeface="+mj-lt"/>
                <a:ea typeface="+mj-ea"/>
                <a:cs typeface="+mj-cs"/>
                <a:sym typeface="Produkt Extralight"/>
              </a:defRPr>
            </a:lvl1pPr>
            <a:lvl2pPr marL="0" indent="457200" defTabSz="825500">
              <a:spcBef>
                <a:spcPct val="0"/>
              </a:spcBef>
              <a:buSzTx/>
              <a:buNone/>
              <a:defRPr sz="5500">
                <a:latin typeface="+mj-lt"/>
                <a:ea typeface="+mj-ea"/>
                <a:cs typeface="+mj-cs"/>
                <a:sym typeface="Produkt Extralight"/>
              </a:defRPr>
            </a:lvl2pPr>
            <a:lvl3pPr marL="0" indent="914400" defTabSz="825500">
              <a:spcBef>
                <a:spcPct val="0"/>
              </a:spcBef>
              <a:buSzTx/>
              <a:buNone/>
              <a:defRPr sz="5500">
                <a:latin typeface="+mj-lt"/>
                <a:ea typeface="+mj-ea"/>
                <a:cs typeface="+mj-cs"/>
                <a:sym typeface="Produkt Extralight"/>
              </a:defRPr>
            </a:lvl3pPr>
            <a:lvl4pPr marL="0" indent="1371600" defTabSz="825500">
              <a:spcBef>
                <a:spcPct val="0"/>
              </a:spcBef>
              <a:buSzTx/>
              <a:buNone/>
              <a:defRPr sz="5500">
                <a:latin typeface="+mj-lt"/>
                <a:ea typeface="+mj-ea"/>
                <a:cs typeface="+mj-cs"/>
                <a:sym typeface="Produkt Extralight"/>
              </a:defRPr>
            </a:lvl4pPr>
            <a:lvl5pPr marL="0" indent="1828800" defTabSz="825500">
              <a:spcBef>
                <a:spcPct val="0"/>
              </a:spcBef>
              <a:buSzTx/>
              <a:buNone/>
              <a:defRPr sz="5500">
                <a:latin typeface="+mj-lt"/>
                <a:ea typeface="+mj-ea"/>
                <a:cs typeface="+mj-cs"/>
                <a:sym typeface="Produkt Extralight"/>
              </a:defRPr>
            </a:lvl5pPr>
          </a:lstStyle>
          <a:p>
            <a:r>
              <a:t>Presentation Subtitle</a:t>
            </a:r>
          </a:p>
          <a:p>
            <a:pPr lvl="1"/>
            <a:endParaRPr/>
          </a:p>
          <a:p>
            <a:pPr lvl="2"/>
            <a:endParaRPr/>
          </a:p>
          <a:p>
            <a:pPr lvl="3"/>
            <a:endParaRPr/>
          </a:p>
          <a:p>
            <a:pPr lvl="4"/>
            <a:endParaRPr/>
          </a:p>
        </p:txBody>
      </p:sp>
      <p:sp>
        <p:nvSpPr>
          <p:cNvPr id="24" name="Presentation Title"/>
          <p:cNvSpPr txBox="1">
            <a:spLocks noGrp="1"/>
          </p:cNvSpPr>
          <p:nvPr>
            <p:ph type="title" hasCustomPrompt="1"/>
          </p:nvPr>
        </p:nvSpPr>
        <p:spPr>
          <a:xfrm>
            <a:off x="1206500" y="2616200"/>
            <a:ext cx="21971005" cy="4648200"/>
          </a:xfrm>
          <a:prstGeom prst="rect">
            <a:avLst/>
          </a:prstGeom>
        </p:spPr>
        <p:txBody>
          <a:bodyPr anchor="b"/>
          <a:lstStyle>
            <a:lvl1pPr defTabSz="355600">
              <a:defRPr sz="12000" spc="-119">
                <a:latin typeface="+mj-lt"/>
                <a:ea typeface="+mj-ea"/>
                <a:cs typeface="+mj-cs"/>
                <a:sym typeface="Produkt Extralight"/>
              </a:defRPr>
            </a:lvl1pPr>
          </a:lstStyle>
          <a:p>
            <a:r>
              <a:t>Presentation 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4670" y="5401735"/>
            <a:ext cx="17193336" cy="3653162"/>
          </a:xfrm>
        </p:spPr>
        <p:txBody>
          <a:bodyPr anchor="b"/>
          <a:lstStyle>
            <a:lvl1pPr algn="l">
              <a:defRPr sz="8000" b="0" cap="none"/>
            </a:lvl1pPr>
          </a:lstStyle>
          <a:p>
            <a:r>
              <a:rPr lang="en-US"/>
              <a:t>Click to edit Master title style</a:t>
            </a:r>
            <a:endParaRPr lang="en-US" dirty="0"/>
          </a:p>
        </p:txBody>
      </p:sp>
      <p:sp>
        <p:nvSpPr>
          <p:cNvPr id="3" name="Text Placeholder 2"/>
          <p:cNvSpPr>
            <a:spLocks noGrp="1"/>
          </p:cNvSpPr>
          <p:nvPr>
            <p:ph type="body" idx="1"/>
          </p:nvPr>
        </p:nvSpPr>
        <p:spPr>
          <a:xfrm>
            <a:off x="1354670" y="9054896"/>
            <a:ext cx="17193336" cy="1720800"/>
          </a:xfrm>
        </p:spPr>
        <p:txBody>
          <a:bodyPr anchor="t"/>
          <a:lstStyle>
            <a:lvl1pPr marL="0" indent="0" algn="l">
              <a:buNone/>
              <a:defRPr sz="40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2E78DD-A84E-4378-B4A1-B8B7F96F1E6A}"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3186214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54669" y="4321178"/>
            <a:ext cx="8368070" cy="7761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9940" y="4321179"/>
            <a:ext cx="8368068" cy="7761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2E78DD-A84E-4378-B4A1-B8B7F96F1E6A}"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56782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51491" y="4321966"/>
            <a:ext cx="8371246"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351491" y="5474491"/>
            <a:ext cx="8371246" cy="66082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6766" y="4321966"/>
            <a:ext cx="8371236"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0176769" y="5474491"/>
            <a:ext cx="8371234" cy="66082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2E78DD-A84E-4378-B4A1-B8B7F96F1E6A}"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2461982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668" y="1219200"/>
            <a:ext cx="17193336" cy="2641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2E78DD-A84E-4378-B4A1-B8B7F96F1E6A}"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480171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E78DD-A84E-4378-B4A1-B8B7F96F1E6A}"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1037630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668" y="2997208"/>
            <a:ext cx="7709056" cy="2556932"/>
          </a:xfrm>
        </p:spPr>
        <p:txBody>
          <a:bodyPr anchor="b">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9520923" y="1029849"/>
            <a:ext cx="9027082" cy="110528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4668" y="5554139"/>
            <a:ext cx="7709056" cy="5168898"/>
          </a:xfrm>
        </p:spPr>
        <p:txBody>
          <a:bodyPr>
            <a:normAutofit/>
          </a:bodyPr>
          <a:lstStyle>
            <a:lvl1pPr marL="0" indent="0">
              <a:buNone/>
              <a:defRPr sz="2800"/>
            </a:lvl1pPr>
            <a:lvl2pPr marL="914126" indent="0">
              <a:buNone/>
              <a:defRPr sz="2800"/>
            </a:lvl2pPr>
            <a:lvl3pPr marL="1828252" indent="0">
              <a:buNone/>
              <a:defRPr sz="2400"/>
            </a:lvl3pPr>
            <a:lvl4pPr marL="2742378" indent="0">
              <a:buNone/>
              <a:defRPr sz="2000"/>
            </a:lvl4pPr>
            <a:lvl5pPr marL="3656502" indent="0">
              <a:buNone/>
              <a:defRPr sz="2000"/>
            </a:lvl5pPr>
            <a:lvl6pPr marL="4570628" indent="0">
              <a:buNone/>
              <a:defRPr sz="2000"/>
            </a:lvl6pPr>
            <a:lvl7pPr marL="5484754" indent="0">
              <a:buNone/>
              <a:defRPr sz="2000"/>
            </a:lvl7pPr>
            <a:lvl8pPr marL="6398880" indent="0">
              <a:buNone/>
              <a:defRPr sz="2000"/>
            </a:lvl8pPr>
            <a:lvl9pPr marL="7313006"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D02E78DD-A84E-4378-B4A1-B8B7F96F1E6A}"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425647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669" y="9601200"/>
            <a:ext cx="17193334" cy="1133476"/>
          </a:xfrm>
        </p:spPr>
        <p:txBody>
          <a:bodyPr anchor="b">
            <a:normAutofit/>
          </a:bodyPr>
          <a:lstStyle>
            <a:lvl1pPr algn="l">
              <a:defRPr sz="4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4668" y="1219200"/>
            <a:ext cx="17193336" cy="7691436"/>
          </a:xfrm>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1354669" y="10734676"/>
            <a:ext cx="17193334" cy="1348048"/>
          </a:xfrm>
        </p:spPr>
        <p:txBody>
          <a:bodyPr>
            <a:normAutofit/>
          </a:bodyPr>
          <a:lstStyle>
            <a:lvl1pPr marL="0" indent="0">
              <a:buNone/>
              <a:defRPr sz="24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1E93E6-1F23-44AE-B65F-B6123716DFCC}" type="slidenum">
              <a:rPr lang="en-US" smtClean="0"/>
              <a:t>‹#›</a:t>
            </a:fld>
            <a:endParaRPr lang="en-US"/>
          </a:p>
        </p:txBody>
      </p:sp>
      <p:sp>
        <p:nvSpPr>
          <p:cNvPr id="5" name="Date Placeholder 4"/>
          <p:cNvSpPr>
            <a:spLocks noGrp="1"/>
          </p:cNvSpPr>
          <p:nvPr>
            <p:ph type="dt" sz="half" idx="10"/>
          </p:nvPr>
        </p:nvSpPr>
        <p:spPr/>
        <p:txBody>
          <a:bodyPr/>
          <a:lstStyle/>
          <a:p>
            <a:fld id="{D02E78DD-A84E-4378-B4A1-B8B7F96F1E6A}" type="datetimeFigureOut">
              <a:rPr lang="en-US" smtClean="0"/>
              <a:t>8/6/2025</a:t>
            </a:fld>
            <a:endParaRPr lang="en-US"/>
          </a:p>
        </p:txBody>
      </p:sp>
    </p:spTree>
    <p:extLst>
      <p:ext uri="{BB962C8B-B14F-4D97-AF65-F5344CB8AC3E}">
        <p14:creationId xmlns:p14="http://schemas.microsoft.com/office/powerpoint/2010/main" val="3825272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670" y="1219200"/>
            <a:ext cx="17193336" cy="6807200"/>
          </a:xfrm>
        </p:spPr>
        <p:txBody>
          <a:bodyPr anchor="ctr">
            <a:normAutofit/>
          </a:bodyPr>
          <a:lstStyle>
            <a:lvl1pPr algn="l">
              <a:defRPr sz="8800" b="0" cap="none"/>
            </a:lvl1pPr>
          </a:lstStyle>
          <a:p>
            <a:r>
              <a:rPr lang="en-US"/>
              <a:t>Click to edit Master title style</a:t>
            </a:r>
            <a:endParaRPr lang="en-US" dirty="0"/>
          </a:p>
        </p:txBody>
      </p:sp>
      <p:sp>
        <p:nvSpPr>
          <p:cNvPr id="3" name="Text Placeholder 2"/>
          <p:cNvSpPr>
            <a:spLocks noGrp="1"/>
          </p:cNvSpPr>
          <p:nvPr>
            <p:ph type="body" idx="1"/>
          </p:nvPr>
        </p:nvSpPr>
        <p:spPr>
          <a:xfrm>
            <a:off x="1354670" y="8940800"/>
            <a:ext cx="17193336" cy="3141924"/>
          </a:xfrm>
        </p:spPr>
        <p:txBody>
          <a:bodyPr anchor="ctr">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2E78DD-A84E-4378-B4A1-B8B7F96F1E6A}"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1352932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62668" y="1219200"/>
            <a:ext cx="16188268" cy="6045200"/>
          </a:xfrm>
        </p:spPr>
        <p:txBody>
          <a:bodyPr anchor="ctr">
            <a:normAutofit/>
          </a:bodyPr>
          <a:lstStyle>
            <a:lvl1pPr algn="l">
              <a:defRPr sz="88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732278" y="7264400"/>
            <a:ext cx="14449048" cy="762000"/>
          </a:xfrm>
        </p:spPr>
        <p:txBody>
          <a:bodyPr anchor="ctr">
            <a:noAutofit/>
          </a:bodyPr>
          <a:lstStyle>
            <a:lvl1pPr marL="0" indent="0">
              <a:buFontTx/>
              <a:buNone/>
              <a:defRPr sz="3200">
                <a:solidFill>
                  <a:schemeClr val="tx1">
                    <a:lumMod val="50000"/>
                    <a:lumOff val="50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a:t>Click to edit Master text styles</a:t>
            </a:r>
          </a:p>
        </p:txBody>
      </p:sp>
      <p:sp>
        <p:nvSpPr>
          <p:cNvPr id="3" name="Text Placeholder 2"/>
          <p:cNvSpPr>
            <a:spLocks noGrp="1"/>
          </p:cNvSpPr>
          <p:nvPr>
            <p:ph type="body" idx="1"/>
          </p:nvPr>
        </p:nvSpPr>
        <p:spPr>
          <a:xfrm>
            <a:off x="1354670" y="8940800"/>
            <a:ext cx="17193336" cy="3141924"/>
          </a:xfrm>
        </p:spPr>
        <p:txBody>
          <a:bodyPr anchor="ctr">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2E78DD-A84E-4378-B4A1-B8B7F96F1E6A}"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93E6-1F23-44AE-B65F-B6123716DFCC}" type="slidenum">
              <a:rPr lang="en-US" smtClean="0"/>
              <a:t>‹#›</a:t>
            </a:fld>
            <a:endParaRPr lang="en-US"/>
          </a:p>
        </p:txBody>
      </p:sp>
      <p:sp>
        <p:nvSpPr>
          <p:cNvPr id="24" name="TextBox 23"/>
          <p:cNvSpPr txBox="1"/>
          <p:nvPr/>
        </p:nvSpPr>
        <p:spPr>
          <a:xfrm>
            <a:off x="1083740" y="1580756"/>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7786022" y="5773112"/>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939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54670" y="3863976"/>
            <a:ext cx="17193336" cy="5190920"/>
          </a:xfrm>
        </p:spPr>
        <p:txBody>
          <a:bodyPr anchor="b">
            <a:normAutofit/>
          </a:bodyPr>
          <a:lstStyle>
            <a:lvl1pPr algn="l">
              <a:defRPr sz="8800" b="0" cap="none"/>
            </a:lvl1pPr>
          </a:lstStyle>
          <a:p>
            <a:r>
              <a:rPr lang="en-US"/>
              <a:t>Click to edit Master title style</a:t>
            </a:r>
            <a:endParaRPr lang="en-US" dirty="0"/>
          </a:p>
        </p:txBody>
      </p:sp>
      <p:sp>
        <p:nvSpPr>
          <p:cNvPr id="3" name="Text Placeholder 2"/>
          <p:cNvSpPr>
            <a:spLocks noGrp="1"/>
          </p:cNvSpPr>
          <p:nvPr>
            <p:ph type="body" idx="1"/>
          </p:nvPr>
        </p:nvSpPr>
        <p:spPr>
          <a:xfrm>
            <a:off x="1354670" y="9054896"/>
            <a:ext cx="17193336" cy="3027828"/>
          </a:xfrm>
        </p:spPr>
        <p:txBody>
          <a:bodyPr anchor="t">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2E78DD-A84E-4378-B4A1-B8B7F96F1E6A}"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26404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Low angle view of a tall building with mirrored glass windows"/>
          <p:cNvSpPr>
            <a:spLocks noGrp="1"/>
          </p:cNvSpPr>
          <p:nvPr>
            <p:ph type="pic" idx="21"/>
          </p:nvPr>
        </p:nvSpPr>
        <p:spPr>
          <a:xfrm>
            <a:off x="8140700" y="-1"/>
            <a:ext cx="20574000" cy="13716002"/>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3335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150100"/>
            <a:ext cx="9779000" cy="5385424"/>
          </a:xfrm>
          <a:prstGeom prst="rect">
            <a:avLst/>
          </a:prstGeom>
        </p:spPr>
        <p:txBody>
          <a:bodyPr/>
          <a:lstStyle>
            <a:lvl1pPr marL="0" indent="0" defTabSz="825500">
              <a:spcBef>
                <a:spcPct val="0"/>
              </a:spcBef>
              <a:buSzTx/>
              <a:buNone/>
              <a:defRPr sz="5500">
                <a:latin typeface="+mj-lt"/>
                <a:ea typeface="+mj-ea"/>
                <a:cs typeface="+mj-cs"/>
                <a:sym typeface="Produkt Extralight"/>
              </a:defRPr>
            </a:lvl1pPr>
            <a:lvl2pPr marL="0" indent="457200" defTabSz="825500">
              <a:spcBef>
                <a:spcPct val="0"/>
              </a:spcBef>
              <a:buSzTx/>
              <a:buNone/>
              <a:defRPr sz="5500">
                <a:latin typeface="+mj-lt"/>
                <a:ea typeface="+mj-ea"/>
                <a:cs typeface="+mj-cs"/>
                <a:sym typeface="Produkt Extralight"/>
              </a:defRPr>
            </a:lvl2pPr>
            <a:lvl3pPr marL="0" indent="914400" defTabSz="825500">
              <a:spcBef>
                <a:spcPct val="0"/>
              </a:spcBef>
              <a:buSzTx/>
              <a:buNone/>
              <a:defRPr sz="5500">
                <a:latin typeface="+mj-lt"/>
                <a:ea typeface="+mj-ea"/>
                <a:cs typeface="+mj-cs"/>
                <a:sym typeface="Produkt Extralight"/>
              </a:defRPr>
            </a:lvl3pPr>
            <a:lvl4pPr marL="0" indent="1371600" defTabSz="825500">
              <a:spcBef>
                <a:spcPct val="0"/>
              </a:spcBef>
              <a:buSzTx/>
              <a:buNone/>
              <a:defRPr sz="5500">
                <a:latin typeface="+mj-lt"/>
                <a:ea typeface="+mj-ea"/>
                <a:cs typeface="+mj-cs"/>
                <a:sym typeface="Produkt Extralight"/>
              </a:defRPr>
            </a:lvl4pPr>
            <a:lvl5pPr marL="0" indent="1828800" defTabSz="825500">
              <a:spcBef>
                <a:spcPct val="0"/>
              </a:spcBef>
              <a:buSzTx/>
              <a:buNone/>
              <a:defRPr sz="5500">
                <a:latin typeface="+mj-lt"/>
                <a:ea typeface="+mj-ea"/>
                <a:cs typeface="+mj-cs"/>
                <a:sym typeface="Produkt Extralight"/>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62668" y="1219200"/>
            <a:ext cx="16188268" cy="6045200"/>
          </a:xfrm>
        </p:spPr>
        <p:txBody>
          <a:bodyPr anchor="ctr">
            <a:normAutofit/>
          </a:bodyPr>
          <a:lstStyle>
            <a:lvl1pPr algn="l">
              <a:defRPr sz="88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54665" y="8026400"/>
            <a:ext cx="17193338" cy="1028496"/>
          </a:xfrm>
        </p:spPr>
        <p:txBody>
          <a:bodyPr anchor="b">
            <a:noAutofit/>
          </a:bodyPr>
          <a:lstStyle>
            <a:lvl1pPr marL="0" indent="0">
              <a:buFontTx/>
              <a:buNone/>
              <a:defRPr sz="4800">
                <a:solidFill>
                  <a:schemeClr val="tx1">
                    <a:lumMod val="75000"/>
                    <a:lumOff val="25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a:t>Click to edit Master text styles</a:t>
            </a:r>
          </a:p>
        </p:txBody>
      </p:sp>
      <p:sp>
        <p:nvSpPr>
          <p:cNvPr id="3" name="Text Placeholder 2"/>
          <p:cNvSpPr>
            <a:spLocks noGrp="1"/>
          </p:cNvSpPr>
          <p:nvPr>
            <p:ph type="body" idx="1"/>
          </p:nvPr>
        </p:nvSpPr>
        <p:spPr>
          <a:xfrm>
            <a:off x="1354670" y="9054896"/>
            <a:ext cx="17193336" cy="3027828"/>
          </a:xfrm>
        </p:spPr>
        <p:txBody>
          <a:bodyPr anchor="t">
            <a:normAutofit/>
          </a:bodyPr>
          <a:lstStyle>
            <a:lvl1pPr marL="0" indent="0" algn="l">
              <a:buNone/>
              <a:defRPr sz="36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2E78DD-A84E-4378-B4A1-B8B7F96F1E6A}"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93E6-1F23-44AE-B65F-B6123716DFCC}" type="slidenum">
              <a:rPr lang="en-US" smtClean="0"/>
              <a:t>‹#›</a:t>
            </a:fld>
            <a:endParaRPr lang="en-US"/>
          </a:p>
        </p:txBody>
      </p:sp>
      <p:sp>
        <p:nvSpPr>
          <p:cNvPr id="24" name="TextBox 23"/>
          <p:cNvSpPr txBox="1"/>
          <p:nvPr/>
        </p:nvSpPr>
        <p:spPr>
          <a:xfrm>
            <a:off x="1083740" y="1580756"/>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7786022" y="5773112"/>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6329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71599" y="1219200"/>
            <a:ext cx="17176406" cy="6045200"/>
          </a:xfrm>
        </p:spPr>
        <p:txBody>
          <a:bodyPr anchor="ctr">
            <a:normAutofit/>
          </a:bodyPr>
          <a:lstStyle>
            <a:lvl1pPr algn="l">
              <a:defRPr sz="88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54665" y="8026400"/>
            <a:ext cx="17193338" cy="1028496"/>
          </a:xfrm>
        </p:spPr>
        <p:txBody>
          <a:bodyPr anchor="b">
            <a:noAutofit/>
          </a:bodyPr>
          <a:lstStyle>
            <a:lvl1pPr marL="0" indent="0">
              <a:buFontTx/>
              <a:buNone/>
              <a:defRPr sz="4800">
                <a:solidFill>
                  <a:schemeClr val="accent1"/>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a:t>Click to edit Master text styles</a:t>
            </a:r>
          </a:p>
        </p:txBody>
      </p:sp>
      <p:sp>
        <p:nvSpPr>
          <p:cNvPr id="3" name="Text Placeholder 2"/>
          <p:cNvSpPr>
            <a:spLocks noGrp="1"/>
          </p:cNvSpPr>
          <p:nvPr>
            <p:ph type="body" idx="1"/>
          </p:nvPr>
        </p:nvSpPr>
        <p:spPr>
          <a:xfrm>
            <a:off x="1354670" y="9054896"/>
            <a:ext cx="17193336" cy="3027828"/>
          </a:xfrm>
        </p:spPr>
        <p:txBody>
          <a:bodyPr anchor="t">
            <a:normAutofit/>
          </a:bodyPr>
          <a:lstStyle>
            <a:lvl1pPr marL="0" indent="0" algn="l">
              <a:buNone/>
              <a:defRPr sz="36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2E78DD-A84E-4378-B4A1-B8B7F96F1E6A}"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2425862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2E78DD-A84E-4378-B4A1-B8B7F96F1E6A}"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549342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35347" y="1219199"/>
            <a:ext cx="2609486" cy="10502902"/>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354670" y="1219200"/>
            <a:ext cx="14120300" cy="10502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2E78DD-A84E-4378-B4A1-B8B7F96F1E6A}"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E93E6-1F23-44AE-B65F-B6123716DFCC}" type="slidenum">
              <a:rPr lang="en-US" smtClean="0"/>
              <a:t>‹#›</a:t>
            </a:fld>
            <a:endParaRPr lang="en-US"/>
          </a:p>
        </p:txBody>
      </p:sp>
    </p:spTree>
    <p:extLst>
      <p:ext uri="{BB962C8B-B14F-4D97-AF65-F5344CB8AC3E}">
        <p14:creationId xmlns:p14="http://schemas.microsoft.com/office/powerpoint/2010/main" val="1971368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35559" y="1604597"/>
            <a:ext cx="17274146" cy="5082862"/>
          </a:xfrm>
        </p:spPr>
        <p:txBody>
          <a:bodyPr bIns="0" anchor="b">
            <a:normAutofit/>
          </a:bodyPr>
          <a:lstStyle>
            <a:lvl1pPr algn="l">
              <a:defRPr sz="13200"/>
            </a:lvl1pPr>
          </a:lstStyle>
          <a:p>
            <a:r>
              <a:rPr lang="en-US"/>
              <a:t>Click to edit Master title style</a:t>
            </a:r>
          </a:p>
        </p:txBody>
      </p:sp>
      <p:sp>
        <p:nvSpPr>
          <p:cNvPr id="3" name="Subtitle 2"/>
          <p:cNvSpPr>
            <a:spLocks noGrp="1"/>
          </p:cNvSpPr>
          <p:nvPr>
            <p:ph type="subTitle" idx="1"/>
          </p:nvPr>
        </p:nvSpPr>
        <p:spPr>
          <a:xfrm>
            <a:off x="4835560" y="7062409"/>
            <a:ext cx="17274144" cy="1955242"/>
          </a:xfrm>
        </p:spPr>
        <p:txBody>
          <a:bodyPr tIns="91440" bIns="91440">
            <a:normAutofit/>
          </a:bodyPr>
          <a:lstStyle>
            <a:lvl1pPr marL="0" indent="0" algn="l">
              <a:buNone/>
              <a:defRPr sz="3600" b="0" cap="all" baseline="0">
                <a:solidFill>
                  <a:schemeClr val="tx1"/>
                </a:solidFill>
              </a:defRPr>
            </a:lvl1pPr>
            <a:lvl2pPr marL="914400" indent="0" algn="ctr">
              <a:buNone/>
              <a:defRPr sz="36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E0870E5-1F8B-4E1E-AC39-03A5F7EA8BAD}" type="datetimeFigureOut">
              <a:rPr lang="en-US" smtClean="0"/>
              <a:t>8/6/2025</a:t>
            </a:fld>
            <a:endParaRPr lang="en-US"/>
          </a:p>
        </p:txBody>
      </p:sp>
      <p:sp>
        <p:nvSpPr>
          <p:cNvPr id="5" name="Footer Placeholder 4"/>
          <p:cNvSpPr>
            <a:spLocks noGrp="1"/>
          </p:cNvSpPr>
          <p:nvPr>
            <p:ph type="ftr" sz="quarter" idx="11"/>
          </p:nvPr>
        </p:nvSpPr>
        <p:spPr>
          <a:xfrm>
            <a:off x="4833001" y="658615"/>
            <a:ext cx="9947830" cy="618402"/>
          </a:xfrm>
        </p:spPr>
        <p:txBody>
          <a:bodyPr/>
          <a:lstStyle/>
          <a:p>
            <a:endParaRPr lang="en-US"/>
          </a:p>
        </p:txBody>
      </p:sp>
      <p:sp>
        <p:nvSpPr>
          <p:cNvPr id="6" name="Slide Number Placeholder 5"/>
          <p:cNvSpPr>
            <a:spLocks noGrp="1"/>
          </p:cNvSpPr>
          <p:nvPr>
            <p:ph type="sldNum" sz="quarter" idx="12"/>
          </p:nvPr>
        </p:nvSpPr>
        <p:spPr>
          <a:xfrm>
            <a:off x="2875329" y="1597946"/>
            <a:ext cx="1622038" cy="1007156"/>
          </a:xfrm>
        </p:spPr>
        <p:txBody>
          <a:bodyPr/>
          <a:lstStyle/>
          <a:p>
            <a:fld id="{064446A8-7C2D-4A31-8405-AE433E9C997F}" type="slidenum">
              <a:rPr lang="en-US" smtClean="0"/>
              <a:t>‹#›</a:t>
            </a:fld>
            <a:endParaRPr lang="en-US"/>
          </a:p>
        </p:txBody>
      </p:sp>
      <p:cxnSp>
        <p:nvCxnSpPr>
          <p:cNvPr id="15" name="Straight Connector 14"/>
          <p:cNvCxnSpPr/>
          <p:nvPr/>
        </p:nvCxnSpPr>
        <p:spPr>
          <a:xfrm>
            <a:off x="4835560" y="7057084"/>
            <a:ext cx="1727414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8147167"/>
      </p:ext>
    </p:extLst>
  </p:cSld>
  <p:clrMapOvr>
    <a:masterClrMapping/>
  </p:clrMapOvr>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870E5-1F8B-4E1E-AC39-03A5F7EA8BAD}"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446A8-7C2D-4A31-8405-AE433E9C997F}" type="slidenum">
              <a:rPr lang="en-US" smtClean="0"/>
              <a:t>‹#›</a:t>
            </a:fld>
            <a:endParaRPr lang="en-US"/>
          </a:p>
        </p:txBody>
      </p:sp>
      <p:cxnSp>
        <p:nvCxnSpPr>
          <p:cNvPr id="33" name="Straight Connector 32"/>
          <p:cNvCxnSpPr/>
          <p:nvPr/>
        </p:nvCxnSpPr>
        <p:spPr>
          <a:xfrm>
            <a:off x="2907792" y="3694176"/>
            <a:ext cx="1921504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965054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8478" y="3512260"/>
            <a:ext cx="17286308" cy="3775900"/>
          </a:xfrm>
        </p:spPr>
        <p:txBody>
          <a:bodyPr anchor="b">
            <a:normAutofit/>
          </a:bodyPr>
          <a:lstStyle>
            <a:lvl1pPr algn="l">
              <a:defRPr sz="7200"/>
            </a:lvl1pPr>
          </a:lstStyle>
          <a:p>
            <a:r>
              <a:rPr lang="en-US"/>
              <a:t>Click to edit Master title style</a:t>
            </a:r>
          </a:p>
        </p:txBody>
      </p:sp>
      <p:sp>
        <p:nvSpPr>
          <p:cNvPr id="3" name="Text Placeholder 2"/>
          <p:cNvSpPr>
            <a:spLocks noGrp="1"/>
          </p:cNvSpPr>
          <p:nvPr>
            <p:ph type="body" idx="1"/>
          </p:nvPr>
        </p:nvSpPr>
        <p:spPr>
          <a:xfrm>
            <a:off x="2908478" y="7612391"/>
            <a:ext cx="17260892" cy="2025858"/>
          </a:xfrm>
        </p:spPr>
        <p:txBody>
          <a:bodyPr tIns="91440">
            <a:normAutofit/>
          </a:bodyPr>
          <a:lstStyle>
            <a:lvl1pPr marL="0" indent="0" algn="l">
              <a:buNone/>
              <a:defRPr sz="3600">
                <a:solidFill>
                  <a:schemeClr val="tx1"/>
                </a:solidFill>
              </a:defRPr>
            </a:lvl1pPr>
            <a:lvl2pPr marL="914400" indent="0">
              <a:buNone/>
              <a:defRPr sz="36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870E5-1F8B-4E1E-AC39-03A5F7EA8BAD}"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446A8-7C2D-4A31-8405-AE433E9C997F}" type="slidenum">
              <a:rPr lang="en-US" smtClean="0"/>
              <a:t>‹#›</a:t>
            </a:fld>
            <a:endParaRPr lang="en-US"/>
          </a:p>
        </p:txBody>
      </p:sp>
      <p:cxnSp>
        <p:nvCxnSpPr>
          <p:cNvPr id="15" name="Straight Connector 14"/>
          <p:cNvCxnSpPr/>
          <p:nvPr/>
        </p:nvCxnSpPr>
        <p:spPr>
          <a:xfrm>
            <a:off x="2908478" y="7609970"/>
            <a:ext cx="1726089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150458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8435" y="1609779"/>
            <a:ext cx="19211270" cy="2118610"/>
          </a:xfrm>
        </p:spPr>
        <p:txBody>
          <a:bodyPr/>
          <a:lstStyle/>
          <a:p>
            <a:r>
              <a:rPr lang="en-US"/>
              <a:t>Click to edit Master title style</a:t>
            </a:r>
          </a:p>
        </p:txBody>
      </p:sp>
      <p:sp>
        <p:nvSpPr>
          <p:cNvPr id="3" name="Content Placeholder 2"/>
          <p:cNvSpPr>
            <a:spLocks noGrp="1"/>
          </p:cNvSpPr>
          <p:nvPr>
            <p:ph sz="half" idx="1"/>
          </p:nvPr>
        </p:nvSpPr>
        <p:spPr>
          <a:xfrm>
            <a:off x="2894662" y="4021757"/>
            <a:ext cx="9290304" cy="689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827542" y="4034686"/>
            <a:ext cx="9290304" cy="6883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870E5-1F8B-4E1E-AC39-03A5F7EA8BAD}"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446A8-7C2D-4A31-8405-AE433E9C997F}" type="slidenum">
              <a:rPr lang="en-US" smtClean="0"/>
              <a:t>‹#›</a:t>
            </a:fld>
            <a:endParaRPr lang="en-US"/>
          </a:p>
        </p:txBody>
      </p:sp>
      <p:cxnSp>
        <p:nvCxnSpPr>
          <p:cNvPr id="35" name="Straight Connector 34"/>
          <p:cNvCxnSpPr/>
          <p:nvPr/>
        </p:nvCxnSpPr>
        <p:spPr>
          <a:xfrm>
            <a:off x="2907792" y="3694176"/>
            <a:ext cx="1921504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399880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383" y="1608327"/>
            <a:ext cx="19215322" cy="2112638"/>
          </a:xfrm>
        </p:spPr>
        <p:txBody>
          <a:bodyPr/>
          <a:lstStyle/>
          <a:p>
            <a:r>
              <a:rPr lang="en-US"/>
              <a:t>Click to edit Master title style</a:t>
            </a:r>
          </a:p>
        </p:txBody>
      </p:sp>
      <p:sp>
        <p:nvSpPr>
          <p:cNvPr id="3" name="Text Placeholder 2"/>
          <p:cNvSpPr>
            <a:spLocks noGrp="1"/>
          </p:cNvSpPr>
          <p:nvPr>
            <p:ph type="body" idx="1"/>
          </p:nvPr>
        </p:nvSpPr>
        <p:spPr>
          <a:xfrm>
            <a:off x="2894382" y="4039099"/>
            <a:ext cx="9290304" cy="1603886"/>
          </a:xfrm>
        </p:spPr>
        <p:txBody>
          <a:bodyPr anchor="b">
            <a:normAutofit/>
          </a:bodyPr>
          <a:lstStyle>
            <a:lvl1pPr marL="0" indent="0">
              <a:lnSpc>
                <a:spcPct val="100000"/>
              </a:lnSpc>
              <a:buNone/>
              <a:defRPr sz="4400" b="0" cap="all" baseline="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2894382" y="5648539"/>
            <a:ext cx="9290304" cy="52889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824724" y="4046007"/>
            <a:ext cx="9290304" cy="1604474"/>
          </a:xfrm>
        </p:spPr>
        <p:txBody>
          <a:bodyPr anchor="b">
            <a:normAutofit/>
          </a:bodyPr>
          <a:lstStyle>
            <a:lvl1pPr marL="0" indent="0">
              <a:lnSpc>
                <a:spcPct val="100000"/>
              </a:lnSpc>
              <a:buNone/>
              <a:defRPr sz="4400" b="0" cap="all" baseline="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824724" y="5642983"/>
            <a:ext cx="9290304" cy="5274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870E5-1F8B-4E1E-AC39-03A5F7EA8BAD}"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446A8-7C2D-4A31-8405-AE433E9C997F}" type="slidenum">
              <a:rPr lang="en-US" smtClean="0"/>
              <a:t>‹#›</a:t>
            </a:fld>
            <a:endParaRPr lang="en-US"/>
          </a:p>
        </p:txBody>
      </p:sp>
      <p:cxnSp>
        <p:nvCxnSpPr>
          <p:cNvPr id="29" name="Straight Connector 28"/>
          <p:cNvCxnSpPr/>
          <p:nvPr/>
        </p:nvCxnSpPr>
        <p:spPr>
          <a:xfrm>
            <a:off x="2907792" y="3694176"/>
            <a:ext cx="1921504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002455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870E5-1F8B-4E1E-AC39-03A5F7EA8BAD}"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446A8-7C2D-4A31-8405-AE433E9C997F}" type="slidenum">
              <a:rPr lang="en-US" smtClean="0"/>
              <a:t>‹#›</a:t>
            </a:fld>
            <a:endParaRPr lang="en-US"/>
          </a:p>
        </p:txBody>
      </p:sp>
      <p:cxnSp>
        <p:nvCxnSpPr>
          <p:cNvPr id="25" name="Straight Connector 24"/>
          <p:cNvCxnSpPr/>
          <p:nvPr/>
        </p:nvCxnSpPr>
        <p:spPr>
          <a:xfrm>
            <a:off x="2907792" y="3694176"/>
            <a:ext cx="1921504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76329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ct val="0"/>
              </a:spcBef>
              <a:buSzTx/>
              <a:buNone/>
              <a:defRPr sz="5500">
                <a:latin typeface="+mj-lt"/>
                <a:ea typeface="+mj-ea"/>
                <a:cs typeface="+mj-cs"/>
                <a:sym typeface="Produkt Extralight"/>
              </a:defRPr>
            </a:lvl1pPr>
          </a:lstStyle>
          <a:p>
            <a:r>
              <a:t>Slide Subtitle</a:t>
            </a:r>
          </a:p>
        </p:txBody>
      </p:sp>
      <p:sp>
        <p:nvSpPr>
          <p:cNvPr id="43" name="Slide Title"/>
          <p:cNvSpPr txBox="1">
            <a:spLocks noGrp="1"/>
          </p:cNvSpPr>
          <p:nvPr>
            <p:ph type="title" hasCustomPrompt="1"/>
          </p:nvPr>
        </p:nvSpPr>
        <p:spPr>
          <a:prstGeom prst="rect">
            <a:avLst/>
          </a:prstGeom>
        </p:spPr>
        <p:txBody>
          <a:bodyPr/>
          <a:lstStyle/>
          <a:p>
            <a:r>
              <a:t>Slide 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870E5-1F8B-4E1E-AC39-03A5F7EA8BAD}"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446A8-7C2D-4A31-8405-AE433E9C997F}" type="slidenum">
              <a:rPr lang="en-US" smtClean="0"/>
              <a:t>‹#›</a:t>
            </a:fld>
            <a:endParaRPr lang="en-US"/>
          </a:p>
        </p:txBody>
      </p:sp>
    </p:spTree>
    <p:extLst>
      <p:ext uri="{BB962C8B-B14F-4D97-AF65-F5344CB8AC3E}">
        <p14:creationId xmlns:p14="http://schemas.microsoft.com/office/powerpoint/2010/main" val="52423134"/>
      </p:ext>
    </p:extLst>
  </p:cSld>
  <p:clrMapOvr>
    <a:masterClrMapping/>
  </p:clrMapOvr>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9343" y="1597947"/>
            <a:ext cx="6546198" cy="4494234"/>
          </a:xfrm>
        </p:spPr>
        <p:txBody>
          <a:bodyPr anchor="b">
            <a:normAutofit/>
          </a:bodyPr>
          <a:lstStyle>
            <a:lvl1pPr algn="l">
              <a:defRPr sz="4800"/>
            </a:lvl1pPr>
          </a:lstStyle>
          <a:p>
            <a:r>
              <a:rPr lang="en-US"/>
              <a:t>Click to edit Master title style</a:t>
            </a:r>
          </a:p>
        </p:txBody>
      </p:sp>
      <p:sp>
        <p:nvSpPr>
          <p:cNvPr id="3" name="Content Placeholder 2"/>
          <p:cNvSpPr>
            <a:spLocks noGrp="1"/>
          </p:cNvSpPr>
          <p:nvPr>
            <p:ph idx="1"/>
          </p:nvPr>
        </p:nvSpPr>
        <p:spPr>
          <a:xfrm>
            <a:off x="10087428" y="1597948"/>
            <a:ext cx="12024940" cy="931765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89343" y="6410983"/>
            <a:ext cx="6550026" cy="4496362"/>
          </a:xfrm>
        </p:spPr>
        <p:txBody>
          <a:bodyPr/>
          <a:lstStyle>
            <a:lvl1pPr marL="0" indent="0" algn="l">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E0870E5-1F8B-4E1E-AC39-03A5F7EA8BAD}"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446A8-7C2D-4A31-8405-AE433E9C997F}" type="slidenum">
              <a:rPr lang="en-US" smtClean="0"/>
              <a:t>‹#›</a:t>
            </a:fld>
            <a:endParaRPr lang="en-US"/>
          </a:p>
        </p:txBody>
      </p:sp>
      <p:cxnSp>
        <p:nvCxnSpPr>
          <p:cNvPr id="17" name="Straight Connector 16"/>
          <p:cNvCxnSpPr/>
          <p:nvPr/>
        </p:nvCxnSpPr>
        <p:spPr>
          <a:xfrm>
            <a:off x="2896560" y="6410982"/>
            <a:ext cx="653898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7456288"/>
      </p:ext>
    </p:extLst>
  </p:cSld>
  <p:clrMapOvr>
    <a:masterClrMapping/>
  </p:clrMapOvr>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4954775" y="964341"/>
            <a:ext cx="8149066" cy="1029820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sz="11200"/>
            </a:p>
          </p:txBody>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sz="11200"/>
            </a:p>
          </p:txBody>
        </p:sp>
      </p:grpSp>
      <p:sp>
        <p:nvSpPr>
          <p:cNvPr id="2" name="Title 1"/>
          <p:cNvSpPr>
            <a:spLocks noGrp="1"/>
          </p:cNvSpPr>
          <p:nvPr>
            <p:ph type="title"/>
          </p:nvPr>
        </p:nvSpPr>
        <p:spPr>
          <a:xfrm>
            <a:off x="2902412" y="2259026"/>
            <a:ext cx="11064656" cy="3661168"/>
          </a:xfrm>
        </p:spPr>
        <p:txBody>
          <a:bodyPr anchor="b">
            <a:normAutofit/>
          </a:bodyPr>
          <a:lstStyle>
            <a:lvl1pPr>
              <a:defRPr sz="6400"/>
            </a:lvl1pPr>
          </a:lstStyle>
          <a:p>
            <a:r>
              <a:rPr lang="en-US"/>
              <a:t>Click to edit Master title style</a:t>
            </a:r>
          </a:p>
        </p:txBody>
      </p:sp>
      <p:sp>
        <p:nvSpPr>
          <p:cNvPr id="3" name="Picture Placeholder 2"/>
          <p:cNvSpPr>
            <a:spLocks noGrp="1" noChangeAspect="1"/>
          </p:cNvSpPr>
          <p:nvPr>
            <p:ph type="pic" idx="1"/>
          </p:nvPr>
        </p:nvSpPr>
        <p:spPr>
          <a:xfrm>
            <a:off x="16248779" y="2245085"/>
            <a:ext cx="5582342" cy="7732654"/>
          </a:xfrm>
          <a:solidFill>
            <a:schemeClr val="bg1">
              <a:lumMod val="85000"/>
            </a:schemeClr>
          </a:solidFill>
          <a:ln w="9525" cap="sq">
            <a:noFill/>
            <a:miter lim="800000"/>
          </a:ln>
          <a:effectLst/>
        </p:spPr>
        <p:txBody>
          <a:bodyPr anchor="t"/>
          <a:lstStyle>
            <a:lvl1pPr marL="0" indent="0" algn="ctr">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2900658" y="6291984"/>
            <a:ext cx="11048808" cy="4007484"/>
          </a:xfrm>
        </p:spPr>
        <p:txBody>
          <a:bodyPr>
            <a:normAutofit/>
          </a:bodyPr>
          <a:lstStyle>
            <a:lvl1pPr marL="0" indent="0" algn="l">
              <a:buNone/>
              <a:defRPr sz="36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2894765" y="10939713"/>
            <a:ext cx="11054702" cy="640246"/>
          </a:xfrm>
        </p:spPr>
        <p:txBody>
          <a:bodyPr/>
          <a:lstStyle>
            <a:lvl1pPr algn="l">
              <a:defRPr/>
            </a:lvl1pPr>
          </a:lstStyle>
          <a:p>
            <a:fld id="{FE0870E5-1F8B-4E1E-AC39-03A5F7EA8BAD}" type="datetimeFigureOut">
              <a:rPr lang="en-US" smtClean="0"/>
              <a:t>8/6/2025</a:t>
            </a:fld>
            <a:endParaRPr lang="en-US"/>
          </a:p>
        </p:txBody>
      </p:sp>
      <p:sp>
        <p:nvSpPr>
          <p:cNvPr id="6" name="Footer Placeholder 5"/>
          <p:cNvSpPr>
            <a:spLocks noGrp="1"/>
          </p:cNvSpPr>
          <p:nvPr>
            <p:ph type="ftr" sz="quarter" idx="11"/>
          </p:nvPr>
        </p:nvSpPr>
        <p:spPr>
          <a:xfrm>
            <a:off x="2894764" y="637281"/>
            <a:ext cx="11082008" cy="641862"/>
          </a:xfrm>
        </p:spPr>
        <p:txBody>
          <a:bodyPr/>
          <a:lstStyle/>
          <a:p>
            <a:endParaRPr lang="en-US"/>
          </a:p>
        </p:txBody>
      </p:sp>
      <p:sp>
        <p:nvSpPr>
          <p:cNvPr id="7" name="Slide Number Placeholder 6"/>
          <p:cNvSpPr>
            <a:spLocks noGrp="1"/>
          </p:cNvSpPr>
          <p:nvPr>
            <p:ph type="sldNum" sz="quarter" idx="12"/>
          </p:nvPr>
        </p:nvSpPr>
        <p:spPr/>
        <p:txBody>
          <a:bodyPr/>
          <a:lstStyle/>
          <a:p>
            <a:fld id="{064446A8-7C2D-4A31-8405-AE433E9C997F}" type="slidenum">
              <a:rPr lang="en-US" smtClean="0"/>
              <a:t>‹#›</a:t>
            </a:fld>
            <a:endParaRPr lang="en-US"/>
          </a:p>
        </p:txBody>
      </p:sp>
      <p:cxnSp>
        <p:nvCxnSpPr>
          <p:cNvPr id="31" name="Straight Connector 30"/>
          <p:cNvCxnSpPr/>
          <p:nvPr/>
        </p:nvCxnSpPr>
        <p:spPr>
          <a:xfrm>
            <a:off x="2894765" y="6287210"/>
            <a:ext cx="110547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428517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870E5-1F8B-4E1E-AC39-03A5F7EA8BAD}"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446A8-7C2D-4A31-8405-AE433E9C997F}" type="slidenum">
              <a:rPr lang="en-US" smtClean="0"/>
              <a:t>‹#›</a:t>
            </a:fld>
            <a:endParaRPr lang="en-US"/>
          </a:p>
        </p:txBody>
      </p:sp>
      <p:cxnSp>
        <p:nvCxnSpPr>
          <p:cNvPr id="26" name="Straight Connector 25"/>
          <p:cNvCxnSpPr/>
          <p:nvPr/>
        </p:nvCxnSpPr>
        <p:spPr>
          <a:xfrm>
            <a:off x="2907792" y="3694176"/>
            <a:ext cx="1921504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81221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878222" y="1597947"/>
            <a:ext cx="3231484" cy="9319778"/>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889344" y="1597947"/>
            <a:ext cx="15657660" cy="93197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870E5-1F8B-4E1E-AC39-03A5F7EA8BAD}"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446A8-7C2D-4A31-8405-AE433E9C997F}" type="slidenum">
              <a:rPr lang="en-US" smtClean="0"/>
              <a:t>‹#›</a:t>
            </a:fld>
            <a:endParaRPr lang="en-US"/>
          </a:p>
        </p:txBody>
      </p:sp>
      <p:cxnSp>
        <p:nvCxnSpPr>
          <p:cNvPr id="15" name="Straight Connector 14"/>
          <p:cNvCxnSpPr/>
          <p:nvPr/>
        </p:nvCxnSpPr>
        <p:spPr>
          <a:xfrm flipH="1">
            <a:off x="18878222" y="1597947"/>
            <a:ext cx="0" cy="9319778"/>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850682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0" name="Shape 50"/>
          <p:cNvSpPr>
            <a:spLocks noGrp="1"/>
          </p:cNvSpPr>
          <p:nvPr>
            <p:ph type="title"/>
          </p:nvPr>
        </p:nvSpPr>
        <p:spPr>
          <a:xfrm>
            <a:off x="1828800" y="4260853"/>
            <a:ext cx="20726400" cy="2940050"/>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51" name="Shape 51"/>
          <p:cNvSpPr>
            <a:spLocks noGrp="1"/>
          </p:cNvSpPr>
          <p:nvPr>
            <p:ph type="body" sz="quarter" idx="1"/>
          </p:nvPr>
        </p:nvSpPr>
        <p:spPr>
          <a:xfrm>
            <a:off x="3657600" y="7772400"/>
            <a:ext cx="17068800" cy="3505200"/>
          </a:xfrm>
          <a:prstGeom prst="rect">
            <a:avLst/>
          </a:prstGeom>
        </p:spPr>
        <p:txBody>
          <a:bodyPr lIns="46037" tIns="46037" rIns="46037" bIns="46037"/>
          <a:lstStyle>
            <a:lvl1pPr marL="0" marR="0" indent="0" algn="ctr">
              <a:lnSpc>
                <a:spcPct val="80000"/>
              </a:lnSpc>
              <a:spcBef>
                <a:spcPts val="3000"/>
              </a:spcBef>
              <a:buSzTx/>
              <a:buNone/>
              <a:defRPr sz="6400" b="1">
                <a:effectLst>
                  <a:outerShdw blurRad="38100" dist="38100" dir="2700000" rotWithShape="0">
                    <a:srgbClr val="000000"/>
                  </a:outerShdw>
                </a:effectLst>
                <a:uFillTx/>
                <a:latin typeface="+mj-lt"/>
                <a:ea typeface="+mj-ea"/>
                <a:cs typeface="+mj-cs"/>
                <a:sym typeface="Times New Roman"/>
              </a:defRPr>
            </a:lvl1pPr>
          </a:lstStyle>
          <a:p>
            <a:r>
              <a:t>Click to edit Master subtitle style</a:t>
            </a:r>
          </a:p>
        </p:txBody>
      </p:sp>
      <p:sp>
        <p:nvSpPr>
          <p:cNvPr id="52" name="Shape 52"/>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78756934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9" name="Shape 59"/>
          <p:cNvSpPr>
            <a:spLocks noGrp="1"/>
          </p:cNvSpPr>
          <p:nvPr>
            <p:ph type="title"/>
          </p:nvPr>
        </p:nvSpPr>
        <p:spPr>
          <a:xfrm>
            <a:off x="609600" y="1200150"/>
            <a:ext cx="23164800" cy="1257300"/>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60" name="Shape 60"/>
          <p:cNvSpPr>
            <a:spLocks noGrp="1"/>
          </p:cNvSpPr>
          <p:nvPr>
            <p:ph type="body" sz="half" idx="1"/>
          </p:nvPr>
        </p:nvSpPr>
        <p:spPr>
          <a:xfrm>
            <a:off x="1960035" y="3206753"/>
            <a:ext cx="20476638" cy="4111630"/>
          </a:xfrm>
          <a:prstGeom prst="rect">
            <a:avLst/>
          </a:prstGeom>
        </p:spPr>
        <p:txBody>
          <a:bodyPr lIns="46037" tIns="46037" rIns="46037" bIns="46037"/>
          <a:lstStyle>
            <a:lvl1pPr marL="571500" marR="0" indent="-5715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1pPr>
            <a:lvl2pPr marL="1436914" marR="0" indent="-522514">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2pPr>
            <a:lvl3pPr marL="2438400" marR="0" indent="-6096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3pPr>
            <a:lvl4pPr marL="3526968" marR="0" indent="-783768">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4pPr>
            <a:lvl5pPr marL="4389120" marR="0" indent="-73152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5pPr>
          </a:lstStyle>
          <a:p>
            <a:r>
              <a:t>Click to edit Master text styles</a:t>
            </a:r>
          </a:p>
          <a:p>
            <a:pPr lvl="1"/>
            <a:r>
              <a:t>Second level</a:t>
            </a:r>
          </a:p>
          <a:p>
            <a:pPr lvl="2"/>
            <a:r>
              <a:t>Third level</a:t>
            </a:r>
          </a:p>
          <a:p>
            <a:pPr lvl="3"/>
            <a:r>
              <a:t>Fourth level</a:t>
            </a:r>
          </a:p>
          <a:p>
            <a:pPr lvl="4"/>
            <a:r>
              <a:t>Fifth level</a:t>
            </a:r>
          </a:p>
        </p:txBody>
      </p:sp>
      <p:sp>
        <p:nvSpPr>
          <p:cNvPr id="61" name="Shape 61"/>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41111384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8" name="Shape 68"/>
          <p:cNvSpPr>
            <a:spLocks noGrp="1"/>
          </p:cNvSpPr>
          <p:nvPr>
            <p:ph type="title"/>
          </p:nvPr>
        </p:nvSpPr>
        <p:spPr>
          <a:xfrm>
            <a:off x="1926169" y="8813803"/>
            <a:ext cx="20726402" cy="2724150"/>
          </a:xfrm>
          <a:prstGeom prst="rect">
            <a:avLst/>
          </a:prstGeom>
        </p:spPr>
        <p:txBody>
          <a:bodyPr lIns="46037" tIns="46037" rIns="46037" bIns="46037" anchor="t"/>
          <a:lstStyle>
            <a:lvl1pPr marR="0" indent="0" algn="l">
              <a:lnSpc>
                <a:spcPct val="80000"/>
              </a:lnSpc>
              <a:defRPr sz="8000" b="1" cap="all">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69" name="Shape 69"/>
          <p:cNvSpPr>
            <a:spLocks noGrp="1"/>
          </p:cNvSpPr>
          <p:nvPr>
            <p:ph type="body" sz="quarter" idx="1"/>
          </p:nvPr>
        </p:nvSpPr>
        <p:spPr>
          <a:xfrm>
            <a:off x="1926169" y="5813429"/>
            <a:ext cx="20726402" cy="3000378"/>
          </a:xfrm>
          <a:prstGeom prst="rect">
            <a:avLst/>
          </a:prstGeom>
        </p:spPr>
        <p:txBody>
          <a:bodyPr lIns="46037" tIns="46037" rIns="46037" bIns="46037" anchor="b"/>
          <a:lstStyle>
            <a:lvl1pPr marL="0" marR="0" indent="0">
              <a:lnSpc>
                <a:spcPct val="80000"/>
              </a:lnSpc>
              <a:spcBef>
                <a:spcPts val="1800"/>
              </a:spcBef>
              <a:buSzTx/>
              <a:buNone/>
              <a:defRPr sz="4000" b="1">
                <a:effectLst>
                  <a:outerShdw blurRad="38100" dist="38100" dir="2700000" rotWithShape="0">
                    <a:srgbClr val="000000"/>
                  </a:outerShdw>
                </a:effectLst>
                <a:uFillTx/>
                <a:latin typeface="+mj-lt"/>
                <a:ea typeface="+mj-ea"/>
                <a:cs typeface="+mj-cs"/>
                <a:sym typeface="Times New Roman"/>
              </a:defRPr>
            </a:lvl1pPr>
          </a:lstStyle>
          <a:p>
            <a:r>
              <a:t>Click to edit Master text styles</a:t>
            </a:r>
          </a:p>
        </p:txBody>
      </p:sp>
      <p:sp>
        <p:nvSpPr>
          <p:cNvPr id="70" name="Shape 70"/>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206893500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7" name="Shape 77"/>
          <p:cNvSpPr>
            <a:spLocks noGrp="1"/>
          </p:cNvSpPr>
          <p:nvPr>
            <p:ph type="title"/>
          </p:nvPr>
        </p:nvSpPr>
        <p:spPr>
          <a:xfrm>
            <a:off x="609600" y="1200150"/>
            <a:ext cx="23164800" cy="1257300"/>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78" name="Shape 78"/>
          <p:cNvSpPr>
            <a:spLocks noGrp="1"/>
          </p:cNvSpPr>
          <p:nvPr>
            <p:ph type="body" sz="quarter" idx="1"/>
          </p:nvPr>
        </p:nvSpPr>
        <p:spPr>
          <a:xfrm>
            <a:off x="1960033" y="3206753"/>
            <a:ext cx="10033006" cy="4111630"/>
          </a:xfrm>
          <a:prstGeom prst="rect">
            <a:avLst/>
          </a:prstGeom>
        </p:spPr>
        <p:txBody>
          <a:bodyPr lIns="46037" tIns="46037" rIns="46037" bIns="46037"/>
          <a:lstStyle>
            <a:lvl1pPr marL="571500" marR="0" indent="-571500">
              <a:lnSpc>
                <a:spcPct val="80000"/>
              </a:lnSpc>
              <a:spcBef>
                <a:spcPts val="2600"/>
              </a:spcBef>
              <a:buSzTx/>
              <a:buFont typeface="Times"/>
              <a:buChar char="•"/>
              <a:defRPr sz="5600" b="1">
                <a:effectLst>
                  <a:outerShdw blurRad="38100" dist="38100" dir="2700000" rotWithShape="0">
                    <a:srgbClr val="000000"/>
                  </a:outerShdw>
                </a:effectLst>
                <a:uFillTx/>
                <a:latin typeface="+mj-lt"/>
                <a:ea typeface="+mj-ea"/>
                <a:cs typeface="+mj-cs"/>
                <a:sym typeface="Times New Roman"/>
              </a:defRPr>
            </a:lvl1pPr>
            <a:lvl2pPr marL="1447800" marR="0" indent="-533400">
              <a:lnSpc>
                <a:spcPct val="80000"/>
              </a:lnSpc>
              <a:spcBef>
                <a:spcPts val="2600"/>
              </a:spcBef>
              <a:buFont typeface="Times"/>
              <a:buChar char="•"/>
              <a:defRPr sz="5600" b="1">
                <a:effectLst>
                  <a:outerShdw blurRad="38100" dist="38100" dir="2700000" rotWithShape="0">
                    <a:srgbClr val="000000"/>
                  </a:outerShdw>
                </a:effectLst>
                <a:uFillTx/>
                <a:latin typeface="+mj-lt"/>
                <a:ea typeface="+mj-ea"/>
                <a:cs typeface="+mj-cs"/>
                <a:sym typeface="Times New Roman"/>
              </a:defRPr>
            </a:lvl2pPr>
            <a:lvl3pPr marL="2468876" marR="0" indent="-640076">
              <a:lnSpc>
                <a:spcPct val="80000"/>
              </a:lnSpc>
              <a:spcBef>
                <a:spcPts val="2600"/>
              </a:spcBef>
              <a:buSzTx/>
              <a:buFont typeface="Times"/>
              <a:buChar char="•"/>
              <a:defRPr sz="5600" b="1">
                <a:effectLst>
                  <a:outerShdw blurRad="38100" dist="38100" dir="2700000" rotWithShape="0">
                    <a:srgbClr val="000000"/>
                  </a:outerShdw>
                </a:effectLst>
                <a:uFillTx/>
                <a:latin typeface="+mj-lt"/>
                <a:ea typeface="+mj-ea"/>
                <a:cs typeface="+mj-cs"/>
                <a:sym typeface="Times New Roman"/>
              </a:defRPr>
            </a:lvl3pPr>
            <a:lvl4pPr marL="3276600" marR="0" indent="-533400">
              <a:lnSpc>
                <a:spcPct val="80000"/>
              </a:lnSpc>
              <a:spcBef>
                <a:spcPts val="2600"/>
              </a:spcBef>
              <a:buFont typeface="Times"/>
              <a:buChar char="•"/>
              <a:defRPr sz="5600" b="1">
                <a:effectLst>
                  <a:outerShdw blurRad="38100" dist="38100" dir="2700000" rotWithShape="0">
                    <a:srgbClr val="000000"/>
                  </a:outerShdw>
                </a:effectLst>
                <a:uFillTx/>
                <a:latin typeface="+mj-lt"/>
                <a:ea typeface="+mj-ea"/>
                <a:cs typeface="+mj-cs"/>
                <a:sym typeface="Times New Roman"/>
              </a:defRPr>
            </a:lvl4pPr>
            <a:lvl5pPr marL="4368800" marR="0" indent="-711200">
              <a:lnSpc>
                <a:spcPct val="80000"/>
              </a:lnSpc>
              <a:spcBef>
                <a:spcPts val="2600"/>
              </a:spcBef>
              <a:buSzTx/>
              <a:buFont typeface="Times"/>
              <a:buChar char="•"/>
              <a:defRPr sz="5600" b="1">
                <a:effectLst>
                  <a:outerShdw blurRad="38100" dist="38100" dir="2700000" rotWithShape="0">
                    <a:srgbClr val="000000"/>
                  </a:outerShdw>
                </a:effectLst>
                <a:uFillTx/>
                <a:latin typeface="+mj-lt"/>
                <a:ea typeface="+mj-ea"/>
                <a:cs typeface="+mj-cs"/>
                <a:sym typeface="Times New Roman"/>
              </a:defRPr>
            </a:lvl5pPr>
          </a:lstStyle>
          <a:p>
            <a:r>
              <a:t>Click to edit Master text styles</a:t>
            </a:r>
          </a:p>
          <a:p>
            <a:pPr lvl="1"/>
            <a:r>
              <a:t>Second level</a:t>
            </a:r>
          </a:p>
          <a:p>
            <a:pPr lvl="2"/>
            <a:r>
              <a:t>Third level</a:t>
            </a:r>
          </a:p>
          <a:p>
            <a:pPr lvl="3"/>
            <a:r>
              <a:t>Fourth level</a:t>
            </a:r>
          </a:p>
          <a:p>
            <a:pPr lvl="4"/>
            <a:r>
              <a:t>Fifth level</a:t>
            </a:r>
          </a:p>
        </p:txBody>
      </p:sp>
      <p:sp>
        <p:nvSpPr>
          <p:cNvPr id="79" name="Shape 79"/>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76615029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6" name="Shape 86"/>
          <p:cNvSpPr>
            <a:spLocks noGrp="1"/>
          </p:cNvSpPr>
          <p:nvPr>
            <p:ph type="title"/>
          </p:nvPr>
        </p:nvSpPr>
        <p:spPr>
          <a:xfrm>
            <a:off x="1219200" y="549279"/>
            <a:ext cx="21945600" cy="2286002"/>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87" name="Shape 87"/>
          <p:cNvSpPr>
            <a:spLocks noGrp="1"/>
          </p:cNvSpPr>
          <p:nvPr>
            <p:ph type="body" sz="quarter" idx="1"/>
          </p:nvPr>
        </p:nvSpPr>
        <p:spPr>
          <a:xfrm>
            <a:off x="1219201" y="3070225"/>
            <a:ext cx="10773834" cy="1279526"/>
          </a:xfrm>
          <a:prstGeom prst="rect">
            <a:avLst/>
          </a:prstGeom>
        </p:spPr>
        <p:txBody>
          <a:bodyPr lIns="46037" tIns="46037" rIns="46037" bIns="46037" anchor="b"/>
          <a:lstStyle>
            <a:lvl1pPr marL="0" marR="0" indent="0">
              <a:lnSpc>
                <a:spcPct val="80000"/>
              </a:lnSpc>
              <a:spcBef>
                <a:spcPts val="2200"/>
              </a:spcBef>
              <a:buSzTx/>
              <a:buNone/>
              <a:defRPr sz="4800" b="1">
                <a:effectLst>
                  <a:outerShdw blurRad="38100" dist="38100" dir="2700000" rotWithShape="0">
                    <a:srgbClr val="000000"/>
                  </a:outerShdw>
                </a:effectLst>
                <a:uFillTx/>
                <a:latin typeface="+mj-lt"/>
                <a:ea typeface="+mj-ea"/>
                <a:cs typeface="+mj-cs"/>
                <a:sym typeface="Times New Roman"/>
              </a:defRPr>
            </a:lvl1pPr>
          </a:lstStyle>
          <a:p>
            <a:r>
              <a:t>Click to edit Master text styles</a:t>
            </a:r>
          </a:p>
        </p:txBody>
      </p:sp>
      <p:sp>
        <p:nvSpPr>
          <p:cNvPr id="88" name="Shape 88"/>
          <p:cNvSpPr>
            <a:spLocks noGrp="1"/>
          </p:cNvSpPr>
          <p:nvPr>
            <p:ph type="body" sz="quarter" idx="13"/>
          </p:nvPr>
        </p:nvSpPr>
        <p:spPr>
          <a:xfrm>
            <a:off x="12386737" y="3070223"/>
            <a:ext cx="10778066" cy="1279530"/>
          </a:xfrm>
          <a:prstGeom prst="rect">
            <a:avLst/>
          </a:prstGeom>
        </p:spPr>
        <p:txBody>
          <a:bodyPr lIns="46037" tIns="46037" rIns="46037" bIns="46037" anchor="b"/>
          <a:lstStyle>
            <a:lvl1pPr marL="571500" marR="0" indent="-571500">
              <a:lnSpc>
                <a:spcPct val="80000"/>
              </a:lnSpc>
              <a:spcBef>
                <a:spcPts val="3000"/>
              </a:spcBef>
              <a:buSzTx/>
              <a:buFont typeface="Times"/>
              <a:buChar char="•"/>
              <a:defRPr sz="3200" b="1">
                <a:effectLst>
                  <a:outerShdw blurRad="38100" dist="38100" dir="2700000" rotWithShape="0">
                    <a:srgbClr val="000000"/>
                  </a:outerShdw>
                </a:effectLst>
                <a:uFillTx/>
                <a:latin typeface="+mj-lt"/>
                <a:ea typeface="+mj-ea"/>
                <a:cs typeface="+mj-cs"/>
                <a:sym typeface="Times New Roman"/>
              </a:defRPr>
            </a:lvl1pPr>
          </a:lstStyle>
          <a:p>
            <a:pPr marL="285750" marR="0" indent="-285750">
              <a:lnSpc>
                <a:spcPct val="80000"/>
              </a:lnSpc>
              <a:spcBef>
                <a:spcPts val="1500"/>
              </a:spcBef>
              <a:buSzTx/>
              <a:buFont typeface="Times"/>
              <a:buChar char="•"/>
              <a:defRPr sz="3200" b="1">
                <a:effectLst>
                  <a:outerShdw blurRad="38100" dist="38100" dir="2700000" rotWithShape="0">
                    <a:srgbClr val="000000"/>
                  </a:outerShdw>
                </a:effectLst>
                <a:uFillTx/>
                <a:latin typeface="+mj-lt"/>
                <a:ea typeface="+mj-ea"/>
                <a:cs typeface="+mj-cs"/>
                <a:sym typeface="Times New Roman"/>
              </a:defRPr>
            </a:pPr>
            <a:endParaRPr/>
          </a:p>
        </p:txBody>
      </p:sp>
      <p:sp>
        <p:nvSpPr>
          <p:cNvPr id="89" name="Shape 89"/>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407968640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96" name="Shape 96"/>
          <p:cNvSpPr>
            <a:spLocks noGrp="1"/>
          </p:cNvSpPr>
          <p:nvPr>
            <p:ph type="title"/>
          </p:nvPr>
        </p:nvSpPr>
        <p:spPr>
          <a:xfrm>
            <a:off x="609600" y="1200150"/>
            <a:ext cx="23164800" cy="1257300"/>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97" name="Shape 97"/>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285710222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5314394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1" name="Shape 111"/>
          <p:cNvSpPr>
            <a:spLocks noGrp="1"/>
          </p:cNvSpPr>
          <p:nvPr>
            <p:ph type="title"/>
          </p:nvPr>
        </p:nvSpPr>
        <p:spPr>
          <a:xfrm>
            <a:off x="1219203" y="546100"/>
            <a:ext cx="8022174" cy="2324100"/>
          </a:xfrm>
          <a:prstGeom prst="rect">
            <a:avLst/>
          </a:prstGeom>
        </p:spPr>
        <p:txBody>
          <a:bodyPr lIns="46037" tIns="46037" rIns="46037" bIns="46037" anchor="b"/>
          <a:lstStyle>
            <a:lvl1pPr marR="0" indent="0" algn="l">
              <a:lnSpc>
                <a:spcPct val="80000"/>
              </a:lnSpc>
              <a:defRPr sz="40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112" name="Shape 112"/>
          <p:cNvSpPr>
            <a:spLocks noGrp="1"/>
          </p:cNvSpPr>
          <p:nvPr>
            <p:ph type="body" idx="1"/>
          </p:nvPr>
        </p:nvSpPr>
        <p:spPr>
          <a:xfrm>
            <a:off x="9533467" y="546103"/>
            <a:ext cx="13631334" cy="11706226"/>
          </a:xfrm>
          <a:prstGeom prst="rect">
            <a:avLst/>
          </a:prstGeom>
        </p:spPr>
        <p:txBody>
          <a:bodyPr lIns="46037" tIns="46037" rIns="46037" bIns="46037"/>
          <a:lstStyle>
            <a:lvl1pPr marL="571500" marR="0" indent="-5715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1pPr>
            <a:lvl2pPr marL="1436914" marR="0" indent="-522514">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2pPr>
            <a:lvl3pPr marL="2438400" marR="0" indent="-6096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3pPr>
            <a:lvl4pPr marL="3291840" marR="0" indent="-548638">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4pPr>
            <a:lvl5pPr marL="4389120" marR="0" indent="-73152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5pPr>
          </a:lstStyle>
          <a:p>
            <a:r>
              <a:t>Click to edit Master text styles</a:t>
            </a:r>
          </a:p>
          <a:p>
            <a:pPr lvl="1"/>
            <a:r>
              <a:t>Second level</a:t>
            </a:r>
          </a:p>
          <a:p>
            <a:pPr lvl="2"/>
            <a:r>
              <a:t>Third level</a:t>
            </a:r>
          </a:p>
          <a:p>
            <a:pPr lvl="3"/>
            <a:r>
              <a:t>Fourth level</a:t>
            </a:r>
          </a:p>
          <a:p>
            <a:pPr lvl="4"/>
            <a:r>
              <a:t>Fifth level</a:t>
            </a:r>
          </a:p>
        </p:txBody>
      </p:sp>
      <p:sp>
        <p:nvSpPr>
          <p:cNvPr id="113" name="Shape 113"/>
          <p:cNvSpPr>
            <a:spLocks noGrp="1"/>
          </p:cNvSpPr>
          <p:nvPr>
            <p:ph type="body" sz="half" idx="13"/>
          </p:nvPr>
        </p:nvSpPr>
        <p:spPr>
          <a:xfrm>
            <a:off x="1219194" y="2870203"/>
            <a:ext cx="8022176" cy="9382126"/>
          </a:xfrm>
          <a:prstGeom prst="rect">
            <a:avLst/>
          </a:prstGeom>
        </p:spPr>
        <p:txBody>
          <a:bodyPr lIns="46037" tIns="46037" rIns="46037" bIns="46037"/>
          <a:lstStyle>
            <a:lvl1pPr marL="571500" marR="0" indent="-571500">
              <a:lnSpc>
                <a:spcPct val="80000"/>
              </a:lnSpc>
              <a:spcBef>
                <a:spcPts val="3000"/>
              </a:spcBef>
              <a:buSzTx/>
              <a:buFont typeface="Times"/>
              <a:buChar char="•"/>
              <a:defRPr sz="3200" b="1">
                <a:effectLst>
                  <a:outerShdw blurRad="38100" dist="38100" dir="2700000" rotWithShape="0">
                    <a:srgbClr val="000000"/>
                  </a:outerShdw>
                </a:effectLst>
                <a:uFillTx/>
                <a:latin typeface="+mj-lt"/>
                <a:ea typeface="+mj-ea"/>
                <a:cs typeface="+mj-cs"/>
                <a:sym typeface="Times New Roman"/>
              </a:defRPr>
            </a:lvl1pPr>
          </a:lstStyle>
          <a:p>
            <a:pPr marL="285750" marR="0" indent="-285750">
              <a:lnSpc>
                <a:spcPct val="80000"/>
              </a:lnSpc>
              <a:spcBef>
                <a:spcPts val="1500"/>
              </a:spcBef>
              <a:buSzTx/>
              <a:buFont typeface="Times"/>
              <a:buChar char="•"/>
              <a:defRPr sz="3200" b="1">
                <a:effectLst>
                  <a:outerShdw blurRad="38100" dist="38100" dir="2700000" rotWithShape="0">
                    <a:srgbClr val="000000"/>
                  </a:outerShdw>
                </a:effectLst>
                <a:uFillTx/>
                <a:latin typeface="+mj-lt"/>
                <a:ea typeface="+mj-ea"/>
                <a:cs typeface="+mj-cs"/>
                <a:sym typeface="Times New Roman"/>
              </a:defRPr>
            </a:pPr>
            <a:endParaRPr/>
          </a:p>
        </p:txBody>
      </p:sp>
      <p:sp>
        <p:nvSpPr>
          <p:cNvPr id="114" name="Shape 114"/>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21456301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1" name="Shape 121"/>
          <p:cNvSpPr>
            <a:spLocks noGrp="1"/>
          </p:cNvSpPr>
          <p:nvPr>
            <p:ph type="title"/>
          </p:nvPr>
        </p:nvSpPr>
        <p:spPr>
          <a:xfrm>
            <a:off x="4779435" y="9601200"/>
            <a:ext cx="14630406" cy="1133476"/>
          </a:xfrm>
          <a:prstGeom prst="rect">
            <a:avLst/>
          </a:prstGeom>
        </p:spPr>
        <p:txBody>
          <a:bodyPr lIns="46037" tIns="46037" rIns="46037" bIns="46037" anchor="b"/>
          <a:lstStyle>
            <a:lvl1pPr marR="0" indent="0" algn="l">
              <a:lnSpc>
                <a:spcPct val="80000"/>
              </a:lnSpc>
              <a:defRPr sz="40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122" name="Shape 122"/>
          <p:cNvSpPr>
            <a:spLocks noGrp="1"/>
          </p:cNvSpPr>
          <p:nvPr>
            <p:ph type="pic" sz="half" idx="13"/>
          </p:nvPr>
        </p:nvSpPr>
        <p:spPr>
          <a:xfrm>
            <a:off x="4779435" y="1225550"/>
            <a:ext cx="14630406" cy="8229600"/>
          </a:xfrm>
          <a:prstGeom prst="rect">
            <a:avLst/>
          </a:prstGeom>
        </p:spPr>
        <p:txBody>
          <a:bodyPr lIns="91439" tIns="45719" rIns="91439" bIns="45719">
            <a:noAutofit/>
          </a:bodyPr>
          <a:lstStyle/>
          <a:p>
            <a:endParaRPr/>
          </a:p>
        </p:txBody>
      </p:sp>
      <p:sp>
        <p:nvSpPr>
          <p:cNvPr id="123" name="Shape 123"/>
          <p:cNvSpPr>
            <a:spLocks noGrp="1"/>
          </p:cNvSpPr>
          <p:nvPr>
            <p:ph type="body" sz="quarter" idx="1"/>
          </p:nvPr>
        </p:nvSpPr>
        <p:spPr>
          <a:xfrm>
            <a:off x="4779435" y="10734674"/>
            <a:ext cx="14630406" cy="1609728"/>
          </a:xfrm>
          <a:prstGeom prst="rect">
            <a:avLst/>
          </a:prstGeom>
        </p:spPr>
        <p:txBody>
          <a:bodyPr lIns="46037" tIns="46037" rIns="46037" bIns="46037"/>
          <a:lstStyle>
            <a:lvl1pPr marL="0" marR="0" indent="0">
              <a:lnSpc>
                <a:spcPct val="80000"/>
              </a:lnSpc>
              <a:spcBef>
                <a:spcPts val="1200"/>
              </a:spcBef>
              <a:buSzTx/>
              <a:buNone/>
              <a:defRPr sz="2800" b="1">
                <a:effectLst>
                  <a:outerShdw blurRad="38100" dist="38100" dir="2700000" rotWithShape="0">
                    <a:srgbClr val="000000"/>
                  </a:outerShdw>
                </a:effectLst>
                <a:uFillTx/>
                <a:latin typeface="+mj-lt"/>
                <a:ea typeface="+mj-ea"/>
                <a:cs typeface="+mj-cs"/>
                <a:sym typeface="Times New Roman"/>
              </a:defRPr>
            </a:lvl1pPr>
          </a:lstStyle>
          <a:p>
            <a:r>
              <a:t>Click to edit Master text styles</a:t>
            </a:r>
          </a:p>
        </p:txBody>
      </p:sp>
      <p:sp>
        <p:nvSpPr>
          <p:cNvPr id="124" name="Shape 124"/>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39363764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1" name="Shape 131"/>
          <p:cNvSpPr>
            <a:spLocks noGrp="1"/>
          </p:cNvSpPr>
          <p:nvPr>
            <p:ph type="title"/>
          </p:nvPr>
        </p:nvSpPr>
        <p:spPr>
          <a:xfrm>
            <a:off x="609600" y="1200150"/>
            <a:ext cx="23164800" cy="1257300"/>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132" name="Shape 132"/>
          <p:cNvSpPr>
            <a:spLocks noGrp="1"/>
          </p:cNvSpPr>
          <p:nvPr>
            <p:ph type="body" sz="half" idx="1"/>
          </p:nvPr>
        </p:nvSpPr>
        <p:spPr>
          <a:xfrm>
            <a:off x="1960035" y="3206753"/>
            <a:ext cx="20476638" cy="4111630"/>
          </a:xfrm>
          <a:prstGeom prst="rect">
            <a:avLst/>
          </a:prstGeom>
        </p:spPr>
        <p:txBody>
          <a:bodyPr lIns="46037" tIns="46037" rIns="46037" bIns="46037"/>
          <a:lstStyle>
            <a:lvl1pPr marL="571500" marR="0" indent="-5715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1pPr>
            <a:lvl2pPr marL="1436914" marR="0" indent="-522514">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2pPr>
            <a:lvl3pPr marL="2438400" marR="0" indent="-6096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3pPr>
            <a:lvl4pPr marL="3526968" marR="0" indent="-783768">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4pPr>
            <a:lvl5pPr marL="4389120" marR="0" indent="-73152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5pPr>
          </a:lstStyle>
          <a:p>
            <a:r>
              <a:t>Click to edit Master text styles</a:t>
            </a:r>
          </a:p>
          <a:p>
            <a:pPr lvl="1"/>
            <a:r>
              <a:t>Second level</a:t>
            </a:r>
          </a:p>
          <a:p>
            <a:pPr lvl="2"/>
            <a:r>
              <a:t>Third level</a:t>
            </a:r>
          </a:p>
          <a:p>
            <a:pPr lvl="3"/>
            <a:r>
              <a:t>Fourth level</a:t>
            </a:r>
          </a:p>
          <a:p>
            <a:pPr lvl="4"/>
            <a:r>
              <a:t>Fifth level</a:t>
            </a:r>
          </a:p>
        </p:txBody>
      </p:sp>
      <p:sp>
        <p:nvSpPr>
          <p:cNvPr id="133" name="Shape 133"/>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47313411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0" name="Shape 140"/>
          <p:cNvSpPr>
            <a:spLocks noGrp="1"/>
          </p:cNvSpPr>
          <p:nvPr>
            <p:ph type="title"/>
          </p:nvPr>
        </p:nvSpPr>
        <p:spPr>
          <a:xfrm>
            <a:off x="17983200" y="1200153"/>
            <a:ext cx="5791200" cy="6118230"/>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141" name="Shape 141"/>
          <p:cNvSpPr>
            <a:spLocks noGrp="1"/>
          </p:cNvSpPr>
          <p:nvPr>
            <p:ph type="body" sz="half" idx="1"/>
          </p:nvPr>
        </p:nvSpPr>
        <p:spPr>
          <a:xfrm>
            <a:off x="609600" y="1200153"/>
            <a:ext cx="16967200" cy="6118230"/>
          </a:xfrm>
          <a:prstGeom prst="rect">
            <a:avLst/>
          </a:prstGeom>
        </p:spPr>
        <p:txBody>
          <a:bodyPr lIns="46037" tIns="46037" rIns="46037" bIns="46037"/>
          <a:lstStyle>
            <a:lvl1pPr marL="571500" marR="0" indent="-5715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1pPr>
            <a:lvl2pPr marL="1436914" marR="0" indent="-522514">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2pPr>
            <a:lvl3pPr marL="2438400" marR="0" indent="-6096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3pPr>
            <a:lvl4pPr marL="3526968" marR="0" indent="-783768">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4pPr>
            <a:lvl5pPr marL="4389120" marR="0" indent="-73152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5pPr>
          </a:lstStyle>
          <a:p>
            <a:r>
              <a:t>Click to edit Master text styles</a:t>
            </a:r>
          </a:p>
          <a:p>
            <a:pPr lvl="1"/>
            <a:r>
              <a:t>Second level</a:t>
            </a:r>
          </a:p>
          <a:p>
            <a:pPr lvl="2"/>
            <a:r>
              <a:t>Third level</a:t>
            </a:r>
          </a:p>
          <a:p>
            <a:pPr lvl="3"/>
            <a:r>
              <a:t>Fourth level</a:t>
            </a:r>
          </a:p>
          <a:p>
            <a:pPr lvl="4"/>
            <a:r>
              <a:t>Fifth level</a:t>
            </a:r>
          </a:p>
        </p:txBody>
      </p:sp>
      <p:sp>
        <p:nvSpPr>
          <p:cNvPr id="142" name="Shape 142"/>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371925726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Chart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9" name="Shape 149"/>
          <p:cNvSpPr>
            <a:spLocks noGrp="1"/>
          </p:cNvSpPr>
          <p:nvPr>
            <p:ph type="title"/>
          </p:nvPr>
        </p:nvSpPr>
        <p:spPr>
          <a:xfrm>
            <a:off x="609600" y="1200150"/>
            <a:ext cx="23164800" cy="1257300"/>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150" name="Shape 150"/>
          <p:cNvSpPr>
            <a:spLocks noGrp="1"/>
          </p:cNvSpPr>
          <p:nvPr>
            <p:ph type="body" sz="quarter" idx="1"/>
          </p:nvPr>
        </p:nvSpPr>
        <p:spPr>
          <a:xfrm>
            <a:off x="12399435" y="3206753"/>
            <a:ext cx="10037234" cy="4111630"/>
          </a:xfrm>
          <a:prstGeom prst="rect">
            <a:avLst/>
          </a:prstGeom>
        </p:spPr>
        <p:txBody>
          <a:bodyPr lIns="46037" tIns="46037" rIns="46037" bIns="46037"/>
          <a:lstStyle>
            <a:lvl1pPr marL="571500" marR="0" indent="-5715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1pPr>
            <a:lvl2pPr marL="1436914" marR="0" indent="-522514">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2pPr>
            <a:lvl3pPr marL="2438400" marR="0" indent="-6096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3pPr>
            <a:lvl4pPr marL="3526968" marR="0" indent="-783768">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4pPr>
            <a:lvl5pPr marL="4389120" marR="0" indent="-73152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5pPr>
          </a:lstStyle>
          <a:p>
            <a:r>
              <a:t>Click to edit Master text styles</a:t>
            </a:r>
          </a:p>
          <a:p>
            <a:pPr lvl="1"/>
            <a:r>
              <a:t>Second level</a:t>
            </a:r>
          </a:p>
          <a:p>
            <a:pPr lvl="2"/>
            <a:r>
              <a:t>Third level</a:t>
            </a:r>
          </a:p>
          <a:p>
            <a:pPr lvl="3"/>
            <a:r>
              <a:t>Fourth level</a:t>
            </a:r>
          </a:p>
          <a:p>
            <a:pPr lvl="4"/>
            <a:r>
              <a:t>Fifth level</a:t>
            </a:r>
          </a:p>
        </p:txBody>
      </p:sp>
      <p:sp>
        <p:nvSpPr>
          <p:cNvPr id="151" name="Shape 151"/>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2282898413"/>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le, Text,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8" name="Shape 158"/>
          <p:cNvSpPr>
            <a:spLocks noGrp="1"/>
          </p:cNvSpPr>
          <p:nvPr>
            <p:ph type="title"/>
          </p:nvPr>
        </p:nvSpPr>
        <p:spPr>
          <a:xfrm>
            <a:off x="609600" y="1200150"/>
            <a:ext cx="23164800" cy="1257300"/>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159" name="Shape 159"/>
          <p:cNvSpPr>
            <a:spLocks noGrp="1"/>
          </p:cNvSpPr>
          <p:nvPr>
            <p:ph type="body" sz="quarter" idx="1"/>
          </p:nvPr>
        </p:nvSpPr>
        <p:spPr>
          <a:xfrm>
            <a:off x="1960033" y="3206753"/>
            <a:ext cx="10033006" cy="4111630"/>
          </a:xfrm>
          <a:prstGeom prst="rect">
            <a:avLst/>
          </a:prstGeom>
        </p:spPr>
        <p:txBody>
          <a:bodyPr lIns="46037" tIns="46037" rIns="46037" bIns="46037"/>
          <a:lstStyle>
            <a:lvl1pPr marL="571500" marR="0" indent="-5715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1pPr>
            <a:lvl2pPr marL="1436914" marR="0" indent="-522514">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2pPr>
            <a:lvl3pPr marL="2438400" marR="0" indent="-6096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3pPr>
            <a:lvl4pPr marL="3526968" marR="0" indent="-783768">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4pPr>
            <a:lvl5pPr marL="4389120" marR="0" indent="-73152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5pPr>
          </a:lstStyle>
          <a:p>
            <a:r>
              <a:t>Click to edit Master text styles</a:t>
            </a:r>
          </a:p>
          <a:p>
            <a:pPr lvl="1"/>
            <a:r>
              <a:t>Second level</a:t>
            </a:r>
          </a:p>
          <a:p>
            <a:pPr lvl="2"/>
            <a:r>
              <a:t>Third level</a:t>
            </a:r>
          </a:p>
          <a:p>
            <a:pPr lvl="3"/>
            <a:r>
              <a:t>Fourth level</a:t>
            </a:r>
          </a:p>
          <a:p>
            <a:pPr lvl="4"/>
            <a:r>
              <a:t>Fifth level</a:t>
            </a:r>
          </a:p>
        </p:txBody>
      </p:sp>
      <p:sp>
        <p:nvSpPr>
          <p:cNvPr id="160" name="Shape 160"/>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391304398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and Char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5" name="Shape 175"/>
          <p:cNvSpPr>
            <a:spLocks noGrp="1"/>
          </p:cNvSpPr>
          <p:nvPr>
            <p:ph type="title"/>
          </p:nvPr>
        </p:nvSpPr>
        <p:spPr>
          <a:xfrm>
            <a:off x="609600" y="1200150"/>
            <a:ext cx="23164800" cy="1257300"/>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176" name="Shape 176"/>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365758056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 and Tab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3" name="Shape 183"/>
          <p:cNvSpPr>
            <a:spLocks noGrp="1"/>
          </p:cNvSpPr>
          <p:nvPr>
            <p:ph type="title"/>
          </p:nvPr>
        </p:nvSpPr>
        <p:spPr>
          <a:xfrm>
            <a:off x="609600" y="1200150"/>
            <a:ext cx="23164800" cy="1257300"/>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184" name="Shape 184"/>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8173456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Partial view of a ceiling with wood paneling"/>
          <p:cNvSpPr>
            <a:spLocks noGrp="1"/>
          </p:cNvSpPr>
          <p:nvPr>
            <p:ph type="pic" idx="21"/>
          </p:nvPr>
        </p:nvSpPr>
        <p:spPr>
          <a:xfrm>
            <a:off x="9588500" y="-482600"/>
            <a:ext cx="21513800" cy="14300200"/>
          </a:xfrm>
          <a:prstGeom prst="rect">
            <a:avLst/>
          </a:prstGeom>
        </p:spPr>
        <p:txBody>
          <a:bodyPr lIns="91439" tIns="45719" rIns="91439" bIns="45719">
            <a:noAutofit/>
          </a:bodyPr>
          <a:lstStyle/>
          <a:p>
            <a:endParaRPr/>
          </a:p>
        </p:txBody>
      </p:sp>
      <p:sp>
        <p:nvSpPr>
          <p:cNvPr id="61" name="Slide Subtitle"/>
          <p:cNvSpPr txBox="1">
            <a:spLocks noGrp="1"/>
          </p:cNvSpPr>
          <p:nvPr>
            <p:ph type="body" sz="quarter" idx="22" hasCustomPrompt="1"/>
          </p:nvPr>
        </p:nvSpPr>
        <p:spPr>
          <a:xfrm>
            <a:off x="1206500" y="2324100"/>
            <a:ext cx="9779000" cy="1003300"/>
          </a:xfrm>
          <a:prstGeom prst="rect">
            <a:avLst/>
          </a:prstGeom>
        </p:spPr>
        <p:txBody>
          <a:bodyPr lIns="45719" tIns="45719" rIns="45719" bIns="45719"/>
          <a:lstStyle>
            <a:lvl1pPr marL="0" indent="0" defTabSz="825500">
              <a:spcBef>
                <a:spcPct val="0"/>
              </a:spcBef>
              <a:buSzTx/>
              <a:buNone/>
              <a:defRPr sz="5500">
                <a:latin typeface="+mj-lt"/>
                <a:ea typeface="+mj-ea"/>
                <a:cs typeface="+mj-cs"/>
                <a:sym typeface="Produkt Extralight"/>
              </a:defRPr>
            </a:lvl1pPr>
          </a:lstStyle>
          <a:p>
            <a:r>
              <a:t>Slide Subtitle</a:t>
            </a:r>
          </a:p>
        </p:txBody>
      </p:sp>
      <p:sp>
        <p:nvSpPr>
          <p:cNvPr id="62" name="Slide Title"/>
          <p:cNvSpPr txBox="1">
            <a:spLocks noGrp="1"/>
          </p:cNvSpPr>
          <p:nvPr>
            <p:ph type="title" hasCustomPrompt="1"/>
          </p:nvPr>
        </p:nvSpPr>
        <p:spPr>
          <a:xfrm>
            <a:off x="1206500" y="635000"/>
            <a:ext cx="9779000" cy="1689100"/>
          </a:xfrm>
          <a:prstGeom prst="rect">
            <a:avLst/>
          </a:prstGeom>
        </p:spPr>
        <p:txBody>
          <a:bodyPr/>
          <a:lstStyle/>
          <a:p>
            <a:r>
              <a:t>Slide Title</a:t>
            </a:r>
          </a:p>
        </p:txBody>
      </p:sp>
      <p:sp>
        <p:nvSpPr>
          <p:cNvPr id="6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and 4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91" name="Shape 191"/>
          <p:cNvSpPr>
            <a:spLocks noGrp="1"/>
          </p:cNvSpPr>
          <p:nvPr>
            <p:ph type="title"/>
          </p:nvPr>
        </p:nvSpPr>
        <p:spPr>
          <a:xfrm>
            <a:off x="609600" y="1200150"/>
            <a:ext cx="23164800" cy="1257300"/>
          </a:xfrm>
          <a:prstGeom prst="rect">
            <a:avLst/>
          </a:prstGeom>
        </p:spPr>
        <p:txBody>
          <a:bodyPr lIns="46037" tIns="46037" rIns="46037" bIns="46037"/>
          <a:lstStyle>
            <a:lvl1pPr marR="0" indent="0">
              <a:lnSpc>
                <a:spcPct val="80000"/>
              </a:lnSpc>
              <a:defRPr sz="88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Click to edit Master title style</a:t>
            </a:r>
          </a:p>
        </p:txBody>
      </p:sp>
      <p:sp>
        <p:nvSpPr>
          <p:cNvPr id="192" name="Shape 192"/>
          <p:cNvSpPr>
            <a:spLocks noGrp="1"/>
          </p:cNvSpPr>
          <p:nvPr>
            <p:ph type="body" sz="quarter" idx="1"/>
          </p:nvPr>
        </p:nvSpPr>
        <p:spPr>
          <a:xfrm>
            <a:off x="1960033" y="3206753"/>
            <a:ext cx="10033006" cy="1901826"/>
          </a:xfrm>
          <a:prstGeom prst="rect">
            <a:avLst/>
          </a:prstGeom>
        </p:spPr>
        <p:txBody>
          <a:bodyPr lIns="46037" tIns="46037" rIns="46037" bIns="46037"/>
          <a:lstStyle>
            <a:lvl1pPr marL="571500" marR="0" indent="-5715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1pPr>
            <a:lvl2pPr marL="1436914" marR="0" indent="-522514">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2pPr>
            <a:lvl3pPr marL="2438400" marR="0" indent="-60960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3pPr>
            <a:lvl4pPr marL="3526968" marR="0" indent="-783768">
              <a:lnSpc>
                <a:spcPct val="80000"/>
              </a:lnSpc>
              <a:spcBef>
                <a:spcPts val="3000"/>
              </a:spcBef>
              <a:buFont typeface="Times"/>
              <a:buChar char="•"/>
              <a:defRPr sz="6400" b="1">
                <a:effectLst>
                  <a:outerShdw blurRad="38100" dist="38100" dir="2700000" rotWithShape="0">
                    <a:srgbClr val="000000"/>
                  </a:outerShdw>
                </a:effectLst>
                <a:uFillTx/>
                <a:latin typeface="+mj-lt"/>
                <a:ea typeface="+mj-ea"/>
                <a:cs typeface="+mj-cs"/>
                <a:sym typeface="Times New Roman"/>
              </a:defRPr>
            </a:lvl4pPr>
            <a:lvl5pPr marL="4389120" marR="0" indent="-731520">
              <a:lnSpc>
                <a:spcPct val="80000"/>
              </a:lnSpc>
              <a:spcBef>
                <a:spcPts val="3000"/>
              </a:spcBef>
              <a:buSzTx/>
              <a:buFont typeface="Times"/>
              <a:buChar char="•"/>
              <a:defRPr sz="6400" b="1">
                <a:effectLst>
                  <a:outerShdw blurRad="38100" dist="38100" dir="2700000" rotWithShape="0">
                    <a:srgbClr val="000000"/>
                  </a:outerShdw>
                </a:effectLst>
                <a:uFillTx/>
                <a:latin typeface="+mj-lt"/>
                <a:ea typeface="+mj-ea"/>
                <a:cs typeface="+mj-cs"/>
                <a:sym typeface="Times New Roman"/>
              </a:defRPr>
            </a:lvl5pPr>
          </a:lstStyle>
          <a:p>
            <a:r>
              <a:t>Click to edit Master text styles</a:t>
            </a:r>
          </a:p>
          <a:p>
            <a:pPr lvl="1"/>
            <a:r>
              <a:t>Second level</a:t>
            </a:r>
          </a:p>
          <a:p>
            <a:pPr lvl="2"/>
            <a:r>
              <a:t>Third level</a:t>
            </a:r>
          </a:p>
          <a:p>
            <a:pPr lvl="3"/>
            <a:r>
              <a:t>Fourth level</a:t>
            </a:r>
          </a:p>
          <a:p>
            <a:pPr lvl="4"/>
            <a:r>
              <a:t>Fifth level</a:t>
            </a:r>
          </a:p>
        </p:txBody>
      </p:sp>
      <p:sp>
        <p:nvSpPr>
          <p:cNvPr id="193" name="Shape 193"/>
          <p:cNvSpPr>
            <a:spLocks noGrp="1"/>
          </p:cNvSpPr>
          <p:nvPr>
            <p:ph type="sldNum" sz="quarter" idx="2"/>
          </p:nvPr>
        </p:nvSpPr>
        <p:spPr>
          <a:xfrm>
            <a:off x="17023801" y="12481873"/>
            <a:ext cx="451402" cy="461661"/>
          </a:xfrm>
          <a:prstGeom prst="rect">
            <a:avLst/>
          </a:prstGeom>
        </p:spPr>
        <p:txBody>
          <a:bodyPr lIns="45718" tIns="45718" rIns="45718" bIns="45718" anchor="ctr"/>
          <a:lstStyle>
            <a:lvl1pPr algn="r" defTabSz="1828800">
              <a:defRPr sz="2400" b="1">
                <a:effectLst>
                  <a:outerShdw blurRad="38100" dist="38100" dir="2700000" rotWithShape="0">
                    <a:srgbClr val="000000">
                      <a:alpha val="43137"/>
                    </a:srgbClr>
                  </a:outerShdw>
                </a:effectLst>
                <a:uFillTx/>
                <a:latin typeface="+mj-lt"/>
                <a:ea typeface="+mj-ea"/>
                <a:cs typeface="+mj-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93100792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Beam">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t>Title Text</a:t>
            </a:r>
          </a:p>
        </p:txBody>
      </p:sp>
      <p:sp>
        <p:nvSpPr>
          <p:cNvPr id="201" name="Shape 201"/>
          <p:cNvSpPr>
            <a:spLocks noGrp="1"/>
          </p:cNvSpPr>
          <p:nvPr>
            <p:ph type="body" idx="1"/>
          </p:nvPr>
        </p:nvSpPr>
        <p:spPr>
          <a:prstGeom prst="rect">
            <a:avLst/>
          </a:prstGeom>
        </p:spPr>
        <p:txBody>
          <a:bodyPr/>
          <a:lstStyle>
            <a:lvl1pPr>
              <a:buBlip>
                <a:blip r:embed="rId2"/>
              </a:buBlip>
            </a:lvl1pPr>
            <a:lvl3pPr>
              <a:buBlip>
                <a:blip r:embed="rId3"/>
              </a:buBlip>
            </a:lvl3pPr>
            <a:lvl5pPr>
              <a:buBlip>
                <a:blip r:embed="rId4"/>
              </a:buBlip>
            </a:lvl5pPr>
          </a:lstStyle>
          <a:p>
            <a:r>
              <a:t>Body Level One</a:t>
            </a:r>
          </a:p>
          <a:p>
            <a:pPr lvl="1"/>
            <a:r>
              <a:t>Body Level Two</a:t>
            </a:r>
          </a:p>
          <a:p>
            <a:pPr lvl="2"/>
            <a:r>
              <a:t>Body Level Three</a:t>
            </a:r>
          </a:p>
          <a:p>
            <a:pPr lvl="3"/>
            <a:r>
              <a:t>Body Level Four</a:t>
            </a:r>
          </a:p>
          <a:p>
            <a:pPr lvl="4"/>
            <a:r>
              <a:t>Body Level Five</a:t>
            </a: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528223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ct val="0"/>
              </a:spcBef>
              <a:buSzTx/>
              <a:buNone/>
              <a:defRPr sz="5500">
                <a:latin typeface="+mj-lt"/>
                <a:ea typeface="+mj-ea"/>
                <a:cs typeface="+mj-cs"/>
                <a:sym typeface="Produkt Extralight"/>
              </a:defRPr>
            </a:lvl1pPr>
          </a:lstStyle>
          <a:p>
            <a:r>
              <a:t>Slide Subtitle</a:t>
            </a:r>
          </a:p>
        </p:txBody>
      </p:sp>
      <p:sp>
        <p:nvSpPr>
          <p:cNvPr id="72" name="Slide Title"/>
          <p:cNvSpPr txBox="1">
            <a:spLocks noGrp="1"/>
          </p:cNvSpPr>
          <p:nvPr>
            <p:ph type="title" hasCustomPrompt="1"/>
          </p:nvPr>
        </p:nvSpPr>
        <p:spPr>
          <a:prstGeom prst="rect">
            <a:avLst/>
          </a:prstGeom>
        </p:spPr>
        <p:txBody>
          <a:bodyPr/>
          <a:lstStyle/>
          <a:p>
            <a:r>
              <a:t>Slide Title</a:t>
            </a:r>
          </a:p>
        </p:txBody>
      </p:sp>
      <p:sp>
        <p:nvSpPr>
          <p:cNvPr id="7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ct val="0"/>
              </a:spcBef>
              <a:buSzTx/>
              <a:buNone/>
              <a:defRPr sz="5500">
                <a:latin typeface="+mj-lt"/>
                <a:ea typeface="+mj-ea"/>
                <a:cs typeface="+mj-cs"/>
                <a:sym typeface="Produkt Extralight"/>
              </a:defRPr>
            </a:lvl1pPr>
          </a:lstStyle>
          <a:p>
            <a:r>
              <a:t>Slide Subtitle</a:t>
            </a:r>
          </a:p>
        </p:txBody>
      </p:sp>
      <p:sp>
        <p:nvSpPr>
          <p:cNvPr id="82" name="Slide Title"/>
          <p:cNvSpPr txBox="1">
            <a:spLocks noGrp="1"/>
          </p:cNvSpPr>
          <p:nvPr>
            <p:ph type="title" hasCustomPrompt="1"/>
          </p:nvPr>
        </p:nvSpPr>
        <p:spPr>
          <a:xfrm>
            <a:off x="1206500" y="635000"/>
            <a:ext cx="9779000" cy="1689100"/>
          </a:xfrm>
          <a:prstGeom prst="rect">
            <a:avLst/>
          </a:prstGeom>
        </p:spPr>
        <p:txBody>
          <a:bodyPr/>
          <a:lstStyle/>
          <a:p>
            <a:r>
              <a:t>Slide Title</a:t>
            </a:r>
          </a:p>
        </p:txBody>
      </p:sp>
      <p:sp>
        <p:nvSpPr>
          <p:cNvPr id="8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3911600"/>
            <a:ext cx="21971005" cy="4648200"/>
          </a:xfrm>
          <a:prstGeom prst="rect">
            <a:avLst/>
          </a:prstGeom>
        </p:spPr>
        <p:txBody>
          <a:bodyPr anchor="ctr"/>
          <a:lstStyle>
            <a:lvl1pPr>
              <a:defRPr sz="12000" spc="-119">
                <a:latin typeface="+mj-lt"/>
                <a:ea typeface="+mj-ea"/>
                <a:cs typeface="+mj-cs"/>
                <a:sym typeface="Produkt Extralight"/>
              </a:defRPr>
            </a:lvl1pPr>
          </a:lstStyle>
          <a:p>
            <a:r>
              <a:t>Section Title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21" Type="http://schemas.openxmlformats.org/officeDocument/2006/relationships/image" Target="../media/image6.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4.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635000"/>
            <a:ext cx="21971000" cy="1689100"/>
          </a:xfrm>
          <a:prstGeom prst="rect">
            <a:avLst/>
          </a:prstGeom>
          <a:ln w="12700">
            <a:miter lim="400000"/>
          </a:ln>
          <a:extLst>
            <a:ext uri="{C572A759-6A51-4108-AA02-DFA0A04FC94B}">
              <ma14:wrappingTextBoxFlag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23558498" y="12458699"/>
            <a:ext cx="388621" cy="429261"/>
          </a:xfrm>
          <a:prstGeom prst="rect">
            <a:avLst/>
          </a:prstGeom>
          <a:ln w="12700">
            <a:miter lim="400000"/>
          </a:ln>
        </p:spPr>
        <p:txBody>
          <a:bodyPr wrap="none" lIns="50800" tIns="50800" rIns="50800" bIns="50800" anchor="b">
            <a:spAutoFit/>
          </a:bodyPr>
          <a:lstStyle>
            <a:lvl1pPr algn="r" defTabSz="584200">
              <a:spcBef>
                <a:spcPct val="0"/>
              </a:spcBef>
              <a:defRPr sz="2000">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400" rtl="0" latinLnBrk="0">
        <a:lnSpc>
          <a:spcPct val="90000"/>
        </a:lnSpc>
        <a:spcBef>
          <a:spcPct val="0"/>
        </a:spcBef>
        <a:spcAft>
          <a:spcPct val="0"/>
        </a:spcAft>
        <a:buClrTx/>
        <a:buSzTx/>
        <a:buFontTx/>
        <a:buNone/>
        <a:defRPr sz="10000" b="0" i="0" u="none" strike="noStrike" cap="none" spc="-100" baseline="0">
          <a:solidFill>
            <a:schemeClr val="accent1">
              <a:satOff val="-9155"/>
              <a:lumOff val="-32673"/>
            </a:schemeClr>
          </a:solidFill>
          <a:uFillTx/>
          <a:latin typeface="+mn-lt"/>
          <a:ea typeface="+mn-ea"/>
          <a:cs typeface="+mn-cs"/>
          <a:sym typeface="Produkt Regular"/>
        </a:defRPr>
      </a:lvl1pPr>
      <a:lvl2pPr marL="0" marR="0" indent="457200" algn="l" defTabSz="2438400" rtl="0" latinLnBrk="0">
        <a:lnSpc>
          <a:spcPct val="90000"/>
        </a:lnSpc>
        <a:spcBef>
          <a:spcPct val="0"/>
        </a:spcBef>
        <a:spcAft>
          <a:spcPct val="0"/>
        </a:spcAft>
        <a:buClrTx/>
        <a:buSzTx/>
        <a:buFontTx/>
        <a:buNone/>
        <a:defRPr sz="10000" b="0" i="0" u="none" strike="noStrike" cap="none" spc="-100" baseline="0">
          <a:solidFill>
            <a:schemeClr val="accent1">
              <a:satOff val="-9155"/>
              <a:lumOff val="-32673"/>
            </a:schemeClr>
          </a:solidFill>
          <a:uFillTx/>
          <a:latin typeface="+mn-lt"/>
          <a:ea typeface="+mn-ea"/>
          <a:cs typeface="+mn-cs"/>
          <a:sym typeface="Produkt Regular"/>
        </a:defRPr>
      </a:lvl2pPr>
      <a:lvl3pPr marL="0" marR="0" indent="914400" algn="l" defTabSz="2438400" rtl="0" latinLnBrk="0">
        <a:lnSpc>
          <a:spcPct val="90000"/>
        </a:lnSpc>
        <a:spcBef>
          <a:spcPct val="0"/>
        </a:spcBef>
        <a:spcAft>
          <a:spcPct val="0"/>
        </a:spcAft>
        <a:buClrTx/>
        <a:buSzTx/>
        <a:buFontTx/>
        <a:buNone/>
        <a:defRPr sz="10000" b="0" i="0" u="none" strike="noStrike" cap="none" spc="-100" baseline="0">
          <a:solidFill>
            <a:schemeClr val="accent1">
              <a:satOff val="-9155"/>
              <a:lumOff val="-32673"/>
            </a:schemeClr>
          </a:solidFill>
          <a:uFillTx/>
          <a:latin typeface="+mn-lt"/>
          <a:ea typeface="+mn-ea"/>
          <a:cs typeface="+mn-cs"/>
          <a:sym typeface="Produkt Regular"/>
        </a:defRPr>
      </a:lvl3pPr>
      <a:lvl4pPr marL="0" marR="0" indent="1371600" algn="l" defTabSz="2438400" rtl="0" latinLnBrk="0">
        <a:lnSpc>
          <a:spcPct val="90000"/>
        </a:lnSpc>
        <a:spcBef>
          <a:spcPct val="0"/>
        </a:spcBef>
        <a:spcAft>
          <a:spcPct val="0"/>
        </a:spcAft>
        <a:buClrTx/>
        <a:buSzTx/>
        <a:buFontTx/>
        <a:buNone/>
        <a:defRPr sz="10000" b="0" i="0" u="none" strike="noStrike" cap="none" spc="-100" baseline="0">
          <a:solidFill>
            <a:schemeClr val="accent1">
              <a:satOff val="-9155"/>
              <a:lumOff val="-32673"/>
            </a:schemeClr>
          </a:solidFill>
          <a:uFillTx/>
          <a:latin typeface="+mn-lt"/>
          <a:ea typeface="+mn-ea"/>
          <a:cs typeface="+mn-cs"/>
          <a:sym typeface="Produkt Regular"/>
        </a:defRPr>
      </a:lvl4pPr>
      <a:lvl5pPr marL="0" marR="0" indent="1828800" algn="l" defTabSz="2438400" rtl="0" latinLnBrk="0">
        <a:lnSpc>
          <a:spcPct val="90000"/>
        </a:lnSpc>
        <a:spcBef>
          <a:spcPct val="0"/>
        </a:spcBef>
        <a:spcAft>
          <a:spcPct val="0"/>
        </a:spcAft>
        <a:buClrTx/>
        <a:buSzTx/>
        <a:buFontTx/>
        <a:buNone/>
        <a:defRPr sz="10000" b="0" i="0" u="none" strike="noStrike" cap="none" spc="-100" baseline="0">
          <a:solidFill>
            <a:schemeClr val="accent1">
              <a:satOff val="-9155"/>
              <a:lumOff val="-32673"/>
            </a:schemeClr>
          </a:solidFill>
          <a:uFillTx/>
          <a:latin typeface="+mn-lt"/>
          <a:ea typeface="+mn-ea"/>
          <a:cs typeface="+mn-cs"/>
          <a:sym typeface="Produkt Regular"/>
        </a:defRPr>
      </a:lvl5pPr>
      <a:lvl6pPr marL="0" marR="0" indent="2286000" algn="l" defTabSz="2438400" rtl="0" latinLnBrk="0">
        <a:lnSpc>
          <a:spcPct val="90000"/>
        </a:lnSpc>
        <a:spcBef>
          <a:spcPct val="0"/>
        </a:spcBef>
        <a:spcAft>
          <a:spcPct val="0"/>
        </a:spcAft>
        <a:buClrTx/>
        <a:buSzTx/>
        <a:buFontTx/>
        <a:buNone/>
        <a:defRPr sz="10000" b="0" i="0" u="none" strike="noStrike" cap="none" spc="-100" baseline="0">
          <a:solidFill>
            <a:schemeClr val="accent1">
              <a:satOff val="-9155"/>
              <a:lumOff val="-32673"/>
            </a:schemeClr>
          </a:solidFill>
          <a:uFillTx/>
          <a:latin typeface="+mn-lt"/>
          <a:ea typeface="+mn-ea"/>
          <a:cs typeface="+mn-cs"/>
          <a:sym typeface="Produkt Regular"/>
        </a:defRPr>
      </a:lvl6pPr>
      <a:lvl7pPr marL="0" marR="0" indent="2743200" algn="l" defTabSz="2438400" rtl="0" latinLnBrk="0">
        <a:lnSpc>
          <a:spcPct val="90000"/>
        </a:lnSpc>
        <a:spcBef>
          <a:spcPct val="0"/>
        </a:spcBef>
        <a:spcAft>
          <a:spcPct val="0"/>
        </a:spcAft>
        <a:buClrTx/>
        <a:buSzTx/>
        <a:buFontTx/>
        <a:buNone/>
        <a:defRPr sz="10000" b="0" i="0" u="none" strike="noStrike" cap="none" spc="-100" baseline="0">
          <a:solidFill>
            <a:schemeClr val="accent1">
              <a:satOff val="-9155"/>
              <a:lumOff val="-32673"/>
            </a:schemeClr>
          </a:solidFill>
          <a:uFillTx/>
          <a:latin typeface="+mn-lt"/>
          <a:ea typeface="+mn-ea"/>
          <a:cs typeface="+mn-cs"/>
          <a:sym typeface="Produkt Regular"/>
        </a:defRPr>
      </a:lvl7pPr>
      <a:lvl8pPr marL="0" marR="0" indent="3200400" algn="l" defTabSz="2438400" rtl="0" latinLnBrk="0">
        <a:lnSpc>
          <a:spcPct val="90000"/>
        </a:lnSpc>
        <a:spcBef>
          <a:spcPct val="0"/>
        </a:spcBef>
        <a:spcAft>
          <a:spcPct val="0"/>
        </a:spcAft>
        <a:buClrTx/>
        <a:buSzTx/>
        <a:buFontTx/>
        <a:buNone/>
        <a:defRPr sz="10000" b="0" i="0" u="none" strike="noStrike" cap="none" spc="-100" baseline="0">
          <a:solidFill>
            <a:schemeClr val="accent1">
              <a:satOff val="-9155"/>
              <a:lumOff val="-32673"/>
            </a:schemeClr>
          </a:solidFill>
          <a:uFillTx/>
          <a:latin typeface="+mn-lt"/>
          <a:ea typeface="+mn-ea"/>
          <a:cs typeface="+mn-cs"/>
          <a:sym typeface="Produkt Regular"/>
        </a:defRPr>
      </a:lvl8pPr>
      <a:lvl9pPr marL="0" marR="0" indent="3657600" algn="l" defTabSz="2438400" rtl="0" latinLnBrk="0">
        <a:lnSpc>
          <a:spcPct val="90000"/>
        </a:lnSpc>
        <a:spcBef>
          <a:spcPct val="0"/>
        </a:spcBef>
        <a:spcAft>
          <a:spcPct val="0"/>
        </a:spcAft>
        <a:buClrTx/>
        <a:buSzTx/>
        <a:buFontTx/>
        <a:buNone/>
        <a:defRPr sz="10000" b="0" i="0" u="none" strike="noStrike" cap="none" spc="-100" baseline="0">
          <a:solidFill>
            <a:schemeClr val="accent1">
              <a:satOff val="-9155"/>
              <a:lumOff val="-32673"/>
            </a:schemeClr>
          </a:solidFill>
          <a:uFillTx/>
          <a:latin typeface="+mn-lt"/>
          <a:ea typeface="+mn-ea"/>
          <a:cs typeface="+mn-cs"/>
          <a:sym typeface="Produkt Regular"/>
        </a:defRPr>
      </a:lvl9pPr>
    </p:titleStyle>
    <p:bodyStyle>
      <a:lvl1pPr marL="640079" marR="0" indent="-640079" algn="l" defTabSz="355600" rtl="0" latinLnBrk="0">
        <a:lnSpc>
          <a:spcPct val="100000"/>
        </a:lnSpc>
        <a:spcBef>
          <a:spcPts val="4700"/>
        </a:spcBef>
        <a:spcAft>
          <a:spcPct val="0"/>
        </a:spcAft>
        <a:buClrTx/>
        <a:buSzTx/>
        <a:buFontTx/>
        <a:buChar char="•"/>
        <a:defRPr sz="5600" b="0" i="0" u="none" strike="noStrike" cap="none" spc="0" baseline="0">
          <a:solidFill>
            <a:schemeClr val="accent1">
              <a:satOff val="-9155"/>
              <a:lumOff val="-32673"/>
            </a:schemeClr>
          </a:solidFill>
          <a:uFillTx/>
          <a:latin typeface="+mn-lt"/>
          <a:ea typeface="+mn-ea"/>
          <a:cs typeface="+mn-cs"/>
          <a:sym typeface="Produkt Regular"/>
        </a:defRPr>
      </a:lvl1pPr>
      <a:lvl2pPr marL="1097279" marR="0" indent="-640079" algn="l" defTabSz="355600" rtl="0" latinLnBrk="0">
        <a:lnSpc>
          <a:spcPct val="100000"/>
        </a:lnSpc>
        <a:spcBef>
          <a:spcPts val="4700"/>
        </a:spcBef>
        <a:spcAft>
          <a:spcPct val="0"/>
        </a:spcAft>
        <a:buClrTx/>
        <a:buSzTx/>
        <a:buFontTx/>
        <a:buChar char="•"/>
        <a:defRPr sz="5600" b="0" i="0" u="none" strike="noStrike" cap="none" spc="0" baseline="0">
          <a:solidFill>
            <a:schemeClr val="accent1">
              <a:satOff val="-9155"/>
              <a:lumOff val="-32673"/>
            </a:schemeClr>
          </a:solidFill>
          <a:uFillTx/>
          <a:latin typeface="+mn-lt"/>
          <a:ea typeface="+mn-ea"/>
          <a:cs typeface="+mn-cs"/>
          <a:sym typeface="Produkt Regular"/>
        </a:defRPr>
      </a:lvl2pPr>
      <a:lvl3pPr marL="1554479" marR="0" indent="-640079" algn="l" defTabSz="355600" rtl="0" latinLnBrk="0">
        <a:lnSpc>
          <a:spcPct val="100000"/>
        </a:lnSpc>
        <a:spcBef>
          <a:spcPts val="4700"/>
        </a:spcBef>
        <a:spcAft>
          <a:spcPct val="0"/>
        </a:spcAft>
        <a:buClrTx/>
        <a:buSzTx/>
        <a:buFontTx/>
        <a:buChar char="•"/>
        <a:defRPr sz="5600" b="0" i="0" u="none" strike="noStrike" cap="none" spc="0" baseline="0">
          <a:solidFill>
            <a:schemeClr val="accent1">
              <a:satOff val="-9155"/>
              <a:lumOff val="-32673"/>
            </a:schemeClr>
          </a:solidFill>
          <a:uFillTx/>
          <a:latin typeface="+mn-lt"/>
          <a:ea typeface="+mn-ea"/>
          <a:cs typeface="+mn-cs"/>
          <a:sym typeface="Produkt Regular"/>
        </a:defRPr>
      </a:lvl3pPr>
      <a:lvl4pPr marL="2011679" marR="0" indent="-640079" algn="l" defTabSz="355600" rtl="0" latinLnBrk="0">
        <a:lnSpc>
          <a:spcPct val="100000"/>
        </a:lnSpc>
        <a:spcBef>
          <a:spcPts val="4700"/>
        </a:spcBef>
        <a:spcAft>
          <a:spcPct val="0"/>
        </a:spcAft>
        <a:buClrTx/>
        <a:buSzTx/>
        <a:buFontTx/>
        <a:buChar char="•"/>
        <a:defRPr sz="5600" b="0" i="0" u="none" strike="noStrike" cap="none" spc="0" baseline="0">
          <a:solidFill>
            <a:schemeClr val="accent1">
              <a:satOff val="-9155"/>
              <a:lumOff val="-32673"/>
            </a:schemeClr>
          </a:solidFill>
          <a:uFillTx/>
          <a:latin typeface="+mn-lt"/>
          <a:ea typeface="+mn-ea"/>
          <a:cs typeface="+mn-cs"/>
          <a:sym typeface="Produkt Regular"/>
        </a:defRPr>
      </a:lvl4pPr>
      <a:lvl5pPr marL="2468879" marR="0" indent="-640079" algn="l" defTabSz="355600" rtl="0" latinLnBrk="0">
        <a:lnSpc>
          <a:spcPct val="100000"/>
        </a:lnSpc>
        <a:spcBef>
          <a:spcPts val="4700"/>
        </a:spcBef>
        <a:spcAft>
          <a:spcPct val="0"/>
        </a:spcAft>
        <a:buClrTx/>
        <a:buSzTx/>
        <a:buFontTx/>
        <a:buChar char="•"/>
        <a:defRPr sz="5600" b="0" i="0" u="none" strike="noStrike" cap="none" spc="0" baseline="0">
          <a:solidFill>
            <a:schemeClr val="accent1">
              <a:satOff val="-9155"/>
              <a:lumOff val="-32673"/>
            </a:schemeClr>
          </a:solidFill>
          <a:uFillTx/>
          <a:latin typeface="+mn-lt"/>
          <a:ea typeface="+mn-ea"/>
          <a:cs typeface="+mn-cs"/>
          <a:sym typeface="Produkt Regular"/>
        </a:defRPr>
      </a:lvl5pPr>
      <a:lvl6pPr marL="2926079" marR="0" indent="-640079" algn="l" defTabSz="355600" rtl="0" latinLnBrk="0">
        <a:lnSpc>
          <a:spcPct val="100000"/>
        </a:lnSpc>
        <a:spcBef>
          <a:spcPts val="4700"/>
        </a:spcBef>
        <a:spcAft>
          <a:spcPct val="0"/>
        </a:spcAft>
        <a:buClrTx/>
        <a:buSzTx/>
        <a:buFontTx/>
        <a:buChar char="•"/>
        <a:defRPr sz="5600" b="0" i="0" u="none" strike="noStrike" cap="none" spc="0" baseline="0">
          <a:solidFill>
            <a:schemeClr val="accent1">
              <a:satOff val="-9155"/>
              <a:lumOff val="-32673"/>
            </a:schemeClr>
          </a:solidFill>
          <a:uFillTx/>
          <a:latin typeface="+mn-lt"/>
          <a:ea typeface="+mn-ea"/>
          <a:cs typeface="+mn-cs"/>
          <a:sym typeface="Produkt Regular"/>
        </a:defRPr>
      </a:lvl6pPr>
      <a:lvl7pPr marL="3383279" marR="0" indent="-640079" algn="l" defTabSz="355600" rtl="0" latinLnBrk="0">
        <a:lnSpc>
          <a:spcPct val="100000"/>
        </a:lnSpc>
        <a:spcBef>
          <a:spcPts val="4700"/>
        </a:spcBef>
        <a:spcAft>
          <a:spcPct val="0"/>
        </a:spcAft>
        <a:buClrTx/>
        <a:buSzTx/>
        <a:buFontTx/>
        <a:buChar char="•"/>
        <a:defRPr sz="5600" b="0" i="0" u="none" strike="noStrike" cap="none" spc="0" baseline="0">
          <a:solidFill>
            <a:schemeClr val="accent1">
              <a:satOff val="-9155"/>
              <a:lumOff val="-32673"/>
            </a:schemeClr>
          </a:solidFill>
          <a:uFillTx/>
          <a:latin typeface="+mn-lt"/>
          <a:ea typeface="+mn-ea"/>
          <a:cs typeface="+mn-cs"/>
          <a:sym typeface="Produkt Regular"/>
        </a:defRPr>
      </a:lvl7pPr>
      <a:lvl8pPr marL="3840479" marR="0" indent="-640079" algn="l" defTabSz="355600" rtl="0" latinLnBrk="0">
        <a:lnSpc>
          <a:spcPct val="100000"/>
        </a:lnSpc>
        <a:spcBef>
          <a:spcPts val="4700"/>
        </a:spcBef>
        <a:spcAft>
          <a:spcPct val="0"/>
        </a:spcAft>
        <a:buClrTx/>
        <a:buSzTx/>
        <a:buFontTx/>
        <a:buChar char="•"/>
        <a:defRPr sz="5600" b="0" i="0" u="none" strike="noStrike" cap="none" spc="0" baseline="0">
          <a:solidFill>
            <a:schemeClr val="accent1">
              <a:satOff val="-9155"/>
              <a:lumOff val="-32673"/>
            </a:schemeClr>
          </a:solidFill>
          <a:uFillTx/>
          <a:latin typeface="+mn-lt"/>
          <a:ea typeface="+mn-ea"/>
          <a:cs typeface="+mn-cs"/>
          <a:sym typeface="Produkt Regular"/>
        </a:defRPr>
      </a:lvl8pPr>
      <a:lvl9pPr marL="4297679" marR="0" indent="-640079" algn="l" defTabSz="355600" rtl="0" latinLnBrk="0">
        <a:lnSpc>
          <a:spcPct val="100000"/>
        </a:lnSpc>
        <a:spcBef>
          <a:spcPts val="4700"/>
        </a:spcBef>
        <a:spcAft>
          <a:spcPct val="0"/>
        </a:spcAft>
        <a:buClrTx/>
        <a:buSzTx/>
        <a:buFontTx/>
        <a:buChar char="•"/>
        <a:defRPr sz="5600" b="0" i="0" u="none" strike="noStrike" cap="none" spc="0" baseline="0">
          <a:solidFill>
            <a:schemeClr val="accent1">
              <a:satOff val="-9155"/>
              <a:lumOff val="-32673"/>
            </a:schemeClr>
          </a:solidFill>
          <a:uFillTx/>
          <a:latin typeface="+mn-lt"/>
          <a:ea typeface="+mn-ea"/>
          <a:cs typeface="+mn-cs"/>
          <a:sym typeface="Produkt Regular"/>
        </a:defRPr>
      </a:lvl9pPr>
    </p:bodyStyle>
    <p:otherStyle>
      <a:lvl1pPr marL="0" marR="0" indent="0" algn="r" defTabSz="584200" rtl="0" latinLnBrk="0">
        <a:lnSpc>
          <a:spcPct val="100000"/>
        </a:lnSpc>
        <a:spcBef>
          <a:spcPct val="0"/>
        </a:spcBef>
        <a:spcAft>
          <a:spcPct val="0"/>
        </a:spcAft>
        <a:buClrTx/>
        <a:buSzTx/>
        <a:buFontTx/>
        <a:buNone/>
        <a:defRPr sz="2000" b="0" i="0" u="none" strike="noStrike" cap="none" spc="0" baseline="0">
          <a:solidFill>
            <a:schemeClr val="tx1"/>
          </a:solidFill>
          <a:uFillTx/>
          <a:latin typeface="+mn-lt"/>
          <a:ea typeface="+mn-ea"/>
          <a:cs typeface="+mn-cs"/>
          <a:sym typeface="Graphik"/>
        </a:defRPr>
      </a:lvl1pPr>
      <a:lvl2pPr marL="0" marR="0" indent="457200" algn="r" defTabSz="584200" rtl="0" latinLnBrk="0">
        <a:lnSpc>
          <a:spcPct val="100000"/>
        </a:lnSpc>
        <a:spcBef>
          <a:spcPct val="0"/>
        </a:spcBef>
        <a:spcAft>
          <a:spcPct val="0"/>
        </a:spcAft>
        <a:buClrTx/>
        <a:buSzTx/>
        <a:buFontTx/>
        <a:buNone/>
        <a:defRPr sz="2000" b="0" i="0" u="none" strike="noStrike" cap="none" spc="0" baseline="0">
          <a:solidFill>
            <a:schemeClr val="tx1"/>
          </a:solidFill>
          <a:uFillTx/>
          <a:latin typeface="+mn-lt"/>
          <a:ea typeface="+mn-ea"/>
          <a:cs typeface="+mn-cs"/>
          <a:sym typeface="Graphik"/>
        </a:defRPr>
      </a:lvl2pPr>
      <a:lvl3pPr marL="0" marR="0" indent="914400" algn="r" defTabSz="584200" rtl="0" latinLnBrk="0">
        <a:lnSpc>
          <a:spcPct val="100000"/>
        </a:lnSpc>
        <a:spcBef>
          <a:spcPct val="0"/>
        </a:spcBef>
        <a:spcAft>
          <a:spcPct val="0"/>
        </a:spcAft>
        <a:buClrTx/>
        <a:buSzTx/>
        <a:buFontTx/>
        <a:buNone/>
        <a:defRPr sz="2000" b="0" i="0" u="none" strike="noStrike" cap="none" spc="0" baseline="0">
          <a:solidFill>
            <a:schemeClr val="tx1"/>
          </a:solidFill>
          <a:uFillTx/>
          <a:latin typeface="+mn-lt"/>
          <a:ea typeface="+mn-ea"/>
          <a:cs typeface="+mn-cs"/>
          <a:sym typeface="Graphik"/>
        </a:defRPr>
      </a:lvl3pPr>
      <a:lvl4pPr marL="0" marR="0" indent="1371600" algn="r" defTabSz="584200" rtl="0" latinLnBrk="0">
        <a:lnSpc>
          <a:spcPct val="100000"/>
        </a:lnSpc>
        <a:spcBef>
          <a:spcPct val="0"/>
        </a:spcBef>
        <a:spcAft>
          <a:spcPct val="0"/>
        </a:spcAft>
        <a:buClrTx/>
        <a:buSzTx/>
        <a:buFontTx/>
        <a:buNone/>
        <a:defRPr sz="2000" b="0" i="0" u="none" strike="noStrike" cap="none" spc="0" baseline="0">
          <a:solidFill>
            <a:schemeClr val="tx1"/>
          </a:solidFill>
          <a:uFillTx/>
          <a:latin typeface="+mn-lt"/>
          <a:ea typeface="+mn-ea"/>
          <a:cs typeface="+mn-cs"/>
          <a:sym typeface="Graphik"/>
        </a:defRPr>
      </a:lvl4pPr>
      <a:lvl5pPr marL="0" marR="0" indent="1828800" algn="r" defTabSz="584200" rtl="0" latinLnBrk="0">
        <a:lnSpc>
          <a:spcPct val="100000"/>
        </a:lnSpc>
        <a:spcBef>
          <a:spcPct val="0"/>
        </a:spcBef>
        <a:spcAft>
          <a:spcPct val="0"/>
        </a:spcAft>
        <a:buClrTx/>
        <a:buSzTx/>
        <a:buFontTx/>
        <a:buNone/>
        <a:defRPr sz="2000" b="0" i="0" u="none" strike="noStrike" cap="none" spc="0" baseline="0">
          <a:solidFill>
            <a:schemeClr val="tx1"/>
          </a:solidFill>
          <a:uFillTx/>
          <a:latin typeface="+mn-lt"/>
          <a:ea typeface="+mn-ea"/>
          <a:cs typeface="+mn-cs"/>
          <a:sym typeface="Graphik"/>
        </a:defRPr>
      </a:lvl5pPr>
      <a:lvl6pPr marL="0" marR="0" indent="2286000" algn="r" defTabSz="584200" rtl="0" latinLnBrk="0">
        <a:lnSpc>
          <a:spcPct val="100000"/>
        </a:lnSpc>
        <a:spcBef>
          <a:spcPct val="0"/>
        </a:spcBef>
        <a:spcAft>
          <a:spcPct val="0"/>
        </a:spcAft>
        <a:buClrTx/>
        <a:buSzTx/>
        <a:buFontTx/>
        <a:buNone/>
        <a:defRPr sz="2000" b="0" i="0" u="none" strike="noStrike" cap="none" spc="0" baseline="0">
          <a:solidFill>
            <a:schemeClr val="tx1"/>
          </a:solidFill>
          <a:uFillTx/>
          <a:latin typeface="+mn-lt"/>
          <a:ea typeface="+mn-ea"/>
          <a:cs typeface="+mn-cs"/>
          <a:sym typeface="Graphik"/>
        </a:defRPr>
      </a:lvl6pPr>
      <a:lvl7pPr marL="0" marR="0" indent="2743200" algn="r" defTabSz="584200" rtl="0" latinLnBrk="0">
        <a:lnSpc>
          <a:spcPct val="100000"/>
        </a:lnSpc>
        <a:spcBef>
          <a:spcPct val="0"/>
        </a:spcBef>
        <a:spcAft>
          <a:spcPct val="0"/>
        </a:spcAft>
        <a:buClrTx/>
        <a:buSzTx/>
        <a:buFontTx/>
        <a:buNone/>
        <a:defRPr sz="2000" b="0" i="0" u="none" strike="noStrike" cap="none" spc="0" baseline="0">
          <a:solidFill>
            <a:schemeClr val="tx1"/>
          </a:solidFill>
          <a:uFillTx/>
          <a:latin typeface="+mn-lt"/>
          <a:ea typeface="+mn-ea"/>
          <a:cs typeface="+mn-cs"/>
          <a:sym typeface="Graphik"/>
        </a:defRPr>
      </a:lvl7pPr>
      <a:lvl8pPr marL="0" marR="0" indent="3200400" algn="r" defTabSz="584200" rtl="0" latinLnBrk="0">
        <a:lnSpc>
          <a:spcPct val="100000"/>
        </a:lnSpc>
        <a:spcBef>
          <a:spcPct val="0"/>
        </a:spcBef>
        <a:spcAft>
          <a:spcPct val="0"/>
        </a:spcAft>
        <a:buClrTx/>
        <a:buSzTx/>
        <a:buFontTx/>
        <a:buNone/>
        <a:defRPr sz="2000" b="0" i="0" u="none" strike="noStrike" cap="none" spc="0" baseline="0">
          <a:solidFill>
            <a:schemeClr val="tx1"/>
          </a:solidFill>
          <a:uFillTx/>
          <a:latin typeface="+mn-lt"/>
          <a:ea typeface="+mn-ea"/>
          <a:cs typeface="+mn-cs"/>
          <a:sym typeface="Graphik"/>
        </a:defRPr>
      </a:lvl8pPr>
      <a:lvl9pPr marL="0" marR="0" indent="3657600" algn="r" defTabSz="584200" rtl="0" latinLnBrk="0">
        <a:lnSpc>
          <a:spcPct val="100000"/>
        </a:lnSpc>
        <a:spcBef>
          <a:spcPct val="0"/>
        </a:spcBef>
        <a:spcAft>
          <a:spcPct val="0"/>
        </a:spcAft>
        <a:buClrTx/>
        <a:buSzTx/>
        <a:buFontTx/>
        <a:buNone/>
        <a:defRPr sz="2000" b="0" i="0" u="none" strike="noStrike" cap="none" spc="0" baseline="0">
          <a:solidFill>
            <a:schemeClr val="tx1"/>
          </a:solidFill>
          <a:uFillTx/>
          <a:latin typeface="+mn-lt"/>
          <a:ea typeface="+mn-ea"/>
          <a:cs typeface="+mn-cs"/>
          <a:sym typeface="Graphi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16933"/>
            <a:ext cx="24384000" cy="13732934"/>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354668" y="1219200"/>
            <a:ext cx="17193336" cy="2641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54668" y="4321179"/>
            <a:ext cx="17193336" cy="77615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410267" y="12082725"/>
            <a:ext cx="1823878"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D02E78DD-A84E-4378-B4A1-B8B7F96F1E6A}" type="datetimeFigureOut">
              <a:rPr lang="en-US" smtClean="0"/>
              <a:t>8/6/2025</a:t>
            </a:fld>
            <a:endParaRPr lang="en-US"/>
          </a:p>
        </p:txBody>
      </p:sp>
      <p:sp>
        <p:nvSpPr>
          <p:cNvPr id="5" name="Footer Placeholder 4"/>
          <p:cNvSpPr>
            <a:spLocks noGrp="1"/>
          </p:cNvSpPr>
          <p:nvPr>
            <p:ph type="ftr" sz="quarter" idx="3"/>
          </p:nvPr>
        </p:nvSpPr>
        <p:spPr>
          <a:xfrm>
            <a:off x="1354668" y="12082725"/>
            <a:ext cx="12595224" cy="730250"/>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181327" y="12082725"/>
            <a:ext cx="1366678" cy="730250"/>
          </a:xfrm>
          <a:prstGeom prst="rect">
            <a:avLst/>
          </a:prstGeom>
        </p:spPr>
        <p:txBody>
          <a:bodyPr vert="horz" lIns="91440" tIns="45720" rIns="91440" bIns="45720" rtlCol="0" anchor="ctr"/>
          <a:lstStyle>
            <a:lvl1pPr algn="r">
              <a:defRPr sz="1800">
                <a:solidFill>
                  <a:schemeClr val="accent1"/>
                </a:solidFill>
              </a:defRPr>
            </a:lvl1pPr>
          </a:lstStyle>
          <a:p>
            <a:fld id="{C71E93E6-1F23-44AE-B65F-B6123716DFCC}" type="slidenum">
              <a:rPr lang="en-US" smtClean="0"/>
              <a:t>‹#›</a:t>
            </a:fld>
            <a:endParaRPr lang="en-US"/>
          </a:p>
        </p:txBody>
      </p:sp>
    </p:spTree>
    <p:extLst>
      <p:ext uri="{BB962C8B-B14F-4D97-AF65-F5344CB8AC3E}">
        <p14:creationId xmlns:p14="http://schemas.microsoft.com/office/powerpoint/2010/main" val="38929807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914400" rtl="0" eaLnBrk="1" latinLnBrk="0" hangingPunct="1">
        <a:spcBef>
          <a:spcPct val="0"/>
        </a:spcBef>
        <a:buNone/>
        <a:defRPr sz="72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accent1"/>
        </a:buClr>
        <a:buSzPct val="80000"/>
        <a:buFont typeface="Wingdings 3" charset="2"/>
        <a:buChar char=""/>
        <a:defRPr sz="3600" kern="1200">
          <a:solidFill>
            <a:schemeClr val="tx1">
              <a:lumMod val="75000"/>
              <a:lumOff val="25000"/>
            </a:schemeClr>
          </a:solidFill>
          <a:latin typeface="+mn-lt"/>
          <a:ea typeface="+mn-ea"/>
          <a:cs typeface="+mn-cs"/>
        </a:defRPr>
      </a:lvl1pPr>
      <a:lvl2pPr marL="1485900" indent="-571500" algn="l" defTabSz="914400" rtl="0" eaLnBrk="1" latinLnBrk="0" hangingPunct="1">
        <a:spcBef>
          <a:spcPts val="2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2pPr>
      <a:lvl3pPr marL="2286000" indent="-457200" algn="l" defTabSz="914400" rtl="0" eaLnBrk="1" latinLnBrk="0" hangingPunct="1">
        <a:spcBef>
          <a:spcPts val="2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3pPr>
      <a:lvl4pPr marL="32004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4pPr>
      <a:lvl5pPr marL="41148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5pPr>
      <a:lvl6pPr marL="50292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6pPr>
      <a:lvl7pPr marL="59436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7pPr>
      <a:lvl8pPr marL="68580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8pPr>
      <a:lvl9pPr marL="77724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4038953"/>
            <a:ext cx="24384000" cy="8211882"/>
          </a:xfrm>
          <a:prstGeom prst="rect">
            <a:avLst/>
          </a:prstGeom>
          <a:gradFill flip="none" rotWithShape="1">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sz="11200"/>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rcRect t="1538" b="-1538"/>
          <a:stretch>
            <a:fillRect/>
          </a:stretch>
        </p:blipFill>
        <p:spPr bwMode="black">
          <a:xfrm>
            <a:off x="0" y="12252960"/>
            <a:ext cx="24384000" cy="1485900"/>
          </a:xfrm>
          <a:prstGeom prst="rect">
            <a:avLst/>
          </a:prstGeom>
        </p:spPr>
      </p:pic>
      <p:sp>
        <p:nvSpPr>
          <p:cNvPr id="2" name="Title Placeholder 1"/>
          <p:cNvSpPr>
            <a:spLocks noGrp="1"/>
          </p:cNvSpPr>
          <p:nvPr>
            <p:ph type="title"/>
          </p:nvPr>
        </p:nvSpPr>
        <p:spPr>
          <a:xfrm>
            <a:off x="2903159" y="1609039"/>
            <a:ext cx="19206550" cy="209847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903159" y="4031465"/>
            <a:ext cx="19206550" cy="690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08277" y="660741"/>
            <a:ext cx="7001430" cy="618402"/>
          </a:xfrm>
          <a:prstGeom prst="rect">
            <a:avLst/>
          </a:prstGeom>
        </p:spPr>
        <p:txBody>
          <a:bodyPr vert="horz" lIns="91440" tIns="45720" rIns="91440" bIns="45720" rtlCol="0" anchor="ctr"/>
          <a:lstStyle>
            <a:lvl1pPr algn="r">
              <a:defRPr sz="2000">
                <a:solidFill>
                  <a:schemeClr val="tx1">
                    <a:tint val="75000"/>
                  </a:schemeClr>
                </a:solidFill>
              </a:defRPr>
            </a:lvl1pPr>
          </a:lstStyle>
          <a:p>
            <a:fld id="{FE0870E5-1F8B-4E1E-AC39-03A5F7EA8BAD}" type="datetimeFigureOut">
              <a:rPr lang="en-US" smtClean="0"/>
              <a:t>8/6/2025</a:t>
            </a:fld>
            <a:endParaRPr lang="en-US"/>
          </a:p>
        </p:txBody>
      </p:sp>
      <p:sp>
        <p:nvSpPr>
          <p:cNvPr id="5" name="Footer Placeholder 4"/>
          <p:cNvSpPr>
            <a:spLocks noGrp="1"/>
          </p:cNvSpPr>
          <p:nvPr>
            <p:ph type="ftr" sz="quarter" idx="3"/>
          </p:nvPr>
        </p:nvSpPr>
        <p:spPr>
          <a:xfrm>
            <a:off x="2903158" y="658615"/>
            <a:ext cx="11877672" cy="618402"/>
          </a:xfrm>
          <a:prstGeom prst="rect">
            <a:avLst/>
          </a:prstGeom>
        </p:spPr>
        <p:txBody>
          <a:bodyPr vert="horz" lIns="91440" tIns="45720" rIns="91440" bIns="45720" rtlCol="0" anchor="ctr"/>
          <a:lstStyle>
            <a:lvl1pPr algn="l">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0121" y="1597946"/>
            <a:ext cx="1622038" cy="1007156"/>
          </a:xfrm>
          <a:prstGeom prst="rect">
            <a:avLst/>
          </a:prstGeom>
        </p:spPr>
        <p:txBody>
          <a:bodyPr vert="horz" lIns="91440" tIns="45720" rIns="91440" bIns="45720" rtlCol="0" anchor="t"/>
          <a:lstStyle>
            <a:lvl1pPr algn="r">
              <a:defRPr sz="5600">
                <a:solidFill>
                  <a:schemeClr val="accent1"/>
                </a:solidFill>
              </a:defRPr>
            </a:lvl1pPr>
          </a:lstStyle>
          <a:p>
            <a:fld id="{064446A8-7C2D-4A31-8405-AE433E9C997F}" type="slidenum">
              <a:rPr lang="en-US" smtClean="0"/>
              <a:t>‹#›</a:t>
            </a:fld>
            <a:endParaRPr lang="en-US"/>
          </a:p>
        </p:txBody>
      </p:sp>
      <p:cxnSp>
        <p:nvCxnSpPr>
          <p:cNvPr id="10" name="Straight Connector 9"/>
          <p:cNvCxnSpPr/>
          <p:nvPr/>
        </p:nvCxnSpPr>
        <p:spPr>
          <a:xfrm>
            <a:off x="0" y="12256826"/>
            <a:ext cx="2438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05872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l" defTabSz="1828800" rtl="0" eaLnBrk="1" latinLnBrk="0" hangingPunct="1">
        <a:lnSpc>
          <a:spcPct val="90000"/>
        </a:lnSpc>
        <a:spcBef>
          <a:spcPct val="0"/>
        </a:spcBef>
        <a:buNone/>
        <a:defRPr sz="6400" b="0" i="0" kern="1200" cap="all">
          <a:solidFill>
            <a:schemeClr val="tx1"/>
          </a:solidFill>
          <a:effectLst/>
          <a:latin typeface="+mj-lt"/>
          <a:ea typeface="+mj-ea"/>
          <a:cs typeface="+mj-cs"/>
        </a:defRPr>
      </a:lvl1pPr>
    </p:titleStyle>
    <p:bodyStyle>
      <a:lvl1pPr marL="457200" indent="-457200" algn="l" defTabSz="1828800" rtl="0" eaLnBrk="1" latinLnBrk="0" hangingPunct="1">
        <a:lnSpc>
          <a:spcPct val="120000"/>
        </a:lnSpc>
        <a:spcBef>
          <a:spcPts val="2000"/>
        </a:spcBef>
        <a:buClr>
          <a:schemeClr val="accent1"/>
        </a:buClr>
        <a:buSzTx/>
        <a:buFont typeface="Arial" panose="020B0604020202020204" pitchFamily="34" charset="0"/>
        <a:buChar char="•"/>
        <a:defRPr sz="4000" kern="1200">
          <a:solidFill>
            <a:schemeClr val="tx1"/>
          </a:solidFill>
          <a:effectLst/>
          <a:latin typeface="+mn-lt"/>
          <a:ea typeface="+mn-ea"/>
          <a:cs typeface="+mn-cs"/>
        </a:defRPr>
      </a:lvl1pPr>
      <a:lvl2pPr marL="1371600" indent="-457200" algn="l" defTabSz="1828800" rtl="0" eaLnBrk="1" latinLnBrk="0" hangingPunct="1">
        <a:lnSpc>
          <a:spcPct val="120000"/>
        </a:lnSpc>
        <a:spcBef>
          <a:spcPts val="1000"/>
        </a:spcBef>
        <a:buClr>
          <a:schemeClr val="accent1"/>
        </a:buClr>
        <a:buSzTx/>
        <a:buFont typeface="Arial" panose="020B0604020202020204" pitchFamily="34" charset="0"/>
        <a:buChar char="•"/>
        <a:defRPr sz="3600" kern="1200" cap="none" baseline="0">
          <a:solidFill>
            <a:schemeClr val="tx1"/>
          </a:solidFill>
          <a:effectLst/>
          <a:latin typeface="+mn-lt"/>
          <a:ea typeface="+mn-ea"/>
          <a:cs typeface="+mn-cs"/>
        </a:defRPr>
      </a:lvl2pPr>
      <a:lvl3pPr marL="2286000" indent="-457200" algn="l" defTabSz="1828800" rtl="0" eaLnBrk="1" latinLnBrk="0" hangingPunct="1">
        <a:lnSpc>
          <a:spcPct val="120000"/>
        </a:lnSpc>
        <a:spcBef>
          <a:spcPts val="1000"/>
        </a:spcBef>
        <a:buClr>
          <a:schemeClr val="accent1"/>
        </a:buClr>
        <a:buSzTx/>
        <a:buFont typeface="Arial" panose="020B0604020202020204" pitchFamily="34" charset="0"/>
        <a:buChar char="•"/>
        <a:defRPr sz="3200" kern="1200">
          <a:solidFill>
            <a:schemeClr val="tx1"/>
          </a:solidFill>
          <a:effectLst/>
          <a:latin typeface="+mn-lt"/>
          <a:ea typeface="+mn-ea"/>
          <a:cs typeface="+mn-cs"/>
        </a:defRPr>
      </a:lvl3pPr>
      <a:lvl4pPr marL="3200400" indent="-457200" algn="l" defTabSz="1828800" rtl="0" eaLnBrk="1" latinLnBrk="0" hangingPunct="1">
        <a:lnSpc>
          <a:spcPct val="120000"/>
        </a:lnSpc>
        <a:spcBef>
          <a:spcPts val="1000"/>
        </a:spcBef>
        <a:buClr>
          <a:schemeClr val="accent1"/>
        </a:buClr>
        <a:buSzTx/>
        <a:buFont typeface="Arial" panose="020B0604020202020204" pitchFamily="34" charset="0"/>
        <a:buChar char="•"/>
        <a:defRPr sz="2800" kern="1200" cap="none" baseline="0">
          <a:solidFill>
            <a:schemeClr val="tx1"/>
          </a:solidFill>
          <a:effectLst/>
          <a:latin typeface="+mn-lt"/>
          <a:ea typeface="+mn-ea"/>
          <a:cs typeface="+mn-cs"/>
        </a:defRPr>
      </a:lvl4pPr>
      <a:lvl5pPr marL="4114800" indent="-457200" algn="l" defTabSz="1828800" rtl="0" eaLnBrk="1" latinLnBrk="0" hangingPunct="1">
        <a:lnSpc>
          <a:spcPct val="120000"/>
        </a:lnSpc>
        <a:spcBef>
          <a:spcPts val="1000"/>
        </a:spcBef>
        <a:buClr>
          <a:schemeClr val="accent1"/>
        </a:buClr>
        <a:buSzTx/>
        <a:buFont typeface="Arial" panose="020B0604020202020204" pitchFamily="34" charset="0"/>
        <a:buChar char="•"/>
        <a:defRPr sz="2400" kern="1200">
          <a:solidFill>
            <a:schemeClr val="tx1"/>
          </a:solidFill>
          <a:effectLst/>
          <a:latin typeface="+mn-lt"/>
          <a:ea typeface="+mn-ea"/>
          <a:cs typeface="+mn-cs"/>
        </a:defRPr>
      </a:lvl5pPr>
      <a:lvl6pPr marL="5029200" indent="-457200" algn="l" defTabSz="1828800" rtl="0" eaLnBrk="1" latinLnBrk="0" hangingPunct="1">
        <a:lnSpc>
          <a:spcPct val="120000"/>
        </a:lnSpc>
        <a:spcBef>
          <a:spcPts val="1000"/>
        </a:spcBef>
        <a:buClr>
          <a:schemeClr val="accent1"/>
        </a:buClr>
        <a:buSzTx/>
        <a:buFont typeface="Arial" panose="020B0604020202020204" pitchFamily="34" charset="0"/>
        <a:buChar char="•"/>
        <a:defRPr sz="2400" kern="1200">
          <a:solidFill>
            <a:schemeClr val="tx1"/>
          </a:solidFill>
          <a:effectLst/>
          <a:latin typeface="+mn-lt"/>
          <a:ea typeface="+mn-ea"/>
          <a:cs typeface="+mn-cs"/>
        </a:defRPr>
      </a:lvl6pPr>
      <a:lvl7pPr marL="5943600" indent="-457200" algn="l" defTabSz="1828800" rtl="0" eaLnBrk="1" latinLnBrk="0" hangingPunct="1">
        <a:lnSpc>
          <a:spcPct val="120000"/>
        </a:lnSpc>
        <a:spcBef>
          <a:spcPts val="1000"/>
        </a:spcBef>
        <a:buClr>
          <a:schemeClr val="accent1"/>
        </a:buClr>
        <a:buSzTx/>
        <a:buFont typeface="Arial" panose="020B0604020202020204" pitchFamily="34" charset="0"/>
        <a:buChar char="•"/>
        <a:defRPr sz="2400" kern="1200">
          <a:solidFill>
            <a:schemeClr val="tx1"/>
          </a:solidFill>
          <a:effectLst/>
          <a:latin typeface="+mn-lt"/>
          <a:ea typeface="+mn-ea"/>
          <a:cs typeface="+mn-cs"/>
        </a:defRPr>
      </a:lvl7pPr>
      <a:lvl8pPr marL="6858000" indent="-457200" algn="l" defTabSz="1828800" rtl="0" eaLnBrk="1" latinLnBrk="0" hangingPunct="1">
        <a:lnSpc>
          <a:spcPct val="120000"/>
        </a:lnSpc>
        <a:spcBef>
          <a:spcPts val="1000"/>
        </a:spcBef>
        <a:buClr>
          <a:schemeClr val="accent1"/>
        </a:buClr>
        <a:buSzTx/>
        <a:buFont typeface="Arial" panose="020B0604020202020204" pitchFamily="34" charset="0"/>
        <a:buChar char="•"/>
        <a:defRPr sz="2400" kern="1200" baseline="0">
          <a:solidFill>
            <a:schemeClr val="tx1"/>
          </a:solidFill>
          <a:effectLst/>
          <a:latin typeface="+mn-lt"/>
          <a:ea typeface="+mn-ea"/>
          <a:cs typeface="+mn-cs"/>
        </a:defRPr>
      </a:lvl8pPr>
      <a:lvl9pPr marL="7772400" indent="-457200" algn="l" defTabSz="1828800" rtl="0" eaLnBrk="1" latinLnBrk="0" hangingPunct="1">
        <a:lnSpc>
          <a:spcPct val="120000"/>
        </a:lnSpc>
        <a:spcBef>
          <a:spcPts val="1000"/>
        </a:spcBef>
        <a:buClr>
          <a:schemeClr val="accent1"/>
        </a:buClr>
        <a:buSzTx/>
        <a:buFont typeface="Arial" panose="020B0604020202020204" pitchFamily="34" charset="0"/>
        <a:buChar char="•"/>
        <a:defRPr sz="2400" kern="1200" baseline="0">
          <a:solidFill>
            <a:schemeClr val="tx1"/>
          </a:solidFill>
          <a:effectLst/>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21EAA"/>
            </a:gs>
            <a:gs pos="100000">
              <a:srgbClr val="010F6B"/>
            </a:gs>
          </a:gsLst>
          <a:lin ang="13500000" scaled="0"/>
        </a:gradFill>
        <a:effectLst/>
      </p:bgPr>
    </p:bg>
    <p:spTree>
      <p:nvGrpSpPr>
        <p:cNvPr id="1" name=""/>
        <p:cNvGrpSpPr/>
        <p:nvPr/>
      </p:nvGrpSpPr>
      <p:grpSpPr>
        <a:xfrm>
          <a:off x="0" y="0"/>
          <a:ext cx="0" cy="0"/>
          <a:chOff x="0" y="0"/>
          <a:chExt cx="0" cy="0"/>
        </a:xfrm>
      </p:grpSpPr>
      <p:grpSp>
        <p:nvGrpSpPr>
          <p:cNvPr id="40" name="Group 40"/>
          <p:cNvGrpSpPr/>
          <p:nvPr/>
        </p:nvGrpSpPr>
        <p:grpSpPr>
          <a:xfrm>
            <a:off x="-7" y="-5"/>
            <a:ext cx="24375550" cy="13712834"/>
            <a:chOff x="-1" y="-1"/>
            <a:chExt cx="9140830" cy="6856415"/>
          </a:xfrm>
        </p:grpSpPr>
        <p:sp>
          <p:nvSpPr>
            <p:cNvPr id="2" name="Shape 2"/>
            <p:cNvSpPr/>
            <p:nvPr/>
          </p:nvSpPr>
          <p:spPr>
            <a:xfrm>
              <a:off x="-2" y="19048"/>
              <a:ext cx="9140830" cy="5195891"/>
            </a:xfrm>
            <a:custGeom>
              <a:avLst/>
              <a:gdLst/>
              <a:ahLst/>
              <a:cxnLst>
                <a:cxn ang="0">
                  <a:pos x="wd2" y="hd2"/>
                </a:cxn>
                <a:cxn ang="5400000">
                  <a:pos x="wd2" y="hd2"/>
                </a:cxn>
                <a:cxn ang="10800000">
                  <a:pos x="wd2" y="hd2"/>
                </a:cxn>
                <a:cxn ang="16200000">
                  <a:pos x="wd2" y="hd2"/>
                </a:cxn>
              </a:cxnLst>
              <a:rect l="0" t="0" r="r" b="b"/>
              <a:pathLst>
                <a:path w="21600" h="21600"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11993"/>
                </a:gs>
                <a:gs pos="100000">
                  <a:srgbClr val="010D64"/>
                </a:gs>
              </a:gsLst>
              <a:lin ang="108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3" name="Shape 3"/>
            <p:cNvSpPr/>
            <p:nvPr/>
          </p:nvSpPr>
          <p:spPr>
            <a:xfrm>
              <a:off x="236535" y="-1"/>
              <a:ext cx="8904293" cy="5148265"/>
            </a:xfrm>
            <a:custGeom>
              <a:avLst/>
              <a:gdLst/>
              <a:ahLst/>
              <a:cxnLst>
                <a:cxn ang="0">
                  <a:pos x="wd2" y="hd2"/>
                </a:cxn>
                <a:cxn ang="5400000">
                  <a:pos x="wd2" y="hd2"/>
                </a:cxn>
                <a:cxn ang="10800000">
                  <a:pos x="wd2" y="hd2"/>
                </a:cxn>
                <a:cxn ang="16200000">
                  <a:pos x="wd2" y="hd2"/>
                </a:cxn>
              </a:cxnLst>
              <a:rect l="0" t="0" r="r" b="b"/>
              <a:pathLst>
                <a:path w="21600" h="21600"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4" name="Shape 4"/>
            <p:cNvSpPr/>
            <p:nvPr/>
          </p:nvSpPr>
          <p:spPr>
            <a:xfrm>
              <a:off x="-2" y="5449887"/>
              <a:ext cx="6410329" cy="303214"/>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21600" y="21600"/>
                  </a:lnTo>
                  <a:lnTo>
                    <a:pt x="21600" y="16200"/>
                  </a:lnTo>
                  <a:lnTo>
                    <a:pt x="0" y="0"/>
                  </a:lnTo>
                  <a:lnTo>
                    <a:pt x="0" y="17550"/>
                  </a:lnTo>
                  <a:close/>
                </a:path>
              </a:pathLst>
            </a:custGeom>
            <a:gradFill flip="none" rotWithShape="1">
              <a:gsLst>
                <a:gs pos="0">
                  <a:srgbClr val="011993"/>
                </a:gs>
                <a:gs pos="100000">
                  <a:srgbClr val="011174"/>
                </a:gs>
              </a:gsLst>
              <a:lin ang="108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5" name="Shape 5"/>
            <p:cNvSpPr/>
            <p:nvPr/>
          </p:nvSpPr>
          <p:spPr>
            <a:xfrm>
              <a:off x="6410325" y="5678487"/>
              <a:ext cx="2730503" cy="103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636"/>
                  </a:lnTo>
                  <a:lnTo>
                    <a:pt x="0" y="0"/>
                  </a:lnTo>
                  <a:lnTo>
                    <a:pt x="0" y="15709"/>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6" name="Shape 6"/>
            <p:cNvSpPr/>
            <p:nvPr/>
          </p:nvSpPr>
          <p:spPr>
            <a:xfrm>
              <a:off x="-2" y="5915025"/>
              <a:ext cx="7594604" cy="522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055"/>
                  </a:lnTo>
                  <a:lnTo>
                    <a:pt x="21600" y="0"/>
                  </a:lnTo>
                  <a:lnTo>
                    <a:pt x="0" y="7025"/>
                  </a:lnTo>
                  <a:lnTo>
                    <a:pt x="0" y="21600"/>
                  </a:lnTo>
                  <a:close/>
                </a:path>
              </a:pathLst>
            </a:custGeom>
            <a:gradFill flip="none" rotWithShape="1">
              <a:gsLst>
                <a:gs pos="0">
                  <a:srgbClr val="021EAA"/>
                </a:gs>
                <a:gs pos="100000">
                  <a:srgbClr val="011890"/>
                </a:gs>
              </a:gsLst>
              <a:lin ang="108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7" name="Shape 7"/>
            <p:cNvSpPr/>
            <p:nvPr/>
          </p:nvSpPr>
          <p:spPr>
            <a:xfrm>
              <a:off x="7594601" y="5876925"/>
              <a:ext cx="1546227" cy="160339"/>
            </a:xfrm>
            <a:custGeom>
              <a:avLst/>
              <a:gdLst/>
              <a:ahLst/>
              <a:cxnLst>
                <a:cxn ang="0">
                  <a:pos x="wd2" y="hd2"/>
                </a:cxn>
                <a:cxn ang="5400000">
                  <a:pos x="wd2" y="hd2"/>
                </a:cxn>
                <a:cxn ang="10800000">
                  <a:pos x="wd2" y="hd2"/>
                </a:cxn>
                <a:cxn ang="16200000">
                  <a:pos x="wd2" y="hd2"/>
                </a:cxn>
              </a:cxnLst>
              <a:rect l="0" t="0" r="r" b="b"/>
              <a:pathLst>
                <a:path w="21600" h="21600" extrusionOk="0">
                  <a:moveTo>
                    <a:pt x="21600" y="10265"/>
                  </a:moveTo>
                  <a:lnTo>
                    <a:pt x="21600" y="0"/>
                  </a:lnTo>
                  <a:lnTo>
                    <a:pt x="0" y="5133"/>
                  </a:lnTo>
                  <a:lnTo>
                    <a:pt x="0" y="21600"/>
                  </a:lnTo>
                  <a:lnTo>
                    <a:pt x="21600" y="10265"/>
                  </a:lnTo>
                  <a:close/>
                </a:path>
              </a:pathLst>
            </a:custGeom>
            <a:solidFill>
              <a:srgbClr val="021EAA"/>
            </a:soli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8" name="Shape 8"/>
            <p:cNvSpPr/>
            <p:nvPr/>
          </p:nvSpPr>
          <p:spPr>
            <a:xfrm>
              <a:off x="5745162" y="6056312"/>
              <a:ext cx="3395666" cy="3143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018"/>
                  </a:lnTo>
                  <a:lnTo>
                    <a:pt x="0" y="21600"/>
                  </a:lnTo>
                  <a:lnTo>
                    <a:pt x="21600" y="0"/>
                  </a:lnTo>
                  <a:close/>
                </a:path>
              </a:pathLst>
            </a:custGeom>
            <a:solidFill>
              <a:srgbClr val="021EAA"/>
            </a:soli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9" name="Shape 9"/>
            <p:cNvSpPr/>
            <p:nvPr/>
          </p:nvSpPr>
          <p:spPr>
            <a:xfrm>
              <a:off x="-2" y="6303962"/>
              <a:ext cx="5745166" cy="5524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54" y="21600"/>
                  </a:lnTo>
                  <a:lnTo>
                    <a:pt x="21600" y="2607"/>
                  </a:lnTo>
                  <a:lnTo>
                    <a:pt x="21600" y="0"/>
                  </a:lnTo>
                  <a:lnTo>
                    <a:pt x="0" y="16386"/>
                  </a:lnTo>
                  <a:lnTo>
                    <a:pt x="0" y="2160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10" name="Shape 10"/>
            <p:cNvSpPr/>
            <p:nvPr/>
          </p:nvSpPr>
          <p:spPr>
            <a:xfrm>
              <a:off x="3328986" y="6418262"/>
              <a:ext cx="3990978" cy="438152"/>
            </a:xfrm>
            <a:custGeom>
              <a:avLst/>
              <a:gdLst/>
              <a:ahLst/>
              <a:cxnLst>
                <a:cxn ang="0">
                  <a:pos x="wd2" y="hd2"/>
                </a:cxn>
                <a:cxn ang="5400000">
                  <a:pos x="wd2" y="hd2"/>
                </a:cxn>
                <a:cxn ang="10800000">
                  <a:pos x="wd2" y="hd2"/>
                </a:cxn>
                <a:cxn ang="16200000">
                  <a:pos x="wd2" y="hd2"/>
                </a:cxn>
              </a:cxnLst>
              <a:rect l="0" t="0" r="r" b="b"/>
              <a:pathLst>
                <a:path w="21600" h="21600" extrusionOk="0">
                  <a:moveTo>
                    <a:pt x="18725" y="21600"/>
                  </a:moveTo>
                  <a:lnTo>
                    <a:pt x="21600" y="15965"/>
                  </a:lnTo>
                  <a:lnTo>
                    <a:pt x="19395" y="0"/>
                  </a:lnTo>
                  <a:lnTo>
                    <a:pt x="0" y="21600"/>
                  </a:lnTo>
                  <a:lnTo>
                    <a:pt x="18725" y="21600"/>
                  </a:lnTo>
                  <a:close/>
                </a:path>
              </a:pathLst>
            </a:custGeom>
            <a:solidFill>
              <a:srgbClr val="021EAA"/>
            </a:soli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11" name="Shape 11"/>
            <p:cNvSpPr/>
            <p:nvPr/>
          </p:nvSpPr>
          <p:spPr>
            <a:xfrm>
              <a:off x="6911974" y="6142037"/>
              <a:ext cx="2228853" cy="600077"/>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9943"/>
                  </a:lnTo>
                  <a:lnTo>
                    <a:pt x="3951" y="21600"/>
                  </a:lnTo>
                  <a:lnTo>
                    <a:pt x="21600" y="7200"/>
                  </a:lnTo>
                  <a:close/>
                </a:path>
              </a:pathLst>
            </a:custGeom>
            <a:gradFill flip="none" rotWithShape="1">
              <a:gsLst>
                <a:gs pos="0">
                  <a:srgbClr val="0821AC"/>
                </a:gs>
                <a:gs pos="100000">
                  <a:srgbClr val="021EAA"/>
                </a:gs>
              </a:gsLst>
              <a:lin ang="108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12" name="Shape 12"/>
            <p:cNvSpPr/>
            <p:nvPr/>
          </p:nvSpPr>
          <p:spPr>
            <a:xfrm>
              <a:off x="7985126" y="5002212"/>
              <a:ext cx="1155702" cy="3810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540"/>
                  </a:lnTo>
                  <a:lnTo>
                    <a:pt x="21600" y="21600"/>
                  </a:lnTo>
                  <a:close/>
                </a:path>
              </a:pathLst>
            </a:custGeom>
            <a:solidFill>
              <a:srgbClr val="021EAA"/>
            </a:soli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13" name="Shape 13"/>
            <p:cNvSpPr/>
            <p:nvPr/>
          </p:nvSpPr>
          <p:spPr>
            <a:xfrm>
              <a:off x="-2" y="2359024"/>
              <a:ext cx="7985130" cy="2652715"/>
            </a:xfrm>
            <a:custGeom>
              <a:avLst/>
              <a:gdLst/>
              <a:ahLst/>
              <a:cxnLst>
                <a:cxn ang="0">
                  <a:pos x="wd2" y="hd2"/>
                </a:cxn>
                <a:cxn ang="5400000">
                  <a:pos x="wd2" y="hd2"/>
                </a:cxn>
                <a:cxn ang="10800000">
                  <a:pos x="wd2" y="hd2"/>
                </a:cxn>
                <a:cxn ang="16200000">
                  <a:pos x="wd2" y="hd2"/>
                </a:cxn>
              </a:cxnLst>
              <a:rect l="0" t="0" r="r" b="b"/>
              <a:pathLst>
                <a:path w="21600" h="21600" extrusionOk="0">
                  <a:moveTo>
                    <a:pt x="0" y="930"/>
                  </a:moveTo>
                  <a:lnTo>
                    <a:pt x="21600" y="21600"/>
                  </a:lnTo>
                  <a:lnTo>
                    <a:pt x="21600" y="21522"/>
                  </a:lnTo>
                  <a:lnTo>
                    <a:pt x="0" y="0"/>
                  </a:lnTo>
                  <a:lnTo>
                    <a:pt x="0" y="930"/>
                  </a:lnTo>
                  <a:close/>
                </a:path>
              </a:pathLst>
            </a:custGeom>
            <a:gradFill flip="none" rotWithShape="1">
              <a:gsLst>
                <a:gs pos="0">
                  <a:srgbClr val="021EAA"/>
                </a:gs>
                <a:gs pos="100000">
                  <a:srgbClr val="010E66"/>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14" name="Shape 14"/>
            <p:cNvSpPr/>
            <p:nvPr/>
          </p:nvSpPr>
          <p:spPr>
            <a:xfrm>
              <a:off x="7985126" y="4840287"/>
              <a:ext cx="1155702" cy="5048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192"/>
                  </a:lnTo>
                  <a:lnTo>
                    <a:pt x="0" y="0"/>
                  </a:lnTo>
                  <a:lnTo>
                    <a:pt x="0" y="3668"/>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15" name="Shape 15"/>
            <p:cNvSpPr/>
            <p:nvPr/>
          </p:nvSpPr>
          <p:spPr>
            <a:xfrm>
              <a:off x="-2" y="1454149"/>
              <a:ext cx="7985130" cy="3471865"/>
            </a:xfrm>
            <a:custGeom>
              <a:avLst/>
              <a:gdLst/>
              <a:ahLst/>
              <a:cxnLst>
                <a:cxn ang="0">
                  <a:pos x="wd2" y="hd2"/>
                </a:cxn>
                <a:cxn ang="5400000">
                  <a:pos x="wd2" y="hd2"/>
                </a:cxn>
                <a:cxn ang="10800000">
                  <a:pos x="wd2" y="hd2"/>
                </a:cxn>
                <a:cxn ang="16200000">
                  <a:pos x="wd2" y="hd2"/>
                </a:cxn>
              </a:cxnLst>
              <a:rect l="0" t="0" r="r" b="b"/>
              <a:pathLst>
                <a:path w="21600" h="21600" extrusionOk="0">
                  <a:moveTo>
                    <a:pt x="0" y="3909"/>
                  </a:moveTo>
                  <a:lnTo>
                    <a:pt x="21600" y="21600"/>
                  </a:lnTo>
                  <a:lnTo>
                    <a:pt x="21600" y="21067"/>
                  </a:lnTo>
                  <a:lnTo>
                    <a:pt x="0" y="0"/>
                  </a:lnTo>
                  <a:lnTo>
                    <a:pt x="0" y="3909"/>
                  </a:lnTo>
                  <a:close/>
                </a:path>
              </a:pathLst>
            </a:custGeom>
            <a:gradFill flip="none" rotWithShape="1">
              <a:gsLst>
                <a:gs pos="0">
                  <a:srgbClr val="011993"/>
                </a:gs>
                <a:gs pos="100000">
                  <a:srgbClr val="010E68"/>
                </a:gs>
              </a:gsLst>
              <a:lin ang="108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16" name="Shape 16"/>
            <p:cNvSpPr/>
            <p:nvPr/>
          </p:nvSpPr>
          <p:spPr>
            <a:xfrm>
              <a:off x="3641724" y="-2"/>
              <a:ext cx="5014916" cy="43259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77" y="21600"/>
                  </a:lnTo>
                  <a:lnTo>
                    <a:pt x="21600" y="21418"/>
                  </a:lnTo>
                  <a:lnTo>
                    <a:pt x="697" y="0"/>
                  </a:lnTo>
                  <a:lnTo>
                    <a:pt x="0" y="0"/>
                  </a:lnTo>
                  <a:close/>
                </a:path>
              </a:pathLst>
            </a:custGeom>
            <a:gradFill flip="none" rotWithShape="1">
              <a:gsLst>
                <a:gs pos="0">
                  <a:srgbClr val="021EAA"/>
                </a:gs>
                <a:gs pos="100000">
                  <a:srgbClr val="01147E"/>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17" name="Shape 17"/>
            <p:cNvSpPr/>
            <p:nvPr/>
          </p:nvSpPr>
          <p:spPr>
            <a:xfrm>
              <a:off x="8628063" y="4289425"/>
              <a:ext cx="512765" cy="4746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999"/>
                  </a:lnTo>
                  <a:lnTo>
                    <a:pt x="1204" y="0"/>
                  </a:lnTo>
                  <a:lnTo>
                    <a:pt x="0" y="1662"/>
                  </a:lnTo>
                  <a:lnTo>
                    <a:pt x="21600" y="21600"/>
                  </a:lnTo>
                  <a:close/>
                </a:path>
              </a:pathLst>
            </a:custGeom>
            <a:gradFill flip="none" rotWithShape="1">
              <a:gsLst>
                <a:gs pos="0">
                  <a:srgbClr val="1326AF"/>
                </a:gs>
                <a:gs pos="100000">
                  <a:srgbClr val="021EAA"/>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18" name="Shape 18"/>
            <p:cNvSpPr/>
            <p:nvPr/>
          </p:nvSpPr>
          <p:spPr>
            <a:xfrm>
              <a:off x="8694738" y="4108450"/>
              <a:ext cx="446090" cy="5318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1155"/>
                  </a:lnTo>
                  <a:lnTo>
                    <a:pt x="7379" y="0"/>
                  </a:lnTo>
                  <a:lnTo>
                    <a:pt x="0" y="5803"/>
                  </a:lnTo>
                  <a:lnTo>
                    <a:pt x="21600" y="21600"/>
                  </a:lnTo>
                  <a:close/>
                </a:path>
              </a:pathLst>
            </a:custGeom>
            <a:solidFill>
              <a:srgbClr val="021EAA"/>
            </a:soli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19" name="Shape 19"/>
            <p:cNvSpPr/>
            <p:nvPr/>
          </p:nvSpPr>
          <p:spPr>
            <a:xfrm>
              <a:off x="3895723" y="-2"/>
              <a:ext cx="4951417" cy="42513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6" y="21600"/>
                  </a:lnTo>
                  <a:lnTo>
                    <a:pt x="21600" y="20875"/>
                  </a:lnTo>
                  <a:lnTo>
                    <a:pt x="2650" y="0"/>
                  </a:lnTo>
                  <a:lnTo>
                    <a:pt x="0" y="0"/>
                  </a:lnTo>
                  <a:close/>
                </a:path>
              </a:pathLst>
            </a:custGeom>
            <a:gradFill flip="none" rotWithShape="1">
              <a:gsLst>
                <a:gs pos="0">
                  <a:srgbClr val="021EAA"/>
                </a:gs>
                <a:gs pos="100000">
                  <a:srgbClr val="000B59"/>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20" name="Shape 20"/>
            <p:cNvSpPr/>
            <p:nvPr/>
          </p:nvSpPr>
          <p:spPr>
            <a:xfrm>
              <a:off x="8931276" y="4022725"/>
              <a:ext cx="209552" cy="2095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solidFill>
              <a:srgbClr val="FFACA9"/>
            </a:soli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21" name="Shape 21"/>
            <p:cNvSpPr/>
            <p:nvPr/>
          </p:nvSpPr>
          <p:spPr>
            <a:xfrm>
              <a:off x="4940300" y="-1"/>
              <a:ext cx="3990978" cy="4022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566" y="0"/>
                  </a:lnTo>
                  <a:lnTo>
                    <a:pt x="0" y="0"/>
                  </a:lnTo>
                  <a:close/>
                </a:path>
              </a:pathLst>
            </a:custGeom>
            <a:gradFill flip="none" rotWithShape="1">
              <a:gsLst>
                <a:gs pos="0">
                  <a:srgbClr val="021EAA"/>
                </a:gs>
                <a:gs pos="100000">
                  <a:srgbClr val="010D62"/>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22" name="Shape 22"/>
            <p:cNvSpPr/>
            <p:nvPr/>
          </p:nvSpPr>
          <p:spPr>
            <a:xfrm>
              <a:off x="5537200" y="-2"/>
              <a:ext cx="3489328" cy="3937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82" y="21600"/>
                  </a:lnTo>
                  <a:lnTo>
                    <a:pt x="21600" y="21548"/>
                  </a:lnTo>
                  <a:lnTo>
                    <a:pt x="3112" y="0"/>
                  </a:lnTo>
                  <a:lnTo>
                    <a:pt x="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23" name="Shape 23"/>
            <p:cNvSpPr/>
            <p:nvPr/>
          </p:nvSpPr>
          <p:spPr>
            <a:xfrm>
              <a:off x="9007476" y="3927475"/>
              <a:ext cx="133352" cy="152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250"/>
                  </a:lnTo>
                  <a:lnTo>
                    <a:pt x="3086" y="0"/>
                  </a:lnTo>
                  <a:lnTo>
                    <a:pt x="0" y="1350"/>
                  </a:lnTo>
                  <a:lnTo>
                    <a:pt x="21600" y="21600"/>
                  </a:lnTo>
                  <a:close/>
                </a:path>
              </a:pathLst>
            </a:custGeom>
            <a:gradFill flip="none" rotWithShape="1">
              <a:gsLst>
                <a:gs pos="0">
                  <a:srgbClr val="1F2EB2"/>
                </a:gs>
                <a:gs pos="100000">
                  <a:srgbClr val="021EAA"/>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24" name="Shape 24"/>
            <p:cNvSpPr/>
            <p:nvPr/>
          </p:nvSpPr>
          <p:spPr>
            <a:xfrm>
              <a:off x="8894763" y="1349374"/>
              <a:ext cx="246065" cy="8191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40"/>
                  </a:lnTo>
                  <a:lnTo>
                    <a:pt x="10730" y="0"/>
                  </a:lnTo>
                  <a:lnTo>
                    <a:pt x="0" y="8037"/>
                  </a:lnTo>
                  <a:lnTo>
                    <a:pt x="21600" y="21600"/>
                  </a:lnTo>
                  <a:close/>
                </a:path>
              </a:pathLst>
            </a:custGeom>
            <a:solidFill>
              <a:srgbClr val="011993"/>
            </a:soli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25" name="Shape 25"/>
            <p:cNvSpPr/>
            <p:nvPr/>
          </p:nvSpPr>
          <p:spPr>
            <a:xfrm>
              <a:off x="8107363" y="-1"/>
              <a:ext cx="909640" cy="1654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02" y="21600"/>
                  </a:lnTo>
                  <a:lnTo>
                    <a:pt x="21600" y="17624"/>
                  </a:lnTo>
                  <a:lnTo>
                    <a:pt x="9445" y="0"/>
                  </a:lnTo>
                  <a:lnTo>
                    <a:pt x="0" y="0"/>
                  </a:lnTo>
                  <a:close/>
                </a:path>
              </a:pathLst>
            </a:custGeom>
            <a:gradFill flip="none" rotWithShape="1">
              <a:gsLst>
                <a:gs pos="0">
                  <a:srgbClr val="011993"/>
                </a:gs>
                <a:gs pos="100000">
                  <a:srgbClr val="010E68"/>
                </a:gs>
              </a:gsLst>
              <a:lin ang="162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26" name="Shape 26"/>
            <p:cNvSpPr/>
            <p:nvPr/>
          </p:nvSpPr>
          <p:spPr>
            <a:xfrm>
              <a:off x="8589963" y="-1"/>
              <a:ext cx="541340" cy="1263651"/>
            </a:xfrm>
            <a:custGeom>
              <a:avLst/>
              <a:gdLst/>
              <a:ahLst/>
              <a:cxnLst>
                <a:cxn ang="0">
                  <a:pos x="wd2" y="hd2"/>
                </a:cxn>
                <a:cxn ang="5400000">
                  <a:pos x="wd2" y="hd2"/>
                </a:cxn>
                <a:cxn ang="10800000">
                  <a:pos x="wd2" y="hd2"/>
                </a:cxn>
                <a:cxn ang="16200000">
                  <a:pos x="wd2" y="hd2"/>
                </a:cxn>
              </a:cxnLst>
              <a:rect l="0" t="0" r="r" b="b"/>
              <a:pathLst>
                <a:path w="21600" h="21600" extrusionOk="0">
                  <a:moveTo>
                    <a:pt x="9121" y="0"/>
                  </a:moveTo>
                  <a:lnTo>
                    <a:pt x="0" y="0"/>
                  </a:lnTo>
                  <a:lnTo>
                    <a:pt x="18179" y="21600"/>
                  </a:lnTo>
                  <a:lnTo>
                    <a:pt x="21600" y="17697"/>
                  </a:lnTo>
                  <a:lnTo>
                    <a:pt x="9121" y="0"/>
                  </a:lnTo>
                  <a:close/>
                </a:path>
              </a:pathLst>
            </a:custGeom>
            <a:gradFill flip="none" rotWithShape="1">
              <a:gsLst>
                <a:gs pos="0">
                  <a:srgbClr val="011993"/>
                </a:gs>
                <a:gs pos="100000">
                  <a:srgbClr val="010F6C"/>
                </a:gs>
              </a:gsLst>
              <a:lin ang="162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27" name="Shape 27"/>
            <p:cNvSpPr/>
            <p:nvPr/>
          </p:nvSpPr>
          <p:spPr>
            <a:xfrm>
              <a:off x="9045576" y="1036636"/>
              <a:ext cx="95252" cy="493715"/>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21600" y="21600"/>
                  </a:lnTo>
                  <a:lnTo>
                    <a:pt x="21600" y="415"/>
                  </a:lnTo>
                  <a:lnTo>
                    <a:pt x="19440" y="0"/>
                  </a:lnTo>
                  <a:lnTo>
                    <a:pt x="0" y="9969"/>
                  </a:lnTo>
                  <a:close/>
                </a:path>
              </a:pathLst>
            </a:custGeom>
            <a:solidFill>
              <a:srgbClr val="011993"/>
            </a:soli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28" name="Shape 28"/>
            <p:cNvSpPr/>
            <p:nvPr/>
          </p:nvSpPr>
          <p:spPr>
            <a:xfrm>
              <a:off x="3173" y="2541586"/>
              <a:ext cx="9131305" cy="2959103"/>
            </a:xfrm>
            <a:custGeom>
              <a:avLst/>
              <a:gdLst/>
              <a:ahLst/>
              <a:cxnLst>
                <a:cxn ang="0">
                  <a:pos x="wd2" y="hd2"/>
                </a:cxn>
                <a:cxn ang="5400000">
                  <a:pos x="wd2" y="hd2"/>
                </a:cxn>
                <a:cxn ang="10800000">
                  <a:pos x="wd2" y="hd2"/>
                </a:cxn>
                <a:cxn ang="16200000">
                  <a:pos x="wd2" y="hd2"/>
                </a:cxn>
              </a:cxnLst>
              <a:rect l="0" t="0" r="r" b="b"/>
              <a:pathLst>
                <a:path w="21600" h="21600" extrusionOk="0">
                  <a:moveTo>
                    <a:pt x="0" y="4299"/>
                  </a:moveTo>
                  <a:lnTo>
                    <a:pt x="21600" y="21600"/>
                  </a:lnTo>
                  <a:lnTo>
                    <a:pt x="21600" y="21252"/>
                  </a:lnTo>
                  <a:lnTo>
                    <a:pt x="0" y="0"/>
                  </a:lnTo>
                  <a:lnTo>
                    <a:pt x="0" y="4299"/>
                  </a:lnTo>
                  <a:close/>
                </a:path>
              </a:pathLst>
            </a:custGeom>
            <a:gradFill flip="none" rotWithShape="1">
              <a:gsLst>
                <a:gs pos="0">
                  <a:srgbClr val="021EAA"/>
                </a:gs>
                <a:gs pos="100000">
                  <a:srgbClr val="011174"/>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29" name="Shape 29"/>
            <p:cNvSpPr/>
            <p:nvPr/>
          </p:nvSpPr>
          <p:spPr>
            <a:xfrm>
              <a:off x="3173" y="3416300"/>
              <a:ext cx="9131305" cy="2122489"/>
            </a:xfrm>
            <a:custGeom>
              <a:avLst/>
              <a:gdLst/>
              <a:ahLst/>
              <a:cxnLst>
                <a:cxn ang="0">
                  <a:pos x="wd2" y="hd2"/>
                </a:cxn>
                <a:cxn ang="5400000">
                  <a:pos x="wd2" y="hd2"/>
                </a:cxn>
                <a:cxn ang="10800000">
                  <a:pos x="wd2" y="hd2"/>
                </a:cxn>
                <a:cxn ang="16200000">
                  <a:pos x="wd2" y="hd2"/>
                </a:cxn>
              </a:cxnLst>
              <a:rect l="0" t="0" r="r" b="b"/>
              <a:pathLst>
                <a:path w="21600" h="21600" extrusionOk="0">
                  <a:moveTo>
                    <a:pt x="0" y="5913"/>
                  </a:moveTo>
                  <a:lnTo>
                    <a:pt x="21600" y="21600"/>
                  </a:lnTo>
                  <a:lnTo>
                    <a:pt x="21600" y="21503"/>
                  </a:lnTo>
                  <a:lnTo>
                    <a:pt x="0" y="0"/>
                  </a:lnTo>
                  <a:lnTo>
                    <a:pt x="0" y="5913"/>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30" name="Shape 30"/>
            <p:cNvSpPr/>
            <p:nvPr/>
          </p:nvSpPr>
          <p:spPr>
            <a:xfrm>
              <a:off x="3173" y="5043487"/>
              <a:ext cx="9131305" cy="657227"/>
            </a:xfrm>
            <a:custGeom>
              <a:avLst/>
              <a:gdLst/>
              <a:ahLst/>
              <a:cxnLst>
                <a:cxn ang="0">
                  <a:pos x="wd2" y="hd2"/>
                </a:cxn>
                <a:cxn ang="5400000">
                  <a:pos x="wd2" y="hd2"/>
                </a:cxn>
                <a:cxn ang="10800000">
                  <a:pos x="wd2" y="hd2"/>
                </a:cxn>
                <a:cxn ang="16200000">
                  <a:pos x="wd2" y="hd2"/>
                </a:cxn>
              </a:cxnLst>
              <a:rect l="0" t="0" r="r" b="b"/>
              <a:pathLst>
                <a:path w="21600" h="21600" extrusionOk="0">
                  <a:moveTo>
                    <a:pt x="0" y="2504"/>
                  </a:moveTo>
                  <a:lnTo>
                    <a:pt x="21600" y="21600"/>
                  </a:lnTo>
                  <a:lnTo>
                    <a:pt x="21600" y="20974"/>
                  </a:lnTo>
                  <a:lnTo>
                    <a:pt x="0" y="0"/>
                  </a:lnTo>
                  <a:lnTo>
                    <a:pt x="0" y="2504"/>
                  </a:lnTo>
                  <a:close/>
                </a:path>
              </a:pathLst>
            </a:custGeom>
            <a:gradFill flip="none" rotWithShape="1">
              <a:gsLst>
                <a:gs pos="0">
                  <a:srgbClr val="021EAA"/>
                </a:gs>
                <a:gs pos="100000">
                  <a:srgbClr val="011995"/>
                </a:gs>
              </a:gsLst>
              <a:lin ang="108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31" name="Shape 31"/>
            <p:cNvSpPr/>
            <p:nvPr/>
          </p:nvSpPr>
          <p:spPr>
            <a:xfrm>
              <a:off x="2058986" y="-1"/>
              <a:ext cx="7075492" cy="5043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437"/>
                  </a:lnTo>
                  <a:lnTo>
                    <a:pt x="607" y="0"/>
                  </a:lnTo>
                  <a:lnTo>
                    <a:pt x="0" y="0"/>
                  </a:lnTo>
                  <a:close/>
                </a:path>
              </a:pathLst>
            </a:custGeom>
            <a:gradFill flip="none" rotWithShape="1">
              <a:gsLst>
                <a:gs pos="0">
                  <a:srgbClr val="021EAA"/>
                </a:gs>
                <a:gs pos="100000">
                  <a:srgbClr val="000C5C"/>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32" name="Shape 32"/>
            <p:cNvSpPr/>
            <p:nvPr/>
          </p:nvSpPr>
          <p:spPr>
            <a:xfrm>
              <a:off x="5272087" y="-1"/>
              <a:ext cx="3862391" cy="4149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50"/>
                  </a:lnTo>
                  <a:lnTo>
                    <a:pt x="587" y="0"/>
                  </a:lnTo>
                  <a:lnTo>
                    <a:pt x="0" y="0"/>
                  </a:lnTo>
                  <a:close/>
                </a:path>
              </a:pathLst>
            </a:custGeom>
            <a:gradFill flip="none" rotWithShape="1">
              <a:gsLst>
                <a:gs pos="0">
                  <a:srgbClr val="021EAA"/>
                </a:gs>
                <a:gs pos="100000">
                  <a:srgbClr val="011995"/>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33" name="Shape 33"/>
            <p:cNvSpPr/>
            <p:nvPr/>
          </p:nvSpPr>
          <p:spPr>
            <a:xfrm>
              <a:off x="6270625" y="-1"/>
              <a:ext cx="2863852" cy="3911602"/>
            </a:xfrm>
            <a:custGeom>
              <a:avLst/>
              <a:gdLst/>
              <a:ahLst/>
              <a:cxnLst>
                <a:cxn ang="0">
                  <a:pos x="wd2" y="hd2"/>
                </a:cxn>
                <a:cxn ang="5400000">
                  <a:pos x="wd2" y="hd2"/>
                </a:cxn>
                <a:cxn ang="10800000">
                  <a:pos x="wd2" y="hd2"/>
                </a:cxn>
                <a:cxn ang="16200000">
                  <a:pos x="wd2" y="hd2"/>
                </a:cxn>
              </a:cxnLst>
              <a:rect l="0" t="0" r="r" b="b"/>
              <a:pathLst>
                <a:path w="21600" h="21600" extrusionOk="0">
                  <a:moveTo>
                    <a:pt x="5820" y="0"/>
                  </a:moveTo>
                  <a:lnTo>
                    <a:pt x="0" y="0"/>
                  </a:lnTo>
                  <a:lnTo>
                    <a:pt x="21600" y="21600"/>
                  </a:lnTo>
                  <a:lnTo>
                    <a:pt x="21600" y="19706"/>
                  </a:lnTo>
                  <a:lnTo>
                    <a:pt x="21528" y="19706"/>
                  </a:lnTo>
                  <a:lnTo>
                    <a:pt x="582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34" name="Shape 34"/>
            <p:cNvSpPr/>
            <p:nvPr/>
          </p:nvSpPr>
          <p:spPr>
            <a:xfrm>
              <a:off x="7173912" y="-1"/>
              <a:ext cx="1960566" cy="32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225"/>
                  </a:lnTo>
                  <a:lnTo>
                    <a:pt x="736" y="0"/>
                  </a:lnTo>
                  <a:lnTo>
                    <a:pt x="0" y="0"/>
                  </a:lnTo>
                  <a:close/>
                </a:path>
              </a:pathLst>
            </a:custGeom>
            <a:gradFill flip="none" rotWithShape="1">
              <a:gsLst>
                <a:gs pos="0">
                  <a:srgbClr val="021EAA"/>
                </a:gs>
                <a:gs pos="100000">
                  <a:srgbClr val="010F6B"/>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35" name="Shape 35"/>
            <p:cNvSpPr/>
            <p:nvPr/>
          </p:nvSpPr>
          <p:spPr>
            <a:xfrm>
              <a:off x="7451725" y="-2"/>
              <a:ext cx="1682753" cy="3073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33"/>
                  </a:lnTo>
                  <a:lnTo>
                    <a:pt x="1102" y="0"/>
                  </a:lnTo>
                  <a:lnTo>
                    <a:pt x="0" y="0"/>
                  </a:lnTo>
                  <a:close/>
                </a:path>
              </a:pathLst>
            </a:custGeom>
            <a:gradFill flip="none" rotWithShape="1">
              <a:gsLst>
                <a:gs pos="0">
                  <a:srgbClr val="021EAA"/>
                </a:gs>
                <a:gs pos="100000">
                  <a:srgbClr val="011582"/>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36" name="Shape 36"/>
            <p:cNvSpPr/>
            <p:nvPr/>
          </p:nvSpPr>
          <p:spPr>
            <a:xfrm>
              <a:off x="7907338" y="-1"/>
              <a:ext cx="1227139" cy="2360614"/>
            </a:xfrm>
            <a:custGeom>
              <a:avLst/>
              <a:gdLst/>
              <a:ahLst/>
              <a:cxnLst>
                <a:cxn ang="0">
                  <a:pos x="wd2" y="hd2"/>
                </a:cxn>
                <a:cxn ang="5400000">
                  <a:pos x="wd2" y="hd2"/>
                </a:cxn>
                <a:cxn ang="10800000">
                  <a:pos x="wd2" y="hd2"/>
                </a:cxn>
                <a:cxn ang="16200000">
                  <a:pos x="wd2" y="hd2"/>
                </a:cxn>
              </a:cxnLst>
              <a:rect l="0" t="0" r="r" b="b"/>
              <a:pathLst>
                <a:path w="21600" h="21600" extrusionOk="0">
                  <a:moveTo>
                    <a:pt x="21600" y="20816"/>
                  </a:moveTo>
                  <a:lnTo>
                    <a:pt x="1177" y="0"/>
                  </a:lnTo>
                  <a:lnTo>
                    <a:pt x="0" y="0"/>
                  </a:lnTo>
                  <a:lnTo>
                    <a:pt x="21600" y="21600"/>
                  </a:lnTo>
                  <a:lnTo>
                    <a:pt x="21600" y="20816"/>
                  </a:lnTo>
                  <a:close/>
                </a:path>
              </a:pathLst>
            </a:custGeom>
            <a:gradFill flip="none" rotWithShape="1">
              <a:gsLst>
                <a:gs pos="0">
                  <a:srgbClr val="021EAA"/>
                </a:gs>
                <a:gs pos="100000">
                  <a:srgbClr val="01178C"/>
                </a:gs>
              </a:gsLst>
              <a:lin ang="135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grpSp>
          <p:nvGrpSpPr>
            <p:cNvPr id="39" name="Group 39"/>
            <p:cNvGrpSpPr/>
            <p:nvPr/>
          </p:nvGrpSpPr>
          <p:grpSpPr>
            <a:xfrm>
              <a:off x="-2" y="2590798"/>
              <a:ext cx="9140831" cy="2949579"/>
              <a:chOff x="0" y="0"/>
              <a:chExt cx="9140829" cy="2949577"/>
            </a:xfrm>
          </p:grpSpPr>
          <p:sp>
            <p:nvSpPr>
              <p:cNvPr id="37" name="Shape 37"/>
              <p:cNvSpPr/>
              <p:nvPr/>
            </p:nvSpPr>
            <p:spPr>
              <a:xfrm>
                <a:off x="0" y="-1"/>
                <a:ext cx="5826129" cy="20843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21"/>
                    </a:lnTo>
                    <a:lnTo>
                      <a:pt x="21458" y="21600"/>
                    </a:lnTo>
                    <a:lnTo>
                      <a:pt x="21529" y="20317"/>
                    </a:lnTo>
                    <a:lnTo>
                      <a:pt x="21600" y="19132"/>
                    </a:lnTo>
                    <a:lnTo>
                      <a:pt x="0" y="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sp>
            <p:nvSpPr>
              <p:cNvPr id="38" name="Shape 38"/>
              <p:cNvSpPr/>
              <p:nvPr/>
            </p:nvSpPr>
            <p:spPr>
              <a:xfrm>
                <a:off x="5788027" y="1846263"/>
                <a:ext cx="3352804" cy="1103315"/>
              </a:xfrm>
              <a:custGeom>
                <a:avLst/>
                <a:gdLst/>
                <a:ahLst/>
                <a:cxnLst>
                  <a:cxn ang="0">
                    <a:pos x="wd2" y="hd2"/>
                  </a:cxn>
                  <a:cxn ang="5400000">
                    <a:pos x="wd2" y="hd2"/>
                  </a:cxn>
                  <a:cxn ang="10800000">
                    <a:pos x="wd2" y="hd2"/>
                  </a:cxn>
                  <a:cxn ang="16200000">
                    <a:pos x="wd2" y="hd2"/>
                  </a:cxn>
                </a:cxnLst>
                <a:rect l="0" t="0" r="r" b="b"/>
                <a:pathLst>
                  <a:path w="21600" h="21600" extrusionOk="0">
                    <a:moveTo>
                      <a:pt x="21600" y="20668"/>
                    </a:moveTo>
                    <a:lnTo>
                      <a:pt x="246" y="0"/>
                    </a:lnTo>
                    <a:lnTo>
                      <a:pt x="123" y="2238"/>
                    </a:lnTo>
                    <a:lnTo>
                      <a:pt x="0" y="4662"/>
                    </a:lnTo>
                    <a:lnTo>
                      <a:pt x="21600" y="21600"/>
                    </a:lnTo>
                    <a:lnTo>
                      <a:pt x="21600" y="20668"/>
                    </a:lnTo>
                    <a:close/>
                  </a:path>
                </a:pathLst>
              </a:custGeom>
              <a:gradFill flip="none" rotWithShape="1">
                <a:gsLst>
                  <a:gs pos="0">
                    <a:srgbClr val="1F2EB2"/>
                  </a:gs>
                  <a:gs pos="100000">
                    <a:srgbClr val="021EAA"/>
                  </a:gs>
                </a:gsLst>
                <a:lin ang="10800000" scaled="0"/>
              </a:gradFill>
              <a:ln w="12700" cap="flat">
                <a:noFill/>
                <a:miter lim="400000"/>
              </a:ln>
              <a:effectLst/>
            </p:spPr>
            <p:txBody>
              <a:bodyPr wrap="square" lIns="45718" tIns="45718" rIns="45718" bIns="45718" numCol="1" anchor="ctr">
                <a:noAutofit/>
              </a:bodyPr>
              <a:lstStyle/>
              <a:p>
                <a:pPr marR="81278" algn="l">
                  <a:defRPr sz="1600" b="0">
                    <a:solidFill>
                      <a:srgbClr val="FFFFFF"/>
                    </a:solidFill>
                    <a:effectLst/>
                    <a:uFill>
                      <a:solidFill>
                        <a:srgbClr val="FFFFFF"/>
                      </a:solidFill>
                    </a:uFill>
                    <a:latin typeface="Arial"/>
                    <a:ea typeface="Arial"/>
                    <a:cs typeface="Arial"/>
                    <a:sym typeface="Arial"/>
                  </a:defRPr>
                </a:pPr>
                <a:endParaRPr sz="3200"/>
              </a:p>
            </p:txBody>
          </p:sp>
        </p:grpSp>
      </p:grpSp>
      <p:sp>
        <p:nvSpPr>
          <p:cNvPr id="41" name="Shape 41"/>
          <p:cNvSpPr>
            <a:spLocks noGrp="1"/>
          </p:cNvSpPr>
          <p:nvPr>
            <p:ph type="title"/>
          </p:nvPr>
        </p:nvSpPr>
        <p:spPr>
          <a:xfrm>
            <a:off x="1219197" y="196848"/>
            <a:ext cx="21945610" cy="300355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50800" tIns="50800" rIns="50800" bIns="50800" anchor="ctr">
            <a:normAutofit/>
          </a:bodyPr>
          <a:lstStyle/>
          <a:p>
            <a:r>
              <a:t>Title Text</a:t>
            </a:r>
          </a:p>
        </p:txBody>
      </p:sp>
      <p:sp>
        <p:nvSpPr>
          <p:cNvPr id="42" name="Shape 42"/>
          <p:cNvSpPr>
            <a:spLocks noGrp="1"/>
          </p:cNvSpPr>
          <p:nvPr>
            <p:ph type="body" idx="1"/>
          </p:nvPr>
        </p:nvSpPr>
        <p:spPr>
          <a:xfrm>
            <a:off x="1219197" y="3200398"/>
            <a:ext cx="21945610" cy="10515604"/>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50800" tIns="50800" rIns="50800" bIns="50800">
            <a:normAutofit/>
          </a:bodyPr>
          <a:lstStyle>
            <a:lvl1pPr>
              <a:buBlip>
                <a:blip r:embed="rId19"/>
              </a:buBlip>
            </a:lvl1pPr>
            <a:lvl3pPr>
              <a:buBlip>
                <a:blip r:embed="rId20"/>
              </a:buBlip>
            </a:lvl3pPr>
            <a:lvl5pPr>
              <a:buBlip>
                <a:blip r:embed="rId21"/>
              </a:buBlip>
            </a:lvl5pPr>
          </a:lstStyle>
          <a:p>
            <a:r>
              <a:t>Body Level One</a:t>
            </a:r>
          </a:p>
          <a:p>
            <a:pPr lvl="1"/>
            <a:r>
              <a:t>Body Level Two</a:t>
            </a:r>
          </a:p>
          <a:p>
            <a:pPr lvl="2"/>
            <a:r>
              <a:t>Body Level Three</a:t>
            </a:r>
          </a:p>
          <a:p>
            <a:pPr lvl="3"/>
            <a:r>
              <a:t>Body Level Four</a:t>
            </a:r>
          </a:p>
          <a:p>
            <a:pPr lvl="4"/>
            <a:r>
              <a:t>Body Level Five</a:t>
            </a:r>
          </a:p>
        </p:txBody>
      </p:sp>
      <p:sp>
        <p:nvSpPr>
          <p:cNvPr id="43" name="Shape 43"/>
          <p:cNvSpPr>
            <a:spLocks noGrp="1"/>
          </p:cNvSpPr>
          <p:nvPr>
            <p:ph type="sldNum" sz="quarter" idx="2"/>
          </p:nvPr>
        </p:nvSpPr>
        <p:spPr>
          <a:xfrm>
            <a:off x="19960414" y="12960531"/>
            <a:ext cx="448841" cy="441146"/>
          </a:xfrm>
          <a:prstGeom prst="rect">
            <a:avLst/>
          </a:prstGeom>
          <a:ln w="12700">
            <a:miter lim="400000"/>
          </a:ln>
        </p:spPr>
        <p:txBody>
          <a:bodyPr wrap="none" lIns="50800" tIns="50800" rIns="50800" bIns="50800" anchor="b">
            <a:spAutoFit/>
          </a:bodyPr>
          <a:lstStyle>
            <a:lvl1pPr defTabSz="1168400">
              <a:defRPr sz="2200" b="0">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051781302"/>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ransition spd="med"/>
  <p:txStyles>
    <p:titleStyle>
      <a:lvl1pPr marL="0" marR="81278" indent="81278" algn="ctr" defTabSz="1828800" rtl="0" latinLnBrk="0">
        <a:lnSpc>
          <a:spcPct val="100000"/>
        </a:lnSpc>
        <a:spcBef>
          <a:spcPct val="0"/>
        </a:spcBef>
        <a:spcAft>
          <a:spcPct val="0"/>
        </a:spcAft>
        <a:buClrTx/>
        <a:buSzTx/>
        <a:buFontTx/>
        <a:buNone/>
        <a:defRPr sz="8400" b="0" i="0" u="none" strike="noStrike" cap="none" spc="0" baseline="0">
          <a:ln>
            <a:noFill/>
          </a:ln>
          <a:solidFill>
            <a:srgbClr val="FFFFFF"/>
          </a:solidFill>
          <a:uFill>
            <a:solidFill>
              <a:srgbClr val="FFFFFF"/>
            </a:solidFill>
          </a:uFill>
          <a:latin typeface="Arial"/>
          <a:ea typeface="Arial"/>
          <a:cs typeface="Arial"/>
          <a:sym typeface="Arial"/>
        </a:defRPr>
      </a:lvl1pPr>
      <a:lvl2pPr marL="0" marR="81278" indent="0" algn="ctr" defTabSz="1828800" rtl="0" latinLnBrk="0">
        <a:lnSpc>
          <a:spcPct val="100000"/>
        </a:lnSpc>
        <a:spcBef>
          <a:spcPct val="0"/>
        </a:spcBef>
        <a:spcAft>
          <a:spcPct val="0"/>
        </a:spcAft>
        <a:buClrTx/>
        <a:buSzTx/>
        <a:buFontTx/>
        <a:buNone/>
        <a:defRPr sz="8400" b="0" i="0" u="none" strike="noStrike" cap="none" spc="0" baseline="0">
          <a:ln>
            <a:noFill/>
          </a:ln>
          <a:solidFill>
            <a:srgbClr val="FFFFFF"/>
          </a:solidFill>
          <a:uFill>
            <a:solidFill>
              <a:srgbClr val="FFFFFF"/>
            </a:solidFill>
          </a:uFill>
          <a:latin typeface="Arial"/>
          <a:ea typeface="Arial"/>
          <a:cs typeface="Arial"/>
          <a:sym typeface="Arial"/>
        </a:defRPr>
      </a:lvl2pPr>
      <a:lvl3pPr marL="0" marR="81278" indent="0" algn="ctr" defTabSz="1828800" rtl="0" latinLnBrk="0">
        <a:lnSpc>
          <a:spcPct val="100000"/>
        </a:lnSpc>
        <a:spcBef>
          <a:spcPct val="0"/>
        </a:spcBef>
        <a:spcAft>
          <a:spcPct val="0"/>
        </a:spcAft>
        <a:buClrTx/>
        <a:buSzTx/>
        <a:buFontTx/>
        <a:buNone/>
        <a:defRPr sz="8400" b="0" i="0" u="none" strike="noStrike" cap="none" spc="0" baseline="0">
          <a:ln>
            <a:noFill/>
          </a:ln>
          <a:solidFill>
            <a:srgbClr val="FFFFFF"/>
          </a:solidFill>
          <a:uFill>
            <a:solidFill>
              <a:srgbClr val="FFFFFF"/>
            </a:solidFill>
          </a:uFill>
          <a:latin typeface="Arial"/>
          <a:ea typeface="Arial"/>
          <a:cs typeface="Arial"/>
          <a:sym typeface="Arial"/>
        </a:defRPr>
      </a:lvl3pPr>
      <a:lvl4pPr marL="0" marR="81278" indent="0" algn="ctr" defTabSz="1828800" rtl="0" latinLnBrk="0">
        <a:lnSpc>
          <a:spcPct val="100000"/>
        </a:lnSpc>
        <a:spcBef>
          <a:spcPct val="0"/>
        </a:spcBef>
        <a:spcAft>
          <a:spcPct val="0"/>
        </a:spcAft>
        <a:buClrTx/>
        <a:buSzTx/>
        <a:buFontTx/>
        <a:buNone/>
        <a:defRPr sz="8400" b="0" i="0" u="none" strike="noStrike" cap="none" spc="0" baseline="0">
          <a:ln>
            <a:noFill/>
          </a:ln>
          <a:solidFill>
            <a:srgbClr val="FFFFFF"/>
          </a:solidFill>
          <a:uFill>
            <a:solidFill>
              <a:srgbClr val="FFFFFF"/>
            </a:solidFill>
          </a:uFill>
          <a:latin typeface="Arial"/>
          <a:ea typeface="Arial"/>
          <a:cs typeface="Arial"/>
          <a:sym typeface="Arial"/>
        </a:defRPr>
      </a:lvl4pPr>
      <a:lvl5pPr marL="0" marR="81278" indent="0" algn="ctr" defTabSz="1828800" rtl="0" latinLnBrk="0">
        <a:lnSpc>
          <a:spcPct val="100000"/>
        </a:lnSpc>
        <a:spcBef>
          <a:spcPct val="0"/>
        </a:spcBef>
        <a:spcAft>
          <a:spcPct val="0"/>
        </a:spcAft>
        <a:buClrTx/>
        <a:buSzTx/>
        <a:buFontTx/>
        <a:buNone/>
        <a:defRPr sz="8400" b="0" i="0" u="none" strike="noStrike" cap="none" spc="0" baseline="0">
          <a:ln>
            <a:noFill/>
          </a:ln>
          <a:solidFill>
            <a:srgbClr val="FFFFFF"/>
          </a:solidFill>
          <a:uFill>
            <a:solidFill>
              <a:srgbClr val="FFFFFF"/>
            </a:solidFill>
          </a:uFill>
          <a:latin typeface="Arial"/>
          <a:ea typeface="Arial"/>
          <a:cs typeface="Arial"/>
          <a:sym typeface="Arial"/>
        </a:defRPr>
      </a:lvl5pPr>
      <a:lvl6pPr marL="0" marR="81278" indent="0" algn="ctr" defTabSz="1828800" rtl="0" latinLnBrk="0">
        <a:lnSpc>
          <a:spcPct val="100000"/>
        </a:lnSpc>
        <a:spcBef>
          <a:spcPct val="0"/>
        </a:spcBef>
        <a:spcAft>
          <a:spcPct val="0"/>
        </a:spcAft>
        <a:buClrTx/>
        <a:buSzTx/>
        <a:buFontTx/>
        <a:buNone/>
        <a:defRPr sz="8400" b="0" i="0" u="none" strike="noStrike" cap="none" spc="0" baseline="0">
          <a:ln>
            <a:noFill/>
          </a:ln>
          <a:solidFill>
            <a:srgbClr val="FFFFFF"/>
          </a:solidFill>
          <a:uFill>
            <a:solidFill>
              <a:srgbClr val="FFFFFF"/>
            </a:solidFill>
          </a:uFill>
          <a:latin typeface="Arial"/>
          <a:ea typeface="Arial"/>
          <a:cs typeface="Arial"/>
          <a:sym typeface="Arial"/>
        </a:defRPr>
      </a:lvl6pPr>
      <a:lvl7pPr marL="0" marR="81278" indent="0" algn="ctr" defTabSz="1828800" rtl="0" latinLnBrk="0">
        <a:lnSpc>
          <a:spcPct val="100000"/>
        </a:lnSpc>
        <a:spcBef>
          <a:spcPct val="0"/>
        </a:spcBef>
        <a:spcAft>
          <a:spcPct val="0"/>
        </a:spcAft>
        <a:buClrTx/>
        <a:buSzTx/>
        <a:buFontTx/>
        <a:buNone/>
        <a:defRPr sz="8400" b="0" i="0" u="none" strike="noStrike" cap="none" spc="0" baseline="0">
          <a:ln>
            <a:noFill/>
          </a:ln>
          <a:solidFill>
            <a:srgbClr val="FFFFFF"/>
          </a:solidFill>
          <a:uFill>
            <a:solidFill>
              <a:srgbClr val="FFFFFF"/>
            </a:solidFill>
          </a:uFill>
          <a:latin typeface="Arial"/>
          <a:ea typeface="Arial"/>
          <a:cs typeface="Arial"/>
          <a:sym typeface="Arial"/>
        </a:defRPr>
      </a:lvl7pPr>
      <a:lvl8pPr marL="0" marR="81278" indent="0" algn="ctr" defTabSz="1828800" rtl="0" latinLnBrk="0">
        <a:lnSpc>
          <a:spcPct val="100000"/>
        </a:lnSpc>
        <a:spcBef>
          <a:spcPct val="0"/>
        </a:spcBef>
        <a:spcAft>
          <a:spcPct val="0"/>
        </a:spcAft>
        <a:buClrTx/>
        <a:buSzTx/>
        <a:buFontTx/>
        <a:buNone/>
        <a:defRPr sz="8400" b="0" i="0" u="none" strike="noStrike" cap="none" spc="0" baseline="0">
          <a:ln>
            <a:noFill/>
          </a:ln>
          <a:solidFill>
            <a:srgbClr val="FFFFFF"/>
          </a:solidFill>
          <a:uFill>
            <a:solidFill>
              <a:srgbClr val="FFFFFF"/>
            </a:solidFill>
          </a:uFill>
          <a:latin typeface="Arial"/>
          <a:ea typeface="Arial"/>
          <a:cs typeface="Arial"/>
          <a:sym typeface="Arial"/>
        </a:defRPr>
      </a:lvl8pPr>
      <a:lvl9pPr marL="0" marR="81278" indent="0" algn="ctr" defTabSz="1828800" rtl="0" latinLnBrk="0">
        <a:lnSpc>
          <a:spcPct val="100000"/>
        </a:lnSpc>
        <a:spcBef>
          <a:spcPct val="0"/>
        </a:spcBef>
        <a:spcAft>
          <a:spcPct val="0"/>
        </a:spcAft>
        <a:buClrTx/>
        <a:buSzTx/>
        <a:buFontTx/>
        <a:buNone/>
        <a:defRPr sz="8400" b="0" i="0" u="none" strike="noStrike" cap="none" spc="0" baseline="0">
          <a:ln>
            <a:noFill/>
          </a:ln>
          <a:solidFill>
            <a:srgbClr val="FFFFFF"/>
          </a:solidFill>
          <a:uFill>
            <a:solidFill>
              <a:srgbClr val="FFFFFF"/>
            </a:solidFill>
          </a:uFill>
          <a:latin typeface="Arial"/>
          <a:ea typeface="Arial"/>
          <a:cs typeface="Arial"/>
          <a:sym typeface="Arial"/>
        </a:defRPr>
      </a:lvl9pPr>
    </p:titleStyle>
    <p:bodyStyle>
      <a:lvl1pPr marL="724216" marR="81278" indent="-642934" algn="l" defTabSz="1828800" rtl="0" latinLnBrk="0">
        <a:lnSpc>
          <a:spcPct val="100000"/>
        </a:lnSpc>
        <a:spcBef>
          <a:spcPts val="1400"/>
        </a:spcBef>
        <a:spcAft>
          <a:spcPct val="0"/>
        </a:spcAft>
        <a:buClrTx/>
        <a:buSzPct val="58499"/>
        <a:buFontTx/>
        <a:buBlip>
          <a:blip r:embed="rId19"/>
        </a:buBlip>
        <a:defRPr sz="6000" b="0" i="0" u="none" strike="noStrike" cap="none" spc="0" baseline="0">
          <a:ln>
            <a:noFill/>
          </a:ln>
          <a:solidFill>
            <a:srgbClr val="FFFFFF"/>
          </a:solidFill>
          <a:uFill>
            <a:solidFill>
              <a:srgbClr val="FFFFFF"/>
            </a:solidFill>
          </a:uFill>
          <a:latin typeface="Arial"/>
          <a:ea typeface="Arial"/>
          <a:cs typeface="Arial"/>
          <a:sym typeface="Arial"/>
        </a:defRPr>
      </a:lvl1pPr>
      <a:lvl2pPr marL="1608000" marR="81278" indent="-612320" algn="l" defTabSz="1828800" rtl="0" latinLnBrk="0">
        <a:lnSpc>
          <a:spcPct val="100000"/>
        </a:lnSpc>
        <a:spcBef>
          <a:spcPts val="1400"/>
        </a:spcBef>
        <a:spcAft>
          <a:spcPct val="0"/>
        </a:spcAft>
        <a:buClrTx/>
        <a:buSzTx/>
        <a:buFontTx/>
        <a:buChar char="–"/>
        <a:defRPr sz="6000" b="0" i="0" u="none" strike="noStrike" cap="none" spc="0" baseline="0">
          <a:ln>
            <a:noFill/>
          </a:ln>
          <a:solidFill>
            <a:srgbClr val="FFFFFF"/>
          </a:solidFill>
          <a:uFill>
            <a:solidFill>
              <a:srgbClr val="FFFFFF"/>
            </a:solidFill>
          </a:uFill>
          <a:latin typeface="Arial"/>
          <a:ea typeface="Arial"/>
          <a:cs typeface="Arial"/>
          <a:sym typeface="Arial"/>
        </a:defRPr>
      </a:lvl2pPr>
      <a:lvl3pPr marL="2481576" marR="81278" indent="-571500" algn="l" defTabSz="1828800" rtl="0" latinLnBrk="0">
        <a:lnSpc>
          <a:spcPct val="100000"/>
        </a:lnSpc>
        <a:spcBef>
          <a:spcPts val="1400"/>
        </a:spcBef>
        <a:spcAft>
          <a:spcPct val="0"/>
        </a:spcAft>
        <a:buClrTx/>
        <a:buSzPct val="58499"/>
        <a:buFontTx/>
        <a:buBlip>
          <a:blip r:embed="rId20"/>
        </a:buBlip>
        <a:defRPr sz="6000" b="0" i="0" u="none" strike="noStrike" cap="none" spc="0" baseline="0">
          <a:ln>
            <a:noFill/>
          </a:ln>
          <a:solidFill>
            <a:srgbClr val="FFFFFF"/>
          </a:solidFill>
          <a:uFill>
            <a:solidFill>
              <a:srgbClr val="FFFFFF"/>
            </a:solidFill>
          </a:uFill>
          <a:latin typeface="Arial"/>
          <a:ea typeface="Arial"/>
          <a:cs typeface="Arial"/>
          <a:sym typeface="Arial"/>
        </a:defRPr>
      </a:lvl3pPr>
      <a:lvl4pPr marL="3510276" marR="81278" indent="-685796" algn="l" defTabSz="1828800" rtl="0" latinLnBrk="0">
        <a:lnSpc>
          <a:spcPct val="100000"/>
        </a:lnSpc>
        <a:spcBef>
          <a:spcPts val="1400"/>
        </a:spcBef>
        <a:spcAft>
          <a:spcPct val="0"/>
        </a:spcAft>
        <a:buClrTx/>
        <a:buSzTx/>
        <a:buFontTx/>
        <a:buChar char="–"/>
        <a:defRPr sz="6000" b="0" i="0" u="none" strike="noStrike" cap="none" spc="0" baseline="0">
          <a:ln>
            <a:noFill/>
          </a:ln>
          <a:solidFill>
            <a:srgbClr val="FFFFFF"/>
          </a:solidFill>
          <a:uFill>
            <a:solidFill>
              <a:srgbClr val="FFFFFF"/>
            </a:solidFill>
          </a:uFill>
          <a:latin typeface="Arial"/>
          <a:ea typeface="Arial"/>
          <a:cs typeface="Arial"/>
          <a:sym typeface="Arial"/>
        </a:defRPr>
      </a:lvl4pPr>
      <a:lvl5pPr marL="4424676" marR="81278" indent="-685796" algn="l" defTabSz="1828800" rtl="0" latinLnBrk="0">
        <a:lnSpc>
          <a:spcPct val="100000"/>
        </a:lnSpc>
        <a:spcBef>
          <a:spcPts val="1400"/>
        </a:spcBef>
        <a:spcAft>
          <a:spcPct val="0"/>
        </a:spcAft>
        <a:buClrTx/>
        <a:buSzPct val="58499"/>
        <a:buFontTx/>
        <a:buBlip>
          <a:blip r:embed="rId21"/>
        </a:buBlip>
        <a:defRPr sz="6000" b="0" i="0" u="none" strike="noStrike" cap="none" spc="0" baseline="0">
          <a:ln>
            <a:noFill/>
          </a:ln>
          <a:solidFill>
            <a:srgbClr val="FFFFFF"/>
          </a:solidFill>
          <a:uFill>
            <a:solidFill>
              <a:srgbClr val="FFFFFF"/>
            </a:solidFill>
          </a:uFill>
          <a:latin typeface="Arial"/>
          <a:ea typeface="Arial"/>
          <a:cs typeface="Arial"/>
          <a:sym typeface="Arial"/>
        </a:defRPr>
      </a:lvl5pPr>
      <a:lvl6pPr marL="5257800" marR="81278" indent="-685800" algn="l" defTabSz="1828800" rtl="0" latinLnBrk="0">
        <a:lnSpc>
          <a:spcPct val="100000"/>
        </a:lnSpc>
        <a:spcBef>
          <a:spcPts val="1400"/>
        </a:spcBef>
        <a:spcAft>
          <a:spcPct val="0"/>
        </a:spcAft>
        <a:buClrTx/>
        <a:buSzTx/>
        <a:buFontTx/>
        <a:buChar char="•"/>
        <a:defRPr sz="6000" b="0" i="0" u="none" strike="noStrike" cap="none" spc="0" baseline="0">
          <a:ln>
            <a:noFill/>
          </a:ln>
          <a:solidFill>
            <a:srgbClr val="FFFFFF"/>
          </a:solidFill>
          <a:uFill>
            <a:solidFill>
              <a:srgbClr val="FFFFFF"/>
            </a:solidFill>
          </a:uFill>
          <a:latin typeface="Arial"/>
          <a:ea typeface="Arial"/>
          <a:cs typeface="Arial"/>
          <a:sym typeface="Arial"/>
        </a:defRPr>
      </a:lvl6pPr>
      <a:lvl7pPr marL="6172200" marR="81278" indent="-685800" algn="l" defTabSz="1828800" rtl="0" latinLnBrk="0">
        <a:lnSpc>
          <a:spcPct val="100000"/>
        </a:lnSpc>
        <a:spcBef>
          <a:spcPts val="1400"/>
        </a:spcBef>
        <a:spcAft>
          <a:spcPct val="0"/>
        </a:spcAft>
        <a:buClrTx/>
        <a:buSzTx/>
        <a:buFontTx/>
        <a:buChar char="•"/>
        <a:defRPr sz="6000" b="0" i="0" u="none" strike="noStrike" cap="none" spc="0" baseline="0">
          <a:ln>
            <a:noFill/>
          </a:ln>
          <a:solidFill>
            <a:srgbClr val="FFFFFF"/>
          </a:solidFill>
          <a:uFill>
            <a:solidFill>
              <a:srgbClr val="FFFFFF"/>
            </a:solidFill>
          </a:uFill>
          <a:latin typeface="Arial"/>
          <a:ea typeface="Arial"/>
          <a:cs typeface="Arial"/>
          <a:sym typeface="Arial"/>
        </a:defRPr>
      </a:lvl7pPr>
      <a:lvl8pPr marL="7086598" marR="81278" indent="-685798" algn="l" defTabSz="1828800" rtl="0" latinLnBrk="0">
        <a:lnSpc>
          <a:spcPct val="100000"/>
        </a:lnSpc>
        <a:spcBef>
          <a:spcPts val="1400"/>
        </a:spcBef>
        <a:spcAft>
          <a:spcPct val="0"/>
        </a:spcAft>
        <a:buClrTx/>
        <a:buSzTx/>
        <a:buFontTx/>
        <a:buChar char="•"/>
        <a:defRPr sz="6000" b="0" i="0" u="none" strike="noStrike" cap="none" spc="0" baseline="0">
          <a:ln>
            <a:noFill/>
          </a:ln>
          <a:solidFill>
            <a:srgbClr val="FFFFFF"/>
          </a:solidFill>
          <a:uFill>
            <a:solidFill>
              <a:srgbClr val="FFFFFF"/>
            </a:solidFill>
          </a:uFill>
          <a:latin typeface="Arial"/>
          <a:ea typeface="Arial"/>
          <a:cs typeface="Arial"/>
          <a:sym typeface="Arial"/>
        </a:defRPr>
      </a:lvl8pPr>
      <a:lvl9pPr marL="8000998" marR="81278" indent="-685798" algn="l" defTabSz="1828800" rtl="0" latinLnBrk="0">
        <a:lnSpc>
          <a:spcPct val="100000"/>
        </a:lnSpc>
        <a:spcBef>
          <a:spcPts val="1400"/>
        </a:spcBef>
        <a:spcAft>
          <a:spcPct val="0"/>
        </a:spcAft>
        <a:buClrTx/>
        <a:buSzTx/>
        <a:buFontTx/>
        <a:buChar char="•"/>
        <a:defRPr sz="6000" b="0" i="0" u="none" strike="noStrike" cap="none" spc="0" baseline="0">
          <a:ln>
            <a:noFill/>
          </a:ln>
          <a:solidFill>
            <a:srgbClr val="FFFFFF"/>
          </a:solidFill>
          <a:uFill>
            <a:solidFill>
              <a:srgbClr val="FFFFFF"/>
            </a:solidFill>
          </a:uFill>
          <a:latin typeface="Arial"/>
          <a:ea typeface="Arial"/>
          <a:cs typeface="Arial"/>
          <a:sym typeface="Arial"/>
        </a:defRPr>
      </a:lvl9pPr>
    </p:bodyStyle>
    <p:otherStyle>
      <a:lvl1pPr marL="0" marR="0" indent="0" algn="ctr" defTabSz="1168400" rtl="0" latinLnBrk="0">
        <a:lnSpc>
          <a:spcPct val="100000"/>
        </a:lnSpc>
        <a:spcBef>
          <a:spcPct val="0"/>
        </a:spcBef>
        <a:spcAft>
          <a:spcPct val="0"/>
        </a:spcAft>
        <a:buClrTx/>
        <a:buSzTx/>
        <a:buFontTx/>
        <a:buNone/>
        <a:defRPr sz="22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1pPr>
      <a:lvl2pPr marL="0" marR="0" indent="0" algn="ctr" defTabSz="1168400" rtl="0" latinLnBrk="0">
        <a:lnSpc>
          <a:spcPct val="100000"/>
        </a:lnSpc>
        <a:spcBef>
          <a:spcPct val="0"/>
        </a:spcBef>
        <a:spcAft>
          <a:spcPct val="0"/>
        </a:spcAft>
        <a:buClrTx/>
        <a:buSzTx/>
        <a:buFontTx/>
        <a:buNone/>
        <a:defRPr sz="22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2pPr>
      <a:lvl3pPr marL="0" marR="0" indent="0" algn="ctr" defTabSz="1168400" rtl="0" latinLnBrk="0">
        <a:lnSpc>
          <a:spcPct val="100000"/>
        </a:lnSpc>
        <a:spcBef>
          <a:spcPct val="0"/>
        </a:spcBef>
        <a:spcAft>
          <a:spcPct val="0"/>
        </a:spcAft>
        <a:buClrTx/>
        <a:buSzTx/>
        <a:buFontTx/>
        <a:buNone/>
        <a:defRPr sz="22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3pPr>
      <a:lvl4pPr marL="0" marR="0" indent="0" algn="ctr" defTabSz="1168400" rtl="0" latinLnBrk="0">
        <a:lnSpc>
          <a:spcPct val="100000"/>
        </a:lnSpc>
        <a:spcBef>
          <a:spcPct val="0"/>
        </a:spcBef>
        <a:spcAft>
          <a:spcPct val="0"/>
        </a:spcAft>
        <a:buClrTx/>
        <a:buSzTx/>
        <a:buFontTx/>
        <a:buNone/>
        <a:defRPr sz="22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4pPr>
      <a:lvl5pPr marL="0" marR="0" indent="0" algn="ctr" defTabSz="1168400" rtl="0" latinLnBrk="0">
        <a:lnSpc>
          <a:spcPct val="100000"/>
        </a:lnSpc>
        <a:spcBef>
          <a:spcPct val="0"/>
        </a:spcBef>
        <a:spcAft>
          <a:spcPct val="0"/>
        </a:spcAft>
        <a:buClrTx/>
        <a:buSzTx/>
        <a:buFontTx/>
        <a:buNone/>
        <a:defRPr sz="22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5pPr>
      <a:lvl6pPr marL="0" marR="0" indent="0" algn="ctr" defTabSz="1168400" rtl="0" latinLnBrk="0">
        <a:lnSpc>
          <a:spcPct val="100000"/>
        </a:lnSpc>
        <a:spcBef>
          <a:spcPct val="0"/>
        </a:spcBef>
        <a:spcAft>
          <a:spcPct val="0"/>
        </a:spcAft>
        <a:buClrTx/>
        <a:buSzTx/>
        <a:buFontTx/>
        <a:buNone/>
        <a:defRPr sz="22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6pPr>
      <a:lvl7pPr marL="0" marR="0" indent="0" algn="ctr" defTabSz="1168400" rtl="0" latinLnBrk="0">
        <a:lnSpc>
          <a:spcPct val="100000"/>
        </a:lnSpc>
        <a:spcBef>
          <a:spcPct val="0"/>
        </a:spcBef>
        <a:spcAft>
          <a:spcPct val="0"/>
        </a:spcAft>
        <a:buClrTx/>
        <a:buSzTx/>
        <a:buFontTx/>
        <a:buNone/>
        <a:defRPr sz="22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7pPr>
      <a:lvl8pPr marL="0" marR="0" indent="0" algn="ctr" defTabSz="1168400" rtl="0" latinLnBrk="0">
        <a:lnSpc>
          <a:spcPct val="100000"/>
        </a:lnSpc>
        <a:spcBef>
          <a:spcPct val="0"/>
        </a:spcBef>
        <a:spcAft>
          <a:spcPct val="0"/>
        </a:spcAft>
        <a:buClrTx/>
        <a:buSzTx/>
        <a:buFontTx/>
        <a:buNone/>
        <a:defRPr sz="22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8pPr>
      <a:lvl9pPr marL="0" marR="0" indent="0" algn="ctr" defTabSz="1168400" rtl="0" latinLnBrk="0">
        <a:lnSpc>
          <a:spcPct val="100000"/>
        </a:lnSpc>
        <a:spcBef>
          <a:spcPct val="0"/>
        </a:spcBef>
        <a:spcAft>
          <a:spcPct val="0"/>
        </a:spcAft>
        <a:buClrTx/>
        <a:buSzTx/>
        <a:buFontTx/>
        <a:buNone/>
        <a:defRPr sz="22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0.xml"/><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url.avanan.click/v2/___http:/menopause.org___.YXAzOm1zYWNvZnA6YTpvOmVjNGUwNDhiMzRlYTIxNTkxMTNjMDhmYzRiOTY0MjZjOjY6ODEyZjo0NzRmYmMzZjZhYzcwMTMyYTkxZWJhZjk3MzNkODFmMWNhZDEyNDVjZTk3MWI4M2VmMjE4NWExNWExNmEwMzQwOnA6VDpO"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hyperlink" Target="https://url.avanan.click/v2/___http:/www.fda.gov/fdac/departs/196_update.html___.YXAzOm1zYWNvZnA6YTpvOmEzYmUzN2ViMTBlZjNiZmM0ZGI0YWExYWYwYjEyMjk2OjY6YTUxNTo4NmViNDFlYmI0NzEwODNlYzNjODdiZDg1MDMyOGZlNGU3NGY0ZGI2MDI2MThiOWNkNDkxZjkwYWIwYzliMTU1OnA6VDpO" TargetMode="Externa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ffisoy.com/graphics/upload/fed15918-543e-457a-a3fc-a2b06eece525.jpg" TargetMode="Externa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0.xml"/><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hyperlink" Target="https://url.avanan.click/v2/___http:/www.ncbi.nlm.nih.gov/pubmed/?term=Shabsigh%20R%5BAuthor%5D&amp;cauthor=true&amp;cauthor_uid=16422803___.YXAzOm1zYWNvZnA6YTpvOmEzYmUzN2ViMTBlZjNiZmM0ZGI0YWExYWYwYjEyMjk2OjY6NGYwMTo1ODI4NjVkMTAyMWNmNjkwMjU0MzVmN2JlNTI1YWFjODU1YTc4NGQyYjUwMjQwZjhiOTg2YjJiMGVjZTY3MTM1OnA6VDpO" TargetMode="External"/><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67.xml.rels><?xml version="1.0" encoding="UTF-8" standalone="yes"?>
<Relationships xmlns="http://schemas.openxmlformats.org/package/2006/relationships"><Relationship Id="rId8" Type="http://schemas.openxmlformats.org/officeDocument/2006/relationships/hyperlink" Target="https://url.avanan.click/v2/___http:/press.endocrine.org/action/doSearch?text1=Santanna%2C+Jill&amp;field1=Contrib___.YXAzOm1zYWNvZnA6YTpvOmEzYmUzN2ViMTBlZjNiZmM0ZGI0YWExYWYwYjEyMjk2OjY6YTc1MzphNDI0OTcyM2VlYzY1MTcyZjlkOWYyOTMwMDhlZTdlODQxNGU4YzEzNWEzNjRiNTNkZWIyYTBjZGM1ZmVjZDE3OnA6VDpO" TargetMode="External"/><Relationship Id="rId13" Type="http://schemas.openxmlformats.org/officeDocument/2006/relationships/hyperlink" Target="https://url.avanan.click/v2/___http:/press.endocrine.org/action/doSearch?text1=Atkinson%2C+Linda+E&amp;field1=Contrib___.YXAzOm1zYWNvZnA6YTpvOmEzYmUzN2ViMTBlZjNiZmM0ZGI0YWExYWYwYjEyMjk2OjY6MzVkMjplZmVlMGI4ZjdjYjcxNTc3M2Y1MzdkNTYxMDg2ZDM3NDI3OGIwMWZjMWUyN2ZmOGNiMzRmMjQzNjNkZjhjNzc3OnA6VDpO" TargetMode="External"/><Relationship Id="rId3" Type="http://schemas.openxmlformats.org/officeDocument/2006/relationships/hyperlink" Target="https://url.avanan.click/v2/___http:/press.endocrine.org/action/doSearch?text1=Peachey%2C+Helen&amp;field1=Contrib___.YXAzOm1zYWNvZnA6YTpvOmEzYmUzN2ViMTBlZjNiZmM0ZGI0YWExYWYwYjEyMjk2OjY6YzA3YzpjY2VjN2U0ODA3YjM0YTYxNDY1M2JmZDI1NWY0OGEyNTRmZjE4MDY4ODJhNzA2ZjFkZjk5OWFiOTExN2U1MmZlOnA6VDpO" TargetMode="External"/><Relationship Id="rId7" Type="http://schemas.openxmlformats.org/officeDocument/2006/relationships/hyperlink" Target="https://url.avanan.click/v2/___http:/press.endocrine.org/action/doSearch?text1=Dlewati%2C+Abdallah&amp;field1=Contrib___.YXAzOm1zYWNvZnA6YTpvOmEzYmUzN2ViMTBlZjNiZmM0ZGI0YWExYWYwYjEyMjk2OjY6Mzk3MjozZmE4NDcyY2Q5MDIyZDg4ZTM4MDQwMDY2NTlmNjI1OGY2MGUzNmYxZjM3MzFlNTllOWY0ZTlhYTJlMTFjMzgxOnA6VDpO" TargetMode="External"/><Relationship Id="rId12" Type="http://schemas.openxmlformats.org/officeDocument/2006/relationships/hyperlink" Target="https://url.avanan.click/v2/___http:/press.endocrine.org/action/doSearch?text1=Kapoor%2C+Shiv+C&amp;field1=Contrib___.YXAzOm1zYWNvZnA6YTpvOmEzYmUzN2ViMTBlZjNiZmM0ZGI0YWExYWYwYjEyMjk2OjY6MzA2Nzo2Y2I0NWM5ZWQxYTM3OWFhOGJiNDlmZGVhYTQ0MmVjMWZjYzg5YTMzMjQ4ZmYzNzk1MDdhM2Q1NGM2ZDRkZmVmOnA6VDpO" TargetMode="External"/><Relationship Id="rId2" Type="http://schemas.openxmlformats.org/officeDocument/2006/relationships/hyperlink" Target="https://url.avanan.click/v2/___http:/press.endocrine.org/action/doSearch?text1=Snyder%2C+Peter+J&amp;field1=Contrib___.YXAzOm1zYWNvZnA6YTpvOmEzYmUzN2ViMTBlZjNiZmM0ZGI0YWExYWYwYjEyMjk2OjY6Mjg1MzoyODk4YzFjYmIwMTBlYzQ0NjM4ZTMyNjFhMGEyYTU4N2E2YjhlYTQ2NTgyZTRiYTNhNjhlMzgyYjM0Mzg1ZGJkOnA6VDpO" TargetMode="External"/><Relationship Id="rId1" Type="http://schemas.openxmlformats.org/officeDocument/2006/relationships/slideLayout" Target="../slideLayouts/slideLayout61.xml"/><Relationship Id="rId6" Type="http://schemas.openxmlformats.org/officeDocument/2006/relationships/hyperlink" Target="https://url.avanan.click/v2/___http:/press.endocrine.org/action/doSearch?text1=Haddad%2C+Ghada&amp;field1=Contrib___.YXAzOm1zYWNvZnA6YTpvOmEzYmUzN2ViMTBlZjNiZmM0ZGI0YWExYWYwYjEyMjk2OjY6ODM3ZTo4NDNmM2M2MGI3NGIyMmIzZDhhZWUyNjU4ZTI1YjUwYzM4ODEwN2RlMmJiNWUwMTI3OGE2NTA0YWJlOGUxMzdkOnA6VDpO" TargetMode="External"/><Relationship Id="rId11" Type="http://schemas.openxmlformats.org/officeDocument/2006/relationships/hyperlink" Target="https://url.avanan.click/v2/___http:/press.endocrine.org/action/doSearch?text1=Holmes%2C+John+H&amp;field1=Contrib___.YXAzOm1zYWNvZnA6YTpvOmEzYmUzN2ViMTBlZjNiZmM0ZGI0YWExYWYwYjEyMjk2OjY6OTM3Njo3NWFmMDMzOTBmOTc2Y2ViMWUzZGEwZmZkMjg0ZTgzZjI3OGNiZDRiNzg2ZGNmNjE4MTlkODhhY2I4NmVhMWNjOnA6VDpO" TargetMode="External"/><Relationship Id="rId5" Type="http://schemas.openxmlformats.org/officeDocument/2006/relationships/hyperlink" Target="https://url.avanan.click/v2/___http:/press.endocrine.org/action/doSearch?text1=Hannoush%2C+Peter&amp;field1=Contrib___.YXAzOm1zYWNvZnA6YTpvOmEzYmUzN2ViMTBlZjNiZmM0ZGI0YWExYWYwYjEyMjk2OjY6MDIwODpiZTQyNGY5YmUwODZjZmE0YWM4NjRlOWU5Mzk2NWUzMDZjZTE1N2JjZTk3NjBlYjA5MjIzMjFlMDVkMDAyMDYxOnA6VDpO" TargetMode="External"/><Relationship Id="rId10" Type="http://schemas.openxmlformats.org/officeDocument/2006/relationships/hyperlink" Target="https://url.avanan.click/v2/___http:/press.endocrine.org/action/doSearch?text1=Lenrow%2C+David+A&amp;field1=Contrib___.YXAzOm1zYWNvZnA6YTpvOmEzYmUzN2ViMTBlZjNiZmM0ZGI0YWExYWYwYjEyMjk2OjY6NjU1NzowODU5ZTMyNjY3MmE5MmFjYTljNzU4MGFjNDNhYWVlYThlMWQwMTMzM2JlYWMyMDhjYTI3MjcxMTBiOTg2ZWQzOnA6VDpO" TargetMode="External"/><Relationship Id="rId4" Type="http://schemas.openxmlformats.org/officeDocument/2006/relationships/hyperlink" Target="https://url.avanan.click/v2/___http:/press.endocrine.org/action/doSearch?text1=Berlin,+Jesse+A&amp;field1=Contrib___.YXAzOm1zYWNvZnA6YTpvOmEzYmUzN2ViMTBlZjNiZmM0ZGI0YWExYWYwYjEyMjk2OjY6NDMzMzo4OTc3MTAzY2IxYTFjNzFjZGMzNDEyN2FlOTA4OTgxNmZiYjg3N2M2NDc1OGU4N2ZiOGM0NjU2Nzc4OTkyYmI2OnA6VDpO" TargetMode="External"/><Relationship Id="rId9" Type="http://schemas.openxmlformats.org/officeDocument/2006/relationships/hyperlink" Target="https://url.avanan.click/v2/___http:/press.endocrine.org/action/doSearch?text1=Loh%2C+Louise&amp;field1=Contrib___.YXAzOm1zYWNvZnA6YTpvOmEzYmUzN2ViMTBlZjNiZmM0ZGI0YWExYWYwYjEyMjk2OjY6NTNiZDowMjQyNmQ0M2QzMmYwM2M1M2QyZTI3Y2Q5MjQyOTk1MjU4ZjMxNmE3MzM0NzE4MjI5Nzg2NjM0OGVlNzU5NzBjOnA6VDpO" TargetMode="External"/><Relationship Id="rId14" Type="http://schemas.openxmlformats.org/officeDocument/2006/relationships/hyperlink" Target="https://url.avanan.click/v2/___http:/dx.doi.org/10.1210/jcem.85.8.6731___.YXAzOm1zYWNvZnA6YTpvOmEzYmUzN2ViMTBlZjNiZmM0ZGI0YWExYWYwYjEyMjk2OjY6MTY3Njo0YmI0YWRhYjg5NDFmNTM2MDY4MzNhNjJjMTE3ZDBiNjQwZjNmYjVlMjM2ZGQ1YjYwZjFjYWNiMzQxMzQyNDQyOnA6VDpO" TargetMode="External"/></Relationships>
</file>

<file path=ppt/slides/_rels/slide6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8.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1.xml"/><Relationship Id="rId4" Type="http://schemas.openxmlformats.org/officeDocument/2006/relationships/image" Target="../media/image35.png"/></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2" Type="http://schemas.openxmlformats.org/officeDocument/2006/relationships/hyperlink" Target="https://url.avanan.click/v2/___http:/dx.doi.org/10.1093/eurheartj/ehv346___.YXAzOm1zYWNvZnA6YTpvOmEzYmUzN2ViMTBlZjNiZmM0ZGI0YWExYWYwYjEyMjk2OjY6ZTFmYzowZGY0ZDk3NTBhZDliNjExZjk0OWQxNjJhZDEyZDFhOWRhYzYyYTZjZGJkZGEyOTA4MWIzNzc5MDdjZjU3YjZmOnA6VDpO" TargetMode="External"/><Relationship Id="rId1" Type="http://schemas.openxmlformats.org/officeDocument/2006/relationships/slideLayout" Target="../slideLayouts/slideLayout6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3BFAD2-318A-2EBD-60FC-81E3BC887478}"/>
              </a:ext>
            </a:extLst>
          </p:cNvPr>
          <p:cNvSpPr txBox="1"/>
          <p:nvPr/>
        </p:nvSpPr>
        <p:spPr>
          <a:xfrm>
            <a:off x="533815" y="3724303"/>
            <a:ext cx="22524098" cy="5878532"/>
          </a:xfrm>
          <a:prstGeom prst="rect">
            <a:avLst/>
          </a:prstGeom>
          <a:noFill/>
        </p:spPr>
        <p:txBody>
          <a:bodyPr wrap="square" rtlCol="0">
            <a:spAutoFit/>
          </a:bodyPr>
          <a:lstStyle/>
          <a:p>
            <a:pPr algn="ctr" defTabSz="914400" hangingPunct="1">
              <a:spcBef>
                <a:spcPts val="0"/>
              </a:spcBef>
              <a:spcAft>
                <a:spcPts val="0"/>
              </a:spcAft>
            </a:pPr>
            <a:r>
              <a:rPr lang="en-US" sz="8800" kern="1200" dirty="0">
                <a:solidFill>
                  <a:prstClr val="white"/>
                </a:solidFill>
                <a:latin typeface="Trebuchet MS" panose="020B0603020202020204"/>
              </a:rPr>
              <a:t>2025 Summer Virtual CME Series</a:t>
            </a:r>
          </a:p>
          <a:p>
            <a:pPr algn="ctr" defTabSz="914400" hangingPunct="1">
              <a:spcBef>
                <a:spcPts val="0"/>
              </a:spcBef>
              <a:spcAft>
                <a:spcPts val="0"/>
              </a:spcAft>
            </a:pPr>
            <a:r>
              <a:rPr lang="en-US" sz="7200" kern="1200" dirty="0">
                <a:solidFill>
                  <a:prstClr val="white"/>
                </a:solidFill>
                <a:latin typeface="Trebuchet MS" panose="020B0603020202020204"/>
              </a:rPr>
              <a:t>Hormone Therapy for Women</a:t>
            </a:r>
          </a:p>
          <a:p>
            <a:pPr algn="ctr" defTabSz="914400" hangingPunct="1">
              <a:spcBef>
                <a:spcPts val="0"/>
              </a:spcBef>
              <a:spcAft>
                <a:spcPts val="0"/>
              </a:spcAft>
            </a:pPr>
            <a:r>
              <a:rPr lang="en-US" sz="7200" kern="1200" dirty="0">
                <a:solidFill>
                  <a:prstClr val="white"/>
                </a:solidFill>
                <a:latin typeface="Trebuchet MS" panose="020B0603020202020204"/>
              </a:rPr>
              <a:t>Melodie Stocks, DO</a:t>
            </a:r>
          </a:p>
          <a:p>
            <a:pPr algn="ctr" defTabSz="914400" hangingPunct="1">
              <a:spcBef>
                <a:spcPts val="0"/>
              </a:spcBef>
              <a:spcAft>
                <a:spcPts val="0"/>
              </a:spcAft>
            </a:pPr>
            <a:r>
              <a:rPr lang="en-US" sz="7200" kern="1200" dirty="0">
                <a:solidFill>
                  <a:prstClr val="white"/>
                </a:solidFill>
                <a:latin typeface="Trebuchet MS" panose="020B0603020202020204"/>
              </a:rPr>
              <a:t>Hormone Therapy for Men</a:t>
            </a:r>
          </a:p>
          <a:p>
            <a:pPr algn="ctr" defTabSz="914400" hangingPunct="1">
              <a:spcBef>
                <a:spcPts val="0"/>
              </a:spcBef>
              <a:spcAft>
                <a:spcPts val="0"/>
              </a:spcAft>
            </a:pPr>
            <a:r>
              <a:rPr lang="en-US" sz="7200" kern="1200" dirty="0">
                <a:solidFill>
                  <a:prstClr val="white"/>
                </a:solidFill>
                <a:latin typeface="Trebuchet MS" panose="020B0603020202020204"/>
              </a:rPr>
              <a:t>Gregory McLennan, MD</a:t>
            </a:r>
          </a:p>
        </p:txBody>
      </p:sp>
      <p:pic>
        <p:nvPicPr>
          <p:cNvPr id="4" name="Picture 3" descr="A black and white logo&#10;&#10;AI-generated content may be incorrect.">
            <a:extLst>
              <a:ext uri="{FF2B5EF4-FFF2-40B4-BE49-F238E27FC236}">
                <a16:creationId xmlns:a16="http://schemas.microsoft.com/office/drawing/2014/main" id="{9FDBC3FD-8B9C-22B6-344B-055630119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5567" y="10842411"/>
            <a:ext cx="5698434" cy="2664018"/>
          </a:xfrm>
          <a:prstGeom prst="rect">
            <a:avLst/>
          </a:prstGeom>
        </p:spPr>
      </p:pic>
      <p:pic>
        <p:nvPicPr>
          <p:cNvPr id="10" name="Picture 9" descr="A person and person smiling with arms crossed&#10;&#10;AI-generated content may be incorrect.">
            <a:extLst>
              <a:ext uri="{FF2B5EF4-FFF2-40B4-BE49-F238E27FC236}">
                <a16:creationId xmlns:a16="http://schemas.microsoft.com/office/drawing/2014/main" id="{163DA795-7339-613B-52B7-7876BE0F3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15" y="10640687"/>
            <a:ext cx="2930258" cy="2728802"/>
          </a:xfrm>
          <a:prstGeom prst="rect">
            <a:avLst/>
          </a:prstGeom>
        </p:spPr>
      </p:pic>
    </p:spTree>
    <p:extLst>
      <p:ext uri="{BB962C8B-B14F-4D97-AF65-F5344CB8AC3E}">
        <p14:creationId xmlns:p14="http://schemas.microsoft.com/office/powerpoint/2010/main" val="95197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lide Subtitle"/>
          <p:cNvSpPr txBox="1">
            <a:spLocks noGrp="1"/>
          </p:cNvSpPr>
          <p:nvPr>
            <p:ph type="body" idx="21"/>
          </p:nvPr>
        </p:nvSpPr>
        <p:spPr>
          <a:prstGeom prst="rect">
            <a:avLst/>
          </a:prstGeom>
        </p:spPr>
        <p:txBody>
          <a:bodyPr/>
          <a:lstStyle/>
          <a:p>
            <a:endParaRPr/>
          </a:p>
        </p:txBody>
      </p:sp>
      <p:sp>
        <p:nvSpPr>
          <p:cNvPr id="205" name="Basic principles"/>
          <p:cNvSpPr txBox="1">
            <a:spLocks noGrp="1"/>
          </p:cNvSpPr>
          <p:nvPr>
            <p:ph type="title"/>
          </p:nvPr>
        </p:nvSpPr>
        <p:spPr>
          <a:prstGeom prst="rect">
            <a:avLst/>
          </a:prstGeom>
        </p:spPr>
        <p:txBody>
          <a:bodyPr/>
          <a:lstStyle>
            <a:lvl1pPr defTabSz="2316479">
              <a:defRPr sz="9500" spc="-95"/>
            </a:lvl1pPr>
          </a:lstStyle>
          <a:p>
            <a:r>
              <a:t>Basic principles </a:t>
            </a:r>
          </a:p>
        </p:txBody>
      </p:sp>
      <p:sp>
        <p:nvSpPr>
          <p:cNvPr id="206" name="Systemic hormone therapy is prescribed for vasomotor symptoms and mood changes at the lowest effective dose…"/>
          <p:cNvSpPr txBox="1">
            <a:spLocks noGrp="1"/>
          </p:cNvSpPr>
          <p:nvPr>
            <p:ph type="body" idx="1"/>
          </p:nvPr>
        </p:nvSpPr>
        <p:spPr>
          <a:prstGeom prst="rect">
            <a:avLst/>
          </a:prstGeom>
        </p:spPr>
        <p:txBody>
          <a:bodyPr/>
          <a:lstStyle/>
          <a:p>
            <a:pPr marL="627278" indent="-627278" defTabSz="348488">
              <a:spcBef>
                <a:spcPts val="4600"/>
              </a:spcBef>
              <a:defRPr sz="5488"/>
            </a:pPr>
            <a:r>
              <a:t>Systemic hormone therapy is prescribed for </a:t>
            </a:r>
            <a:r>
              <a:rPr>
                <a:solidFill>
                  <a:srgbClr val="FF9300"/>
                </a:solidFill>
              </a:rPr>
              <a:t>vasomotor symptoms</a:t>
            </a:r>
            <a:r>
              <a:t> and </a:t>
            </a:r>
            <a:r>
              <a:rPr>
                <a:solidFill>
                  <a:srgbClr val="0433FF"/>
                </a:solidFill>
              </a:rPr>
              <a:t>mood changes</a:t>
            </a:r>
            <a:r>
              <a:t> at the lowest effective dose</a:t>
            </a:r>
          </a:p>
          <a:p>
            <a:pPr marL="627278" indent="-627278" defTabSz="348488">
              <a:spcBef>
                <a:spcPts val="4600"/>
              </a:spcBef>
              <a:defRPr sz="5488"/>
            </a:pPr>
            <a:r>
              <a:t>Duration is guided by symptoms should be </a:t>
            </a:r>
            <a:r>
              <a:rPr>
                <a:solidFill>
                  <a:srgbClr val="9437FF"/>
                </a:solidFill>
              </a:rPr>
              <a:t>individualized</a:t>
            </a:r>
          </a:p>
          <a:p>
            <a:pPr marL="627278" indent="-627278" defTabSz="348488">
              <a:spcBef>
                <a:spcPts val="4600"/>
              </a:spcBef>
              <a:defRPr sz="5488"/>
            </a:pPr>
            <a:r>
              <a:t>If the uterus is present, it must be protected with a progestin—oral or IUD (off-label) or a selective estrogen receptor modifier (SERM)</a:t>
            </a:r>
          </a:p>
          <a:p>
            <a:pPr marL="627278" indent="-627278" defTabSz="348488">
              <a:spcBef>
                <a:spcPts val="4600"/>
              </a:spcBef>
              <a:defRPr sz="5488"/>
            </a:pPr>
            <a:r>
              <a:t>Local therapy is recommended if only vaginal symptoms (GSM)</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 name="Shape 1001"/>
          <p:cNvSpPr>
            <a:spLocks noGrp="1"/>
          </p:cNvSpPr>
          <p:nvPr>
            <p:ph type="title"/>
          </p:nvPr>
        </p:nvSpPr>
        <p:spPr>
          <a:xfrm>
            <a:off x="3505200" y="6229348"/>
            <a:ext cx="17373600" cy="1409704"/>
          </a:xfrm>
          <a:prstGeom prst="rect">
            <a:avLst/>
          </a:prstGeom>
        </p:spPr>
        <p:txBody>
          <a:bodyPr/>
          <a:lstStyle/>
          <a:p>
            <a:r>
              <a:t>Testosterone and Prostate Cancer</a:t>
            </a: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8083-8DAC-8B4F-4B6C-1C16C9095288}"/>
              </a:ext>
            </a:extLst>
          </p:cNvPr>
          <p:cNvSpPr>
            <a:spLocks noGrp="1"/>
          </p:cNvSpPr>
          <p:nvPr>
            <p:ph type="title"/>
          </p:nvPr>
        </p:nvSpPr>
        <p:spPr/>
        <p:txBody>
          <a:bodyPr/>
          <a:lstStyle/>
          <a:p>
            <a:r>
              <a:rPr lang="en-US"/>
              <a:t>Prostate and Testosterone</a:t>
            </a:r>
          </a:p>
        </p:txBody>
      </p:sp>
      <p:sp>
        <p:nvSpPr>
          <p:cNvPr id="3" name="Shape 932">
            <a:extLst>
              <a:ext uri="{FF2B5EF4-FFF2-40B4-BE49-F238E27FC236}">
                <a16:creationId xmlns:a16="http://schemas.microsoft.com/office/drawing/2014/main" id="{81E3FB5E-31D1-2146-0F2C-1D07A0DF43E3}"/>
              </a:ext>
            </a:extLst>
          </p:cNvPr>
          <p:cNvSpPr txBox="1"/>
          <p:nvPr/>
        </p:nvSpPr>
        <p:spPr>
          <a:xfrm>
            <a:off x="4518026" y="3198089"/>
            <a:ext cx="15357472" cy="9856730"/>
          </a:xfrm>
          <a:prstGeom prst="rect">
            <a:avLst/>
          </a:prstGeom>
        </p:spPr>
        <p:txBody>
          <a:bodyPr/>
          <a:lstStyle>
            <a:lvl1pPr marL="362108" marR="40639" indent="-321467" algn="l" defTabSz="914400" rtl="0" latinLnBrk="0">
              <a:lnSpc>
                <a:spcPct val="100000"/>
              </a:lnSpc>
              <a:spcBef>
                <a:spcPts val="700"/>
              </a:spcBef>
              <a:spcAft>
                <a:spcPct val="0"/>
              </a:spcAft>
              <a:buClrTx/>
              <a:buSzPct val="58499"/>
              <a:buFontTx/>
              <a:buBlip>
                <a:blip r:embed="rId2"/>
              </a:buBlip>
              <a:defRPr sz="3000" b="0" i="0" u="none" strike="noStrike" cap="none" spc="0" baseline="0">
                <a:ln>
                  <a:noFill/>
                </a:ln>
                <a:solidFill>
                  <a:srgbClr val="FFFFFF"/>
                </a:solidFill>
                <a:uFill>
                  <a:solidFill>
                    <a:srgbClr val="FFFFFF"/>
                  </a:solidFill>
                </a:uFill>
                <a:latin typeface="Arial"/>
                <a:ea typeface="Arial"/>
                <a:cs typeface="Arial"/>
                <a:sym typeface="Arial"/>
              </a:defRPr>
            </a:lvl1pPr>
            <a:lvl2pPr marL="804000" marR="40639" indent="-30616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2pPr>
            <a:lvl3pPr marL="1240788" marR="40639" indent="-285750" algn="l" defTabSz="914400" rtl="0" latinLnBrk="0">
              <a:lnSpc>
                <a:spcPct val="100000"/>
              </a:lnSpc>
              <a:spcBef>
                <a:spcPts val="700"/>
              </a:spcBef>
              <a:spcAft>
                <a:spcPct val="0"/>
              </a:spcAft>
              <a:buClrTx/>
              <a:buSzPct val="58499"/>
              <a:buFontTx/>
              <a:buBlip>
                <a:blip r:embed="rId3"/>
              </a:buBlip>
              <a:defRPr sz="3000" b="0" i="0" u="none" strike="noStrike" cap="none" spc="0" baseline="0">
                <a:ln>
                  <a:noFill/>
                </a:ln>
                <a:solidFill>
                  <a:srgbClr val="FFFFFF"/>
                </a:solidFill>
                <a:uFill>
                  <a:solidFill>
                    <a:srgbClr val="FFFFFF"/>
                  </a:solidFill>
                </a:uFill>
                <a:latin typeface="Arial"/>
                <a:ea typeface="Arial"/>
                <a:cs typeface="Arial"/>
                <a:sym typeface="Arial"/>
              </a:defRPr>
            </a:lvl3pPr>
            <a:lvl4pPr marL="1755138" marR="40639" indent="-342898"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4pPr>
            <a:lvl5pPr marL="2212338" marR="40639" indent="-342898" algn="l" defTabSz="914400" rtl="0" latinLnBrk="0">
              <a:lnSpc>
                <a:spcPct val="100000"/>
              </a:lnSpc>
              <a:spcBef>
                <a:spcPts val="700"/>
              </a:spcBef>
              <a:spcAft>
                <a:spcPct val="0"/>
              </a:spcAft>
              <a:buClrTx/>
              <a:buSzPct val="58499"/>
              <a:buFontTx/>
              <a:buBlip>
                <a:blip r:embed="rId4"/>
              </a:buBlip>
              <a:defRPr sz="3000" b="0" i="0" u="none" strike="noStrike" cap="none" spc="0" baseline="0">
                <a:ln>
                  <a:noFill/>
                </a:ln>
                <a:solidFill>
                  <a:srgbClr val="FFFFFF"/>
                </a:solidFill>
                <a:uFill>
                  <a:solidFill>
                    <a:srgbClr val="FFFFFF"/>
                  </a:solidFill>
                </a:uFill>
                <a:latin typeface="Arial"/>
                <a:ea typeface="Arial"/>
                <a:cs typeface="Arial"/>
                <a:sym typeface="Arial"/>
              </a:defRPr>
            </a:lvl5pPr>
            <a:lvl6pPr marL="2628900" marR="40639" indent="-34290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6pPr>
            <a:lvl7pPr marL="3086100" marR="40639" indent="-34290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7pPr>
            <a:lvl8pPr marL="3543299" marR="40639" indent="-342899"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8pPr>
            <a:lvl9pPr marL="4000499" marR="40639" indent="-342899"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9pPr>
          </a:lstStyle>
          <a:p>
            <a:pPr marL="81282" marR="81278" indent="0" defTabSz="1828800" hangingPunct="1">
              <a:spcBef>
                <a:spcPts val="1400"/>
              </a:spcBef>
              <a:buNone/>
              <a:defRPr>
                <a:effectLst/>
              </a:defRPr>
            </a:pPr>
            <a:endParaRPr lang="en-US" sz="3200"/>
          </a:p>
        </p:txBody>
      </p:sp>
      <p:sp>
        <p:nvSpPr>
          <p:cNvPr id="4" name="Shape 825">
            <a:extLst>
              <a:ext uri="{FF2B5EF4-FFF2-40B4-BE49-F238E27FC236}">
                <a16:creationId xmlns:a16="http://schemas.microsoft.com/office/drawing/2014/main" id="{BD900215-E1D0-4C92-9BCF-05D101C12FC2}"/>
              </a:ext>
            </a:extLst>
          </p:cNvPr>
          <p:cNvSpPr txBox="1"/>
          <p:nvPr/>
        </p:nvSpPr>
        <p:spPr>
          <a:xfrm>
            <a:off x="4244130" y="3198088"/>
            <a:ext cx="15895740" cy="9397240"/>
          </a:xfrm>
          <a:prstGeom prst="rect">
            <a:avLst/>
          </a:prstGeom>
        </p:spPr>
        <p:txBody>
          <a:bodyPr/>
          <a:lstStyle>
            <a:lvl1pPr marL="362108" marR="40639" indent="-321467" algn="l" defTabSz="914400" rtl="0" latinLnBrk="0">
              <a:lnSpc>
                <a:spcPct val="100000"/>
              </a:lnSpc>
              <a:spcBef>
                <a:spcPts val="700"/>
              </a:spcBef>
              <a:spcAft>
                <a:spcPct val="0"/>
              </a:spcAft>
              <a:buClrTx/>
              <a:buSzPct val="58499"/>
              <a:buFontTx/>
              <a:buBlip>
                <a:blip r:embed="rId2"/>
              </a:buBlip>
              <a:defRPr sz="3000" b="0" i="0" u="none" strike="noStrike" cap="none" spc="0" baseline="0">
                <a:ln>
                  <a:noFill/>
                </a:ln>
                <a:solidFill>
                  <a:srgbClr val="FFFFFF"/>
                </a:solidFill>
                <a:uFill>
                  <a:solidFill>
                    <a:srgbClr val="FFFFFF"/>
                  </a:solidFill>
                </a:uFill>
                <a:latin typeface="Arial"/>
                <a:ea typeface="Arial"/>
                <a:cs typeface="Arial"/>
                <a:sym typeface="Arial"/>
              </a:defRPr>
            </a:lvl1pPr>
            <a:lvl2pPr marL="804000" marR="40639" indent="-30616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2pPr>
            <a:lvl3pPr marL="1240788" marR="40639" indent="-285750" algn="l" defTabSz="914400" rtl="0" latinLnBrk="0">
              <a:lnSpc>
                <a:spcPct val="100000"/>
              </a:lnSpc>
              <a:spcBef>
                <a:spcPts val="700"/>
              </a:spcBef>
              <a:spcAft>
                <a:spcPct val="0"/>
              </a:spcAft>
              <a:buClrTx/>
              <a:buSzPct val="58499"/>
              <a:buFontTx/>
              <a:buBlip>
                <a:blip r:embed="rId3"/>
              </a:buBlip>
              <a:defRPr sz="3000" b="0" i="0" u="none" strike="noStrike" cap="none" spc="0" baseline="0">
                <a:ln>
                  <a:noFill/>
                </a:ln>
                <a:solidFill>
                  <a:srgbClr val="FFFFFF"/>
                </a:solidFill>
                <a:uFill>
                  <a:solidFill>
                    <a:srgbClr val="FFFFFF"/>
                  </a:solidFill>
                </a:uFill>
                <a:latin typeface="Arial"/>
                <a:ea typeface="Arial"/>
                <a:cs typeface="Arial"/>
                <a:sym typeface="Arial"/>
              </a:defRPr>
            </a:lvl3pPr>
            <a:lvl4pPr marL="1755138" marR="40639" indent="-342898"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4pPr>
            <a:lvl5pPr marL="2212338" marR="40639" indent="-342898" algn="l" defTabSz="914400" rtl="0" latinLnBrk="0">
              <a:lnSpc>
                <a:spcPct val="100000"/>
              </a:lnSpc>
              <a:spcBef>
                <a:spcPts val="700"/>
              </a:spcBef>
              <a:spcAft>
                <a:spcPct val="0"/>
              </a:spcAft>
              <a:buClrTx/>
              <a:buSzPct val="58499"/>
              <a:buFontTx/>
              <a:buBlip>
                <a:blip r:embed="rId4"/>
              </a:buBlip>
              <a:defRPr sz="3000" b="0" i="0" u="none" strike="noStrike" cap="none" spc="0" baseline="0">
                <a:ln>
                  <a:noFill/>
                </a:ln>
                <a:solidFill>
                  <a:srgbClr val="FFFFFF"/>
                </a:solidFill>
                <a:uFill>
                  <a:solidFill>
                    <a:srgbClr val="FFFFFF"/>
                  </a:solidFill>
                </a:uFill>
                <a:latin typeface="Arial"/>
                <a:ea typeface="Arial"/>
                <a:cs typeface="Arial"/>
                <a:sym typeface="Arial"/>
              </a:defRPr>
            </a:lvl5pPr>
            <a:lvl6pPr marL="2628900" marR="40639" indent="-34290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6pPr>
            <a:lvl7pPr marL="3086100" marR="40639" indent="-34290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7pPr>
            <a:lvl8pPr marL="3543299" marR="40639" indent="-342899"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8pPr>
            <a:lvl9pPr marL="4000499" marR="40639" indent="-342899"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9pPr>
          </a:lstStyle>
          <a:p>
            <a:pPr marL="724216" marR="81278" indent="-642934" defTabSz="1828800" hangingPunct="1">
              <a:spcBef>
                <a:spcPts val="1400"/>
              </a:spcBef>
            </a:pPr>
            <a:r>
              <a:rPr lang="en-US" sz="4800"/>
              <a:t>Men age 55-69, must discuss prostate cancer screening and risk</a:t>
            </a:r>
          </a:p>
          <a:p>
            <a:pPr marL="724216" marR="81278" indent="-642934" defTabSz="1828800" hangingPunct="1">
              <a:spcBef>
                <a:spcPts val="1400"/>
              </a:spcBef>
            </a:pPr>
            <a:r>
              <a:rPr lang="en-US" sz="4800"/>
              <a:t>Men age 40-55 with increased prostate cancer risk (African American, first degree relative with prostate cancer) must discuss prostate cancer risk</a:t>
            </a:r>
          </a:p>
          <a:p>
            <a:pPr marL="724216" marR="81278" indent="-642934" defTabSz="1828800" hangingPunct="1">
              <a:spcBef>
                <a:spcPts val="1400"/>
              </a:spcBef>
            </a:pPr>
            <a:r>
              <a:rPr lang="en-US" sz="4800"/>
              <a:t>Recommended following PSA closely for 3-12 months after starting therapy, then normal intervals following</a:t>
            </a:r>
          </a:p>
          <a:p>
            <a:pPr marL="724216" marR="81278" indent="-642934" defTabSz="1828800" hangingPunct="1">
              <a:spcBef>
                <a:spcPts val="1400"/>
              </a:spcBef>
            </a:pPr>
            <a:r>
              <a:rPr lang="en-US" sz="4800"/>
              <a:t>Evaluation recommended if PSA &gt;4.0, has increase &gt; 1.4ng/mL above baseline, or abnormality detected on prostate exam</a:t>
            </a:r>
          </a:p>
          <a:p>
            <a:pPr marL="1608000" marR="81278" lvl="1" indent="-612320" defTabSz="1828800" hangingPunct="1">
              <a:spcBef>
                <a:spcPts val="1400"/>
              </a:spcBef>
            </a:pPr>
            <a:r>
              <a:rPr lang="en-US" sz="4800"/>
              <a:t>Must check prostate</a:t>
            </a:r>
          </a:p>
        </p:txBody>
      </p:sp>
      <p:sp>
        <p:nvSpPr>
          <p:cNvPr id="5" name="Shape 477">
            <a:extLst>
              <a:ext uri="{FF2B5EF4-FFF2-40B4-BE49-F238E27FC236}">
                <a16:creationId xmlns:a16="http://schemas.microsoft.com/office/drawing/2014/main" id="{B904C7FB-4BA7-7744-7C6C-43EA92D40DB2}"/>
              </a:ext>
            </a:extLst>
          </p:cNvPr>
          <p:cNvSpPr/>
          <p:nvPr/>
        </p:nvSpPr>
        <p:spPr>
          <a:xfrm>
            <a:off x="3048000" y="13106401"/>
            <a:ext cx="1156970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Adapted from Endocrine Society Guidelines. </a:t>
            </a:r>
            <a:r>
              <a:rPr sz="2800" i="1">
                <a:solidFill>
                  <a:srgbClr val="FFFFFF"/>
                </a:solidFill>
                <a:effectLst>
                  <a:outerShdw blurRad="38100" dist="38100" dir="2700000" rotWithShape="0">
                    <a:srgbClr val="000000"/>
                  </a:outerShdw>
                </a:effectLst>
                <a:latin typeface="Verdana"/>
                <a:ea typeface="Verdana"/>
                <a:sym typeface="Verdana"/>
              </a:rPr>
              <a:t>201</a:t>
            </a:r>
            <a:r>
              <a:rPr lang="en-US" sz="2800" i="1">
                <a:solidFill>
                  <a:srgbClr val="FFFFFF"/>
                </a:solidFill>
                <a:effectLst>
                  <a:outerShdw blurRad="38100" dist="38100" dir="2700000" rotWithShape="0">
                    <a:srgbClr val="000000"/>
                  </a:outerShdw>
                </a:effectLst>
                <a:latin typeface="Verdana"/>
                <a:ea typeface="Verdana"/>
                <a:sym typeface="Verdana"/>
              </a:rPr>
              <a:t>8</a:t>
            </a:r>
            <a:r>
              <a:rPr sz="2800">
                <a:solidFill>
                  <a:srgbClr val="FFFFFF"/>
                </a:solidFill>
                <a:effectLst>
                  <a:outerShdw blurRad="38100" dist="38100" dir="2700000" rotWithShape="0">
                    <a:srgbClr val="000000"/>
                  </a:outerShdw>
                </a:effectLst>
                <a:latin typeface="Verdana"/>
                <a:ea typeface="Verdana"/>
                <a:sym typeface="Verdana"/>
              </a:rPr>
              <a:t> </a:t>
            </a:r>
          </a:p>
        </p:txBody>
      </p:sp>
    </p:spTree>
    <p:extLst>
      <p:ext uri="{BB962C8B-B14F-4D97-AF65-F5344CB8AC3E}">
        <p14:creationId xmlns:p14="http://schemas.microsoft.com/office/powerpoint/2010/main" val="2055483702"/>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 name="Shape 1022"/>
          <p:cNvSpPr>
            <a:spLocks noGrp="1"/>
          </p:cNvSpPr>
          <p:nvPr>
            <p:ph type="title"/>
          </p:nvPr>
        </p:nvSpPr>
        <p:spPr>
          <a:prstGeom prst="rect">
            <a:avLst/>
          </a:prstGeom>
        </p:spPr>
        <p:txBody>
          <a:bodyPr/>
          <a:lstStyle>
            <a:lvl1pPr defTabSz="813816">
              <a:defRPr sz="3900">
                <a:effectLst>
                  <a:outerShdw blurRad="38100" dist="33909" dir="2700000" rotWithShape="0">
                    <a:srgbClr val="000000"/>
                  </a:outerShdw>
                </a:effectLst>
              </a:defRPr>
            </a:lvl1pPr>
          </a:lstStyle>
          <a:p>
            <a:r>
              <a:t>Normal Patients</a:t>
            </a:r>
          </a:p>
        </p:txBody>
      </p:sp>
      <p:sp>
        <p:nvSpPr>
          <p:cNvPr id="1023" name="Shape 1023"/>
          <p:cNvSpPr>
            <a:spLocks noGrp="1"/>
          </p:cNvSpPr>
          <p:nvPr>
            <p:ph type="body" sz="half" idx="1"/>
          </p:nvPr>
        </p:nvSpPr>
        <p:spPr>
          <a:xfrm>
            <a:off x="3962400" y="3962398"/>
            <a:ext cx="16459200" cy="5648332"/>
          </a:xfrm>
          <a:prstGeom prst="rect">
            <a:avLst/>
          </a:prstGeom>
        </p:spPr>
        <p:txBody>
          <a:bodyPr/>
          <a:lstStyle/>
          <a:p>
            <a:pPr>
              <a:spcBef>
                <a:spcPts val="2600"/>
              </a:spcBef>
              <a:defRPr sz="2800"/>
            </a:pPr>
            <a:r>
              <a:t>Prostate cancer rate in 7 published TRT trials was similar to screening trials of general population</a:t>
            </a:r>
            <a:r>
              <a:rPr baseline="30000"/>
              <a:t>1</a:t>
            </a:r>
          </a:p>
          <a:p>
            <a:pPr>
              <a:spcBef>
                <a:spcPts val="2600"/>
              </a:spcBef>
              <a:defRPr sz="2800"/>
            </a:pPr>
            <a:r>
              <a:t>PSA values do not significantly increase after TRT</a:t>
            </a:r>
            <a:r>
              <a:rPr baseline="30000"/>
              <a:t>(2-4)</a:t>
            </a:r>
          </a:p>
          <a:p>
            <a:pPr>
              <a:spcBef>
                <a:spcPts val="2600"/>
              </a:spcBef>
              <a:defRPr sz="2800"/>
            </a:pPr>
            <a:r>
              <a:t>Most studies have NOT demonstrated an association between elevated testosterone and prostate cancer</a:t>
            </a:r>
            <a:r>
              <a:rPr baseline="30000"/>
              <a:t>5</a:t>
            </a:r>
          </a:p>
        </p:txBody>
      </p:sp>
      <p:sp>
        <p:nvSpPr>
          <p:cNvPr id="1024" name="Shape 1024"/>
          <p:cNvSpPr/>
          <p:nvPr/>
        </p:nvSpPr>
        <p:spPr>
          <a:xfrm>
            <a:off x="3200400" y="12284076"/>
            <a:ext cx="8534400" cy="129265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marL="466726" indent="-466726" defTabSz="1828800">
              <a:spcBef>
                <a:spcPts val="0"/>
              </a:spcBef>
              <a:spcAft>
                <a:spcPts val="0"/>
              </a:spcAft>
              <a:buFontTx/>
              <a:buAutoNum type="arabicPeriod"/>
              <a:defRPr sz="1200" b="0">
                <a:solidFill>
                  <a:srgbClr val="FFFFFF"/>
                </a:solidFill>
                <a:effectLst>
                  <a:outerShdw blurRad="38100" dist="38100" dir="2700000" rotWithShape="0">
                    <a:srgbClr val="000000"/>
                  </a:outerShdw>
                </a:effectLst>
                <a:latin typeface="Verdana"/>
                <a:ea typeface="Verdana"/>
                <a:cs typeface="Verdana"/>
                <a:sym typeface="Verdana"/>
              </a:defRPr>
            </a:pPr>
            <a:r>
              <a:rPr sz="2400">
                <a:solidFill>
                  <a:srgbClr val="FFFFFF"/>
                </a:solidFill>
                <a:effectLst>
                  <a:outerShdw blurRad="38100" dist="38100" dir="2700000" rotWithShape="0">
                    <a:srgbClr val="000000"/>
                  </a:outerShdw>
                </a:effectLst>
                <a:latin typeface="Verdana"/>
                <a:ea typeface="Verdana"/>
                <a:sym typeface="Verdana"/>
              </a:rPr>
              <a:t>Rhoden, Morgentaler, 2004.</a:t>
            </a:r>
          </a:p>
          <a:p>
            <a:pPr marL="466726" indent="-466726" defTabSz="1828800">
              <a:spcBef>
                <a:spcPts val="0"/>
              </a:spcBef>
              <a:spcAft>
                <a:spcPts val="0"/>
              </a:spcAft>
              <a:buFontTx/>
              <a:buAutoNum type="arabicPeriod"/>
              <a:defRPr sz="1200" b="0">
                <a:solidFill>
                  <a:srgbClr val="FFFFFF"/>
                </a:solidFill>
                <a:effectLst>
                  <a:outerShdw blurRad="38100" dist="38100" dir="2700000" rotWithShape="0">
                    <a:srgbClr val="000000"/>
                  </a:outerShdw>
                </a:effectLst>
                <a:latin typeface="Verdana"/>
                <a:ea typeface="Verdana"/>
                <a:cs typeface="Verdana"/>
                <a:sym typeface="Verdana"/>
              </a:defRPr>
            </a:pPr>
            <a:r>
              <a:rPr sz="2400">
                <a:solidFill>
                  <a:srgbClr val="FFFFFF"/>
                </a:solidFill>
                <a:effectLst>
                  <a:outerShdw blurRad="38100" dist="38100" dir="2700000" rotWithShape="0">
                    <a:srgbClr val="000000"/>
                  </a:outerShdw>
                </a:effectLst>
                <a:latin typeface="Verdana"/>
                <a:ea typeface="Verdana"/>
                <a:sym typeface="Verdana"/>
              </a:rPr>
              <a:t>Marks L et al. JAMA 296:2351, 2006.</a:t>
            </a:r>
          </a:p>
          <a:p>
            <a:pPr marL="466726" indent="-466726" defTabSz="1828800">
              <a:spcBef>
                <a:spcPts val="0"/>
              </a:spcBef>
              <a:spcAft>
                <a:spcPts val="0"/>
              </a:spcAft>
              <a:buFontTx/>
              <a:buAutoNum type="arabicPeriod"/>
              <a:defRPr sz="1200" b="0">
                <a:solidFill>
                  <a:srgbClr val="FFFFFF"/>
                </a:solidFill>
                <a:effectLst>
                  <a:outerShdw blurRad="38100" dist="38100" dir="2700000" rotWithShape="0">
                    <a:srgbClr val="000000"/>
                  </a:outerShdw>
                </a:effectLst>
                <a:latin typeface="Verdana"/>
                <a:ea typeface="Verdana"/>
                <a:cs typeface="Verdana"/>
                <a:sym typeface="Verdana"/>
              </a:defRPr>
            </a:pPr>
            <a:r>
              <a:rPr sz="2400">
                <a:solidFill>
                  <a:srgbClr val="FFFFFF"/>
                </a:solidFill>
                <a:effectLst>
                  <a:outerShdw blurRad="38100" dist="38100" dir="2700000" rotWithShape="0">
                    <a:srgbClr val="000000"/>
                  </a:outerShdw>
                </a:effectLst>
                <a:latin typeface="Verdana"/>
                <a:ea typeface="Verdana"/>
                <a:sym typeface="Verdana"/>
              </a:rPr>
              <a:t>Rhoden El, Morgantaler A J Urol 2003.</a:t>
            </a:r>
          </a:p>
        </p:txBody>
      </p:sp>
      <p:sp>
        <p:nvSpPr>
          <p:cNvPr id="1025" name="Shape 1025"/>
          <p:cNvSpPr/>
          <p:nvPr/>
        </p:nvSpPr>
        <p:spPr>
          <a:xfrm>
            <a:off x="12649200" y="12255500"/>
            <a:ext cx="8534400" cy="9233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marL="463550" indent="-463550" defTabSz="1828800">
              <a:spcBef>
                <a:spcPts val="0"/>
              </a:spcBef>
              <a:spcAft>
                <a:spcPts val="0"/>
              </a:spcAft>
              <a:buFontTx/>
              <a:buAutoNum type="arabicPeriod" startAt="4"/>
              <a:defRPr sz="1200" b="0">
                <a:solidFill>
                  <a:srgbClr val="FFFFFF"/>
                </a:solidFill>
                <a:effectLst>
                  <a:outerShdw blurRad="38100" dist="38100" dir="2700000" rotWithShape="0">
                    <a:srgbClr val="000000"/>
                  </a:outerShdw>
                </a:effectLst>
                <a:latin typeface="Verdana"/>
                <a:ea typeface="Verdana"/>
                <a:cs typeface="Verdana"/>
                <a:sym typeface="Verdana"/>
              </a:defRPr>
            </a:pPr>
            <a:r>
              <a:rPr sz="2400">
                <a:solidFill>
                  <a:srgbClr val="FFFFFF"/>
                </a:solidFill>
                <a:effectLst>
                  <a:outerShdw blurRad="38100" dist="38100" dir="2700000" rotWithShape="0">
                    <a:srgbClr val="000000"/>
                  </a:outerShdw>
                </a:effectLst>
                <a:latin typeface="Verdana"/>
                <a:ea typeface="Verdana"/>
                <a:sym typeface="Verdana"/>
              </a:rPr>
              <a:t>Rhoden El, Morganter A Int J Impot Res 2006.</a:t>
            </a:r>
          </a:p>
          <a:p>
            <a:pPr marL="463550" indent="-463550" defTabSz="1828800">
              <a:spcBef>
                <a:spcPts val="0"/>
              </a:spcBef>
              <a:spcAft>
                <a:spcPts val="0"/>
              </a:spcAft>
              <a:buFontTx/>
              <a:buAutoNum type="arabicPeriod" startAt="4"/>
              <a:defRPr sz="1200" b="0">
                <a:solidFill>
                  <a:srgbClr val="FFFFFF"/>
                </a:solidFill>
                <a:effectLst>
                  <a:outerShdw blurRad="38100" dist="38100" dir="2700000" rotWithShape="0">
                    <a:srgbClr val="000000"/>
                  </a:outerShdw>
                </a:effectLst>
                <a:latin typeface="Verdana"/>
                <a:ea typeface="Verdana"/>
                <a:cs typeface="Verdana"/>
                <a:sym typeface="Verdana"/>
              </a:defRPr>
            </a:pPr>
            <a:r>
              <a:rPr sz="2400">
                <a:solidFill>
                  <a:srgbClr val="FFFFFF"/>
                </a:solidFill>
                <a:effectLst>
                  <a:outerShdw blurRad="38100" dist="38100" dir="2700000" rotWithShape="0">
                    <a:srgbClr val="000000"/>
                  </a:outerShdw>
                </a:effectLst>
                <a:latin typeface="Verdana"/>
                <a:ea typeface="Verdana"/>
                <a:sym typeface="Verdana"/>
              </a:rPr>
              <a:t>Hsing AW Epidemiol Rev 2001.</a:t>
            </a:r>
          </a:p>
        </p:txBody>
      </p:sp>
      <p:sp>
        <p:nvSpPr>
          <p:cNvPr id="1026" name="Shape 1026"/>
          <p:cNvSpPr/>
          <p:nvPr/>
        </p:nvSpPr>
        <p:spPr>
          <a:xfrm>
            <a:off x="20535787" y="12801601"/>
            <a:ext cx="800211" cy="9233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400">
                <a:solidFill>
                  <a:srgbClr val="0066FF"/>
                </a:solidFill>
                <a:latin typeface="+mj-lt"/>
                <a:ea typeface="+mj-ea"/>
                <a:cs typeface="+mj-cs"/>
                <a:sym typeface="Times New Roman"/>
              </a:defRPr>
            </a:lvl1pPr>
          </a:lstStyle>
          <a:p>
            <a:pPr defTabSz="1828800">
              <a:spcBef>
                <a:spcPts val="0"/>
              </a:spcBef>
              <a:spcAft>
                <a:spcPts val="0"/>
              </a:spcAft>
              <a:defRPr>
                <a:effectLst/>
              </a:defRPr>
            </a:pPr>
            <a:r>
              <a:rPr sz="4800" b="1">
                <a:latin typeface="Times New Roman"/>
                <a:cs typeface="Times New Roman"/>
              </a:rPr>
              <a:t>2*</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fill="hold"/>
                                        <p:tgtEl>
                                          <p:spTgt spid="1023">
                                            <p:bg/>
                                          </p:spTgt>
                                        </p:tgtEl>
                                        <p:attrNameLst>
                                          <p:attrName>style.visibility</p:attrName>
                                        </p:attrNameLst>
                                      </p:cBhvr>
                                      <p:to>
                                        <p:strVal val="visible"/>
                                      </p:to>
                                    </p:set>
                                    <p:animEffect transition="in" filter="dissolve">
                                      <p:cBhvr>
                                        <p:cTn id="7" dur="500"/>
                                        <p:tgtEl>
                                          <p:spTgt spid="1023">
                                            <p:bg/>
                                          </p:spTgt>
                                        </p:tgtEl>
                                      </p:cBhvr>
                                    </p:animEffect>
                                  </p:childTnLst>
                                </p:cTn>
                              </p:par>
                              <p:par>
                                <p:cTn id="8" presetID="9" presetClass="entr" presetSubtype="0" fill="hold" grpId="0" nodeType="withEffect">
                                  <p:stCondLst>
                                    <p:cond delay="0"/>
                                  </p:stCondLst>
                                  <p:childTnLst>
                                    <p:set>
                                      <p:cBhvr>
                                        <p:cTn id="9" fill="hold"/>
                                        <p:tgtEl>
                                          <p:spTgt spid="1023">
                                            <p:txEl>
                                              <p:pRg st="0" end="0"/>
                                            </p:txEl>
                                          </p:spTgt>
                                        </p:tgtEl>
                                        <p:attrNameLst>
                                          <p:attrName>style.visibility</p:attrName>
                                        </p:attrNameLst>
                                      </p:cBhvr>
                                      <p:to>
                                        <p:strVal val="visible"/>
                                      </p:to>
                                    </p:set>
                                    <p:animEffect transition="in" filter="dissolve">
                                      <p:cBhvr>
                                        <p:cTn id="10" dur="500"/>
                                        <p:tgtEl>
                                          <p:spTgt spid="1023">
                                            <p:txEl>
                                              <p:pRg st="0" end="0"/>
                                            </p:txEl>
                                          </p:spTgt>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fill="hold"/>
                                        <p:tgtEl>
                                          <p:spTgt spid="1023">
                                            <p:txEl>
                                              <p:pRg st="1" end="1"/>
                                            </p:txEl>
                                          </p:spTgt>
                                        </p:tgtEl>
                                        <p:attrNameLst>
                                          <p:attrName>style.visibility</p:attrName>
                                        </p:attrNameLst>
                                      </p:cBhvr>
                                      <p:to>
                                        <p:strVal val="visible"/>
                                      </p:to>
                                    </p:set>
                                    <p:animEffect transition="in" filter="dissolve">
                                      <p:cBhvr>
                                        <p:cTn id="14" dur="500"/>
                                        <p:tgtEl>
                                          <p:spTgt spid="1023">
                                            <p:txEl>
                                              <p:pRg st="1" end="1"/>
                                            </p:txEl>
                                          </p:spTgt>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9" presetClass="entr" presetSubtype="0" fill="hold" grpId="0" nodeType="clickEffect">
                                  <p:stCondLst>
                                    <p:cond delay="0"/>
                                  </p:stCondLst>
                                  <p:childTnLst>
                                    <p:set>
                                      <p:cBhvr>
                                        <p:cTn id="18" fill="hold"/>
                                        <p:tgtEl>
                                          <p:spTgt spid="1023">
                                            <p:txEl>
                                              <p:pRg st="2" end="2"/>
                                            </p:txEl>
                                          </p:spTgt>
                                        </p:tgtEl>
                                        <p:attrNameLst>
                                          <p:attrName>style.visibility</p:attrName>
                                        </p:attrNameLst>
                                      </p:cBhvr>
                                      <p:to>
                                        <p:strVal val="visible"/>
                                      </p:to>
                                    </p:set>
                                    <p:animEffect transition="in" filter="dissolve">
                                      <p:cBhvr>
                                        <p:cTn id="19" dur="500"/>
                                        <p:tgtEl>
                                          <p:spTgt spid="10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uiExpand="1" build="p" bldLvl="5" animBg="1" advAuto="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1F4B-BE1B-674A-675E-C31EDE3A97A0}"/>
              </a:ext>
            </a:extLst>
          </p:cNvPr>
          <p:cNvSpPr>
            <a:spLocks noGrp="1"/>
          </p:cNvSpPr>
          <p:nvPr>
            <p:ph type="title"/>
          </p:nvPr>
        </p:nvSpPr>
        <p:spPr/>
        <p:txBody>
          <a:bodyPr/>
          <a:lstStyle/>
          <a:p>
            <a:r>
              <a:rPr lang="en-US"/>
              <a:t>What about Supplements?</a:t>
            </a:r>
          </a:p>
        </p:txBody>
      </p:sp>
      <p:sp>
        <p:nvSpPr>
          <p:cNvPr id="3" name="Text Placeholder 2">
            <a:extLst>
              <a:ext uri="{FF2B5EF4-FFF2-40B4-BE49-F238E27FC236}">
                <a16:creationId xmlns:a16="http://schemas.microsoft.com/office/drawing/2014/main" id="{D215FC01-1FF0-A3B5-52C3-4F63C634E031}"/>
              </a:ext>
            </a:extLst>
          </p:cNvPr>
          <p:cNvSpPr>
            <a:spLocks noGrp="1"/>
          </p:cNvSpPr>
          <p:nvPr>
            <p:ph type="body" sz="half" idx="1"/>
          </p:nvPr>
        </p:nvSpPr>
        <p:spPr>
          <a:xfrm>
            <a:off x="1960035" y="3206752"/>
            <a:ext cx="20476638" cy="8594724"/>
          </a:xfrm>
        </p:spPr>
        <p:txBody>
          <a:bodyPr/>
          <a:lstStyle/>
          <a:p>
            <a:r>
              <a:rPr lang="en-US"/>
              <a:t>Society of Endocrinology and American Urological Association do not support the use of Bio Identical hormone replacement</a:t>
            </a:r>
          </a:p>
          <a:p>
            <a:r>
              <a:rPr lang="en-US"/>
              <a:t>Numerous supplements being studied showing a benefit to Testosterone levels</a:t>
            </a:r>
          </a:p>
        </p:txBody>
      </p:sp>
    </p:spTree>
    <p:extLst>
      <p:ext uri="{BB962C8B-B14F-4D97-AF65-F5344CB8AC3E}">
        <p14:creationId xmlns:p14="http://schemas.microsoft.com/office/powerpoint/2010/main" val="56029648"/>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1B49-8846-F188-E505-73AF9F3A68DA}"/>
              </a:ext>
            </a:extLst>
          </p:cNvPr>
          <p:cNvSpPr>
            <a:spLocks noGrp="1"/>
          </p:cNvSpPr>
          <p:nvPr>
            <p:ph type="title"/>
          </p:nvPr>
        </p:nvSpPr>
        <p:spPr/>
        <p:txBody>
          <a:bodyPr/>
          <a:lstStyle/>
          <a:p>
            <a:r>
              <a:rPr lang="en-US"/>
              <a:t>Ashwagandha</a:t>
            </a:r>
          </a:p>
        </p:txBody>
      </p:sp>
      <p:sp>
        <p:nvSpPr>
          <p:cNvPr id="3" name="Text Placeholder 2">
            <a:extLst>
              <a:ext uri="{FF2B5EF4-FFF2-40B4-BE49-F238E27FC236}">
                <a16:creationId xmlns:a16="http://schemas.microsoft.com/office/drawing/2014/main" id="{843333DF-D274-B5E8-6229-4F45BD37F4BE}"/>
              </a:ext>
            </a:extLst>
          </p:cNvPr>
          <p:cNvSpPr>
            <a:spLocks noGrp="1"/>
          </p:cNvSpPr>
          <p:nvPr>
            <p:ph type="body" sz="half" idx="1"/>
          </p:nvPr>
        </p:nvSpPr>
        <p:spPr>
          <a:xfrm>
            <a:off x="1960035" y="3206752"/>
            <a:ext cx="20476638" cy="9023348"/>
          </a:xfrm>
        </p:spPr>
        <p:txBody>
          <a:bodyPr>
            <a:normAutofit/>
          </a:bodyPr>
          <a:lstStyle/>
          <a:p>
            <a:r>
              <a:rPr lang="en-US" sz="4800"/>
              <a:t>Lopresti 2019</a:t>
            </a:r>
          </a:p>
          <a:p>
            <a:pPr lvl="1"/>
            <a:r>
              <a:rPr lang="en-US" sz="4800"/>
              <a:t>Randomized placebo controlled double blind study</a:t>
            </a:r>
          </a:p>
          <a:p>
            <a:pPr lvl="1"/>
            <a:r>
              <a:rPr lang="en-US" sz="4800"/>
              <a:t>18% increase in DHEA</a:t>
            </a:r>
          </a:p>
          <a:p>
            <a:pPr lvl="1"/>
            <a:r>
              <a:rPr lang="en-US" sz="4800"/>
              <a:t>147% increase in T levels</a:t>
            </a:r>
          </a:p>
          <a:p>
            <a:r>
              <a:rPr lang="en-US" sz="4800"/>
              <a:t>Chauhan et al 2022</a:t>
            </a:r>
          </a:p>
          <a:p>
            <a:pPr lvl="1"/>
            <a:r>
              <a:rPr lang="en-US" sz="4800"/>
              <a:t>Randomized placebo controlled </a:t>
            </a:r>
          </a:p>
          <a:p>
            <a:pPr lvl="1"/>
            <a:r>
              <a:rPr lang="en-US" sz="4800"/>
              <a:t>Increase in serum testosterone levels and feeling of sexual well being</a:t>
            </a:r>
          </a:p>
          <a:p>
            <a:r>
              <a:rPr lang="en-US" sz="4800"/>
              <a:t>Can improve sleep, anxiety</a:t>
            </a:r>
          </a:p>
          <a:p>
            <a:r>
              <a:rPr lang="en-US" sz="4800"/>
              <a:t>Decrease oxidative stress </a:t>
            </a:r>
          </a:p>
          <a:p>
            <a:endParaRPr lang="en-US" sz="4800"/>
          </a:p>
        </p:txBody>
      </p:sp>
    </p:spTree>
    <p:extLst>
      <p:ext uri="{BB962C8B-B14F-4D97-AF65-F5344CB8AC3E}">
        <p14:creationId xmlns:p14="http://schemas.microsoft.com/office/powerpoint/2010/main" val="2495128979"/>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FB503-6B52-39EE-B13E-FB33587D7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E77AC-2000-DDAE-1374-09D577829C36}"/>
              </a:ext>
            </a:extLst>
          </p:cNvPr>
          <p:cNvSpPr>
            <a:spLocks noGrp="1"/>
          </p:cNvSpPr>
          <p:nvPr>
            <p:ph type="title"/>
          </p:nvPr>
        </p:nvSpPr>
        <p:spPr/>
        <p:txBody>
          <a:bodyPr/>
          <a:lstStyle/>
          <a:p>
            <a:r>
              <a:rPr lang="en-US"/>
              <a:t>Ashwagandha</a:t>
            </a:r>
          </a:p>
        </p:txBody>
      </p:sp>
      <p:sp>
        <p:nvSpPr>
          <p:cNvPr id="3" name="Text Placeholder 2">
            <a:extLst>
              <a:ext uri="{FF2B5EF4-FFF2-40B4-BE49-F238E27FC236}">
                <a16:creationId xmlns:a16="http://schemas.microsoft.com/office/drawing/2014/main" id="{8B83B0E5-85CC-F26F-4EDD-1AD9EB1A4226}"/>
              </a:ext>
            </a:extLst>
          </p:cNvPr>
          <p:cNvSpPr>
            <a:spLocks noGrp="1"/>
          </p:cNvSpPr>
          <p:nvPr>
            <p:ph type="body" sz="half" idx="1"/>
          </p:nvPr>
        </p:nvSpPr>
        <p:spPr>
          <a:xfrm>
            <a:off x="1960035" y="3206752"/>
            <a:ext cx="20476638" cy="9023348"/>
          </a:xfrm>
        </p:spPr>
        <p:txBody>
          <a:bodyPr>
            <a:normAutofit fontScale="92500" lnSpcReduction="10000"/>
          </a:bodyPr>
          <a:lstStyle/>
          <a:p>
            <a:r>
              <a:rPr lang="en-US"/>
              <a:t>Difficult getting consensus on dosage</a:t>
            </a:r>
          </a:p>
          <a:p>
            <a:pPr lvl="1"/>
            <a:r>
              <a:rPr lang="en-US"/>
              <a:t>Studies were 300mg BID</a:t>
            </a:r>
          </a:p>
          <a:p>
            <a:r>
              <a:rPr lang="en-US"/>
              <a:t>Side Effects</a:t>
            </a:r>
          </a:p>
          <a:p>
            <a:pPr lvl="1"/>
            <a:r>
              <a:rPr lang="en-US"/>
              <a:t> nausea</a:t>
            </a:r>
          </a:p>
          <a:p>
            <a:pPr lvl="1"/>
            <a:r>
              <a:rPr lang="en-US"/>
              <a:t>Headaches</a:t>
            </a:r>
          </a:p>
          <a:p>
            <a:pPr lvl="1"/>
            <a:r>
              <a:rPr lang="en-US"/>
              <a:t>Rare liver risk, possibly exacerbated by alcohol</a:t>
            </a:r>
          </a:p>
          <a:p>
            <a:r>
              <a:rPr lang="en-US"/>
              <a:t>Can be taken daily, but many studies were only 3 months long</a:t>
            </a:r>
          </a:p>
          <a:p>
            <a:pPr lvl="1"/>
            <a:r>
              <a:rPr lang="en-US"/>
              <a:t>I often recommend taking breaks from supplementation</a:t>
            </a:r>
          </a:p>
          <a:p>
            <a:endParaRPr lang="en-US"/>
          </a:p>
          <a:p>
            <a:endParaRPr lang="en-US"/>
          </a:p>
        </p:txBody>
      </p:sp>
    </p:spTree>
    <p:extLst>
      <p:ext uri="{BB962C8B-B14F-4D97-AF65-F5344CB8AC3E}">
        <p14:creationId xmlns:p14="http://schemas.microsoft.com/office/powerpoint/2010/main" val="710333760"/>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BD73-B47C-3F6F-2457-E598C4F20C43}"/>
              </a:ext>
            </a:extLst>
          </p:cNvPr>
          <p:cNvSpPr>
            <a:spLocks noGrp="1"/>
          </p:cNvSpPr>
          <p:nvPr>
            <p:ph type="title"/>
          </p:nvPr>
        </p:nvSpPr>
        <p:spPr/>
        <p:txBody>
          <a:bodyPr/>
          <a:lstStyle/>
          <a:p>
            <a:r>
              <a:rPr lang="en-US"/>
              <a:t>Fenugreek</a:t>
            </a:r>
          </a:p>
        </p:txBody>
      </p:sp>
      <p:sp>
        <p:nvSpPr>
          <p:cNvPr id="3" name="Text Placeholder 2">
            <a:extLst>
              <a:ext uri="{FF2B5EF4-FFF2-40B4-BE49-F238E27FC236}">
                <a16:creationId xmlns:a16="http://schemas.microsoft.com/office/drawing/2014/main" id="{589A3907-0327-B77C-1F3F-8B25B031B203}"/>
              </a:ext>
            </a:extLst>
          </p:cNvPr>
          <p:cNvSpPr>
            <a:spLocks noGrp="1"/>
          </p:cNvSpPr>
          <p:nvPr>
            <p:ph type="body" sz="half" idx="1"/>
          </p:nvPr>
        </p:nvSpPr>
        <p:spPr/>
        <p:txBody>
          <a:bodyPr>
            <a:normAutofit lnSpcReduction="10000"/>
          </a:bodyPr>
          <a:lstStyle/>
          <a:p>
            <a:r>
              <a:rPr lang="en-US"/>
              <a:t>Drevon et al 2024</a:t>
            </a:r>
          </a:p>
          <a:p>
            <a:pPr lvl="1"/>
            <a:r>
              <a:rPr lang="en-US"/>
              <a:t>95 men</a:t>
            </a:r>
          </a:p>
          <a:p>
            <a:pPr lvl="1"/>
            <a:r>
              <a:rPr lang="en-US"/>
              <a:t>0-1800mg supplementation</a:t>
            </a:r>
          </a:p>
          <a:p>
            <a:pPr lvl="1"/>
            <a:r>
              <a:rPr lang="en-US"/>
              <a:t>Increase total and free T at any dose</a:t>
            </a:r>
          </a:p>
          <a:p>
            <a:pPr lvl="1"/>
            <a:endParaRPr lang="en-US"/>
          </a:p>
          <a:p>
            <a:pPr lvl="1"/>
            <a:endParaRPr lang="en-US"/>
          </a:p>
        </p:txBody>
      </p:sp>
    </p:spTree>
    <p:extLst>
      <p:ext uri="{BB962C8B-B14F-4D97-AF65-F5344CB8AC3E}">
        <p14:creationId xmlns:p14="http://schemas.microsoft.com/office/powerpoint/2010/main" val="1204649594"/>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B84D5-716A-2901-5EA5-6A55E7D04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7ECEE-3801-C390-82EC-CC514FDD1CBD}"/>
              </a:ext>
            </a:extLst>
          </p:cNvPr>
          <p:cNvSpPr>
            <a:spLocks noGrp="1"/>
          </p:cNvSpPr>
          <p:nvPr>
            <p:ph type="title"/>
          </p:nvPr>
        </p:nvSpPr>
        <p:spPr/>
        <p:txBody>
          <a:bodyPr/>
          <a:lstStyle/>
          <a:p>
            <a:r>
              <a:rPr lang="en-US"/>
              <a:t>Ginger</a:t>
            </a:r>
          </a:p>
        </p:txBody>
      </p:sp>
      <p:sp>
        <p:nvSpPr>
          <p:cNvPr id="3" name="Text Placeholder 2">
            <a:extLst>
              <a:ext uri="{FF2B5EF4-FFF2-40B4-BE49-F238E27FC236}">
                <a16:creationId xmlns:a16="http://schemas.microsoft.com/office/drawing/2014/main" id="{A667EA6F-D161-D876-BD6B-DC929F354969}"/>
              </a:ext>
            </a:extLst>
          </p:cNvPr>
          <p:cNvSpPr>
            <a:spLocks noGrp="1"/>
          </p:cNvSpPr>
          <p:nvPr>
            <p:ph type="body" sz="half" idx="1"/>
          </p:nvPr>
        </p:nvSpPr>
        <p:spPr>
          <a:xfrm>
            <a:off x="1960035" y="3206752"/>
            <a:ext cx="20476638" cy="8709024"/>
          </a:xfrm>
        </p:spPr>
        <p:txBody>
          <a:bodyPr>
            <a:normAutofit/>
          </a:bodyPr>
          <a:lstStyle/>
          <a:p>
            <a:r>
              <a:rPr lang="en-US"/>
              <a:t>Numerous studies showing enhanced Testosterone production</a:t>
            </a:r>
          </a:p>
          <a:p>
            <a:r>
              <a:rPr lang="en-US"/>
              <a:t>Improved semen quality</a:t>
            </a:r>
          </a:p>
          <a:p>
            <a:r>
              <a:rPr lang="en-US"/>
              <a:t>Possible benefits in infertility</a:t>
            </a:r>
          </a:p>
          <a:p>
            <a:r>
              <a:rPr lang="en-US"/>
              <a:t>Decreased oxidative stress</a:t>
            </a:r>
          </a:p>
          <a:p>
            <a:r>
              <a:rPr lang="en-US"/>
              <a:t>May enhance central hormone production</a:t>
            </a:r>
          </a:p>
          <a:p>
            <a:pPr lvl="1"/>
            <a:endParaRPr lang="en-US"/>
          </a:p>
          <a:p>
            <a:pPr lvl="1"/>
            <a:endParaRPr lang="en-US"/>
          </a:p>
        </p:txBody>
      </p:sp>
    </p:spTree>
    <p:extLst>
      <p:ext uri="{BB962C8B-B14F-4D97-AF65-F5344CB8AC3E}">
        <p14:creationId xmlns:p14="http://schemas.microsoft.com/office/powerpoint/2010/main" val="1902644945"/>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07869-ABF8-A0D3-0318-FCB067926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265C9-42A0-476A-3AD9-62F2615CA50C}"/>
              </a:ext>
            </a:extLst>
          </p:cNvPr>
          <p:cNvSpPr>
            <a:spLocks noGrp="1"/>
          </p:cNvSpPr>
          <p:nvPr>
            <p:ph type="title"/>
          </p:nvPr>
        </p:nvSpPr>
        <p:spPr/>
        <p:txBody>
          <a:bodyPr/>
          <a:lstStyle/>
          <a:p>
            <a:r>
              <a:rPr lang="en-US"/>
              <a:t>Other Supplements</a:t>
            </a:r>
          </a:p>
        </p:txBody>
      </p:sp>
      <p:sp>
        <p:nvSpPr>
          <p:cNvPr id="3" name="Text Placeholder 2">
            <a:extLst>
              <a:ext uri="{FF2B5EF4-FFF2-40B4-BE49-F238E27FC236}">
                <a16:creationId xmlns:a16="http://schemas.microsoft.com/office/drawing/2014/main" id="{D106AE00-830C-2DAA-FA50-4315E65A0921}"/>
              </a:ext>
            </a:extLst>
          </p:cNvPr>
          <p:cNvSpPr>
            <a:spLocks noGrp="1"/>
          </p:cNvSpPr>
          <p:nvPr>
            <p:ph type="body" sz="half" idx="1"/>
          </p:nvPr>
        </p:nvSpPr>
        <p:spPr>
          <a:xfrm>
            <a:off x="1960035" y="3206753"/>
            <a:ext cx="20476638" cy="9309098"/>
          </a:xfrm>
        </p:spPr>
        <p:txBody>
          <a:bodyPr>
            <a:normAutofit/>
          </a:bodyPr>
          <a:lstStyle/>
          <a:p>
            <a:r>
              <a:rPr lang="en-US"/>
              <a:t>Red Ginseng</a:t>
            </a:r>
          </a:p>
          <a:p>
            <a:pPr lvl="1"/>
            <a:r>
              <a:rPr lang="en-US"/>
              <a:t>May decrease conversion of T to DHT</a:t>
            </a:r>
          </a:p>
          <a:p>
            <a:r>
              <a:rPr lang="en-US"/>
              <a:t>Tribulus</a:t>
            </a:r>
          </a:p>
          <a:p>
            <a:pPr lvl="1"/>
            <a:r>
              <a:rPr lang="en-US"/>
              <a:t>Not shown to increase T in humans</a:t>
            </a:r>
          </a:p>
          <a:p>
            <a:r>
              <a:rPr lang="en-US" err="1"/>
              <a:t>Tongkat Ali</a:t>
            </a:r>
          </a:p>
          <a:p>
            <a:pPr lvl="1"/>
            <a:r>
              <a:rPr lang="en-US"/>
              <a:t>Possibly some benefit to ED and T levels</a:t>
            </a:r>
          </a:p>
          <a:p>
            <a:pPr lvl="1"/>
            <a:r>
              <a:rPr lang="en-US"/>
              <a:t>Only 50% had improved T levels in some studies</a:t>
            </a:r>
          </a:p>
          <a:p>
            <a:endParaRPr lang="en-US"/>
          </a:p>
          <a:p>
            <a:pPr lvl="1"/>
            <a:endParaRPr lang="en-US"/>
          </a:p>
          <a:p>
            <a:pPr lvl="1"/>
            <a:endParaRPr lang="en-US"/>
          </a:p>
        </p:txBody>
      </p:sp>
    </p:spTree>
    <p:extLst>
      <p:ext uri="{BB962C8B-B14F-4D97-AF65-F5344CB8AC3E}">
        <p14:creationId xmlns:p14="http://schemas.microsoft.com/office/powerpoint/2010/main" val="170568695"/>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3755-6E01-644B-48F5-04B1B800688B}"/>
              </a:ext>
            </a:extLst>
          </p:cNvPr>
          <p:cNvSpPr>
            <a:spLocks noGrp="1"/>
          </p:cNvSpPr>
          <p:nvPr>
            <p:ph type="title"/>
          </p:nvPr>
        </p:nvSpPr>
        <p:spPr>
          <a:xfrm>
            <a:off x="609600" y="6229350"/>
            <a:ext cx="23164800" cy="1257300"/>
          </a:xfrm>
        </p:spPr>
        <p:txBody>
          <a:bodyPr/>
          <a:lstStyle/>
          <a:p>
            <a:r>
              <a:rPr lang="en-US"/>
              <a:t>Things I have seen….</a:t>
            </a:r>
          </a:p>
        </p:txBody>
      </p:sp>
    </p:spTree>
    <p:extLst>
      <p:ext uri="{BB962C8B-B14F-4D97-AF65-F5344CB8AC3E}">
        <p14:creationId xmlns:p14="http://schemas.microsoft.com/office/powerpoint/2010/main" val="309758325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lide Subtitle"/>
          <p:cNvSpPr txBox="1">
            <a:spLocks noGrp="1"/>
          </p:cNvSpPr>
          <p:nvPr>
            <p:ph type="body" idx="21"/>
          </p:nvPr>
        </p:nvSpPr>
        <p:spPr>
          <a:prstGeom prst="rect">
            <a:avLst/>
          </a:prstGeom>
        </p:spPr>
        <p:txBody>
          <a:bodyPr/>
          <a:lstStyle/>
          <a:p>
            <a:endParaRPr/>
          </a:p>
        </p:txBody>
      </p:sp>
      <p:sp>
        <p:nvSpPr>
          <p:cNvPr id="209" name="Type of estrogen caveats"/>
          <p:cNvSpPr txBox="1">
            <a:spLocks noGrp="1"/>
          </p:cNvSpPr>
          <p:nvPr>
            <p:ph type="title"/>
          </p:nvPr>
        </p:nvSpPr>
        <p:spPr>
          <a:prstGeom prst="rect">
            <a:avLst/>
          </a:prstGeom>
        </p:spPr>
        <p:txBody>
          <a:bodyPr/>
          <a:lstStyle>
            <a:lvl1pPr defTabSz="2316479">
              <a:defRPr sz="9500" spc="-95"/>
            </a:lvl1pPr>
          </a:lstStyle>
          <a:p>
            <a:r>
              <a:t>Type of estrogen caveats</a:t>
            </a:r>
          </a:p>
        </p:txBody>
      </p:sp>
      <p:sp>
        <p:nvSpPr>
          <p:cNvPr id="210" name="Conjugated equine estrogen (CEE) and estradiol (E2) are FDA-approved for HT…"/>
          <p:cNvSpPr txBox="1">
            <a:spLocks noGrp="1"/>
          </p:cNvSpPr>
          <p:nvPr>
            <p:ph type="body" idx="1"/>
          </p:nvPr>
        </p:nvSpPr>
        <p:spPr>
          <a:prstGeom prst="rect">
            <a:avLst/>
          </a:prstGeom>
        </p:spPr>
        <p:txBody>
          <a:bodyPr/>
          <a:lstStyle/>
          <a:p>
            <a:pPr marL="486460" indent="-486460" defTabSz="270255">
              <a:spcBef>
                <a:spcPts val="3500"/>
              </a:spcBef>
              <a:defRPr sz="4256"/>
            </a:pPr>
            <a:r>
              <a:rPr>
                <a:solidFill>
                  <a:srgbClr val="FF2600"/>
                </a:solidFill>
              </a:rPr>
              <a:t>Conjugated equine estrogen</a:t>
            </a:r>
            <a:r>
              <a:t> (CEE) and </a:t>
            </a:r>
            <a:r>
              <a:rPr>
                <a:solidFill>
                  <a:srgbClr val="FF2600"/>
                </a:solidFill>
              </a:rPr>
              <a:t>estradiol</a:t>
            </a:r>
            <a:r>
              <a:t> (E2) are FDA-approved for HT</a:t>
            </a:r>
          </a:p>
          <a:p>
            <a:pPr marL="486460" indent="-486460" defTabSz="270255">
              <a:spcBef>
                <a:spcPts val="3500"/>
              </a:spcBef>
              <a:defRPr sz="4256"/>
            </a:pPr>
            <a:r>
              <a:t>CEE is more potent, contains at least 10 types of estrogen including types not similar to human estrogens (Premarin, Prempro, Premphase, Duavee)</a:t>
            </a:r>
          </a:p>
          <a:p>
            <a:pPr marL="486460" indent="-486460" defTabSz="270255">
              <a:spcBef>
                <a:spcPts val="3500"/>
              </a:spcBef>
              <a:defRPr sz="4256"/>
            </a:pPr>
            <a:r>
              <a:t>CEE binds predominantly to β receptors and increases CRP and other pro-inflammatory markers that are responsible for atherosclerotic plaque rupture</a:t>
            </a:r>
          </a:p>
          <a:p>
            <a:pPr marL="486460" indent="-486460" defTabSz="270255">
              <a:spcBef>
                <a:spcPts val="3500"/>
              </a:spcBef>
              <a:defRPr sz="4256"/>
            </a:pPr>
            <a:r>
              <a:t>E2 binds to ⍺ and β receptors and is associated with decreased risk of atherosclerosis</a:t>
            </a:r>
          </a:p>
          <a:p>
            <a:pPr marL="486460" indent="-486460" defTabSz="270255">
              <a:spcBef>
                <a:spcPts val="3500"/>
              </a:spcBef>
              <a:defRPr sz="4256"/>
            </a:pPr>
            <a:r>
              <a:t>Case control study has show decrease in stroke with E2 compared to CEE but more research is needed</a:t>
            </a: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57D7B-DBC3-3E32-C463-A9AE3AB71ADF}"/>
              </a:ext>
            </a:extLst>
          </p:cNvPr>
          <p:cNvSpPr>
            <a:spLocks noGrp="1"/>
          </p:cNvSpPr>
          <p:nvPr>
            <p:ph type="body" sz="half" idx="1"/>
          </p:nvPr>
        </p:nvSpPr>
        <p:spPr>
          <a:xfrm>
            <a:off x="1953681" y="1779222"/>
            <a:ext cx="20476638" cy="10157556"/>
          </a:xfrm>
        </p:spPr>
        <p:txBody>
          <a:bodyPr/>
          <a:lstStyle/>
          <a:p>
            <a:r>
              <a:rPr lang="en-US"/>
              <a:t>24 year old comes in for PSA of 23. He was started on Testosterone supplementation at 19 for “low T”</a:t>
            </a:r>
          </a:p>
          <a:p>
            <a:r>
              <a:rPr lang="en-US"/>
              <a:t>Original T value was 395 (normal range) but was told that it was “low for his age”</a:t>
            </a:r>
          </a:p>
          <a:p>
            <a:pPr lvl="1"/>
            <a:r>
              <a:rPr lang="en-US"/>
              <a:t>We have no age based ranges for T</a:t>
            </a:r>
          </a:p>
          <a:p>
            <a:r>
              <a:rPr lang="en-US"/>
              <a:t>His PSA decreased with stopping T</a:t>
            </a:r>
          </a:p>
          <a:p>
            <a:r>
              <a:rPr lang="en-US"/>
              <a:t>He is now Testosterone dependent</a:t>
            </a:r>
          </a:p>
          <a:p>
            <a:pPr lvl="1"/>
            <a:r>
              <a:rPr lang="en-US"/>
              <a:t>Testicular function never recovered</a:t>
            </a:r>
          </a:p>
          <a:p>
            <a:r>
              <a:rPr lang="en-US"/>
              <a:t>Has infertility</a:t>
            </a:r>
          </a:p>
          <a:p>
            <a:pPr lvl="1"/>
            <a:endParaRPr lang="en-US"/>
          </a:p>
        </p:txBody>
      </p:sp>
    </p:spTree>
    <p:extLst>
      <p:ext uri="{BB962C8B-B14F-4D97-AF65-F5344CB8AC3E}">
        <p14:creationId xmlns:p14="http://schemas.microsoft.com/office/powerpoint/2010/main" val="1943170075"/>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57D7B-DBC3-3E32-C463-A9AE3AB71ADF}"/>
              </a:ext>
            </a:extLst>
          </p:cNvPr>
          <p:cNvSpPr>
            <a:spLocks noGrp="1"/>
          </p:cNvSpPr>
          <p:nvPr>
            <p:ph type="body" sz="half" idx="1"/>
          </p:nvPr>
        </p:nvSpPr>
        <p:spPr>
          <a:xfrm>
            <a:off x="1953681" y="1779222"/>
            <a:ext cx="20476638" cy="10157556"/>
          </a:xfrm>
        </p:spPr>
        <p:txBody>
          <a:bodyPr/>
          <a:lstStyle/>
          <a:p>
            <a:r>
              <a:rPr lang="en-US"/>
              <a:t>45 year old comes in for PSA of 4.1</a:t>
            </a:r>
          </a:p>
          <a:p>
            <a:r>
              <a:rPr lang="en-US"/>
              <a:t>Started Testosterone 3 years ago</a:t>
            </a:r>
          </a:p>
          <a:p>
            <a:pPr lvl="1"/>
            <a:r>
              <a:rPr lang="en-US"/>
              <a:t>He was on Testosterone cypionate, Arimidex, and Clomid</a:t>
            </a:r>
          </a:p>
          <a:p>
            <a:pPr lvl="1"/>
            <a:r>
              <a:rPr lang="en-US"/>
              <a:t>T level 1800</a:t>
            </a:r>
          </a:p>
          <a:p>
            <a:pPr lvl="1"/>
            <a:r>
              <a:rPr lang="en-US"/>
              <a:t>Hematocrit 57</a:t>
            </a:r>
          </a:p>
          <a:p>
            <a:pPr lvl="2"/>
            <a:r>
              <a:rPr lang="en-US"/>
              <a:t>Doing twice monthly “blood dumping”</a:t>
            </a:r>
          </a:p>
          <a:p>
            <a:r>
              <a:rPr lang="en-US"/>
              <a:t>Prostate biopsy benign</a:t>
            </a:r>
          </a:p>
          <a:p>
            <a:r>
              <a:rPr lang="en-US"/>
              <a:t>Very difficult to wean him from this regimen</a:t>
            </a:r>
          </a:p>
        </p:txBody>
      </p:sp>
    </p:spTree>
    <p:extLst>
      <p:ext uri="{BB962C8B-B14F-4D97-AF65-F5344CB8AC3E}">
        <p14:creationId xmlns:p14="http://schemas.microsoft.com/office/powerpoint/2010/main" val="2288624356"/>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57D7B-DBC3-3E32-C463-A9AE3AB71ADF}"/>
              </a:ext>
            </a:extLst>
          </p:cNvPr>
          <p:cNvSpPr>
            <a:spLocks noGrp="1"/>
          </p:cNvSpPr>
          <p:nvPr>
            <p:ph type="body" sz="half" idx="1"/>
          </p:nvPr>
        </p:nvSpPr>
        <p:spPr>
          <a:xfrm>
            <a:off x="1953681" y="1779222"/>
            <a:ext cx="20476638" cy="10157556"/>
          </a:xfrm>
        </p:spPr>
        <p:txBody>
          <a:bodyPr/>
          <a:lstStyle/>
          <a:p>
            <a:r>
              <a:rPr lang="en-US"/>
              <a:t>38 year old comes in for infertility</a:t>
            </a:r>
          </a:p>
          <a:p>
            <a:r>
              <a:rPr lang="en-US"/>
              <a:t>After discussion, figured out he was on T supplementation</a:t>
            </a:r>
          </a:p>
          <a:p>
            <a:pPr lvl="1"/>
            <a:r>
              <a:rPr lang="en-US"/>
              <a:t>Truly low T, testicular hypofunction</a:t>
            </a:r>
          </a:p>
          <a:p>
            <a:r>
              <a:rPr lang="en-US"/>
              <a:t>Was never told that testosterone causes infertility</a:t>
            </a:r>
          </a:p>
          <a:p>
            <a:pPr lvl="1"/>
            <a:r>
              <a:rPr lang="en-US"/>
              <a:t>Negative feedback on FSH</a:t>
            </a:r>
          </a:p>
          <a:p>
            <a:r>
              <a:rPr lang="en-US"/>
              <a:t>Changed to Clomid</a:t>
            </a:r>
          </a:p>
          <a:p>
            <a:r>
              <a:rPr lang="en-US"/>
              <a:t>Luckily, testicular function recovered, resulted in pregnancy</a:t>
            </a:r>
          </a:p>
        </p:txBody>
      </p:sp>
    </p:spTree>
    <p:extLst>
      <p:ext uri="{BB962C8B-B14F-4D97-AF65-F5344CB8AC3E}">
        <p14:creationId xmlns:p14="http://schemas.microsoft.com/office/powerpoint/2010/main" val="2112126879"/>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057D7B-DBC3-3E32-C463-A9AE3AB71ADF}"/>
              </a:ext>
            </a:extLst>
          </p:cNvPr>
          <p:cNvSpPr>
            <a:spLocks noGrp="1"/>
          </p:cNvSpPr>
          <p:nvPr>
            <p:ph type="body" sz="half" idx="1"/>
          </p:nvPr>
        </p:nvSpPr>
        <p:spPr>
          <a:xfrm>
            <a:off x="1953681" y="1779222"/>
            <a:ext cx="20476638" cy="10157556"/>
          </a:xfrm>
        </p:spPr>
        <p:txBody>
          <a:bodyPr/>
          <a:lstStyle/>
          <a:p>
            <a:pPr lvl="1"/>
            <a:r>
              <a:rPr lang="en-US"/>
              <a:t>72 year old sent for low T</a:t>
            </a:r>
          </a:p>
          <a:p>
            <a:pPr lvl="1"/>
            <a:r>
              <a:rPr lang="en-US"/>
              <a:t>Multiple checks, first morning, fasting</a:t>
            </a:r>
          </a:p>
          <a:p>
            <a:pPr lvl="2"/>
            <a:r>
              <a:rPr lang="en-US"/>
              <a:t>T 186</a:t>
            </a:r>
          </a:p>
          <a:p>
            <a:pPr lvl="2"/>
            <a:r>
              <a:rPr lang="en-US"/>
              <a:t>Had muscle loss, anemia, fatigue, low libido</a:t>
            </a:r>
          </a:p>
          <a:p>
            <a:pPr lvl="1"/>
            <a:r>
              <a:rPr lang="en-US"/>
              <a:t>Started Testosterone therapy, normalized T, gained muscle mass, anemia improved</a:t>
            </a:r>
          </a:p>
          <a:p>
            <a:pPr lvl="1"/>
            <a:r>
              <a:rPr lang="en-US"/>
              <a:t>Monitored every 6 months with labs</a:t>
            </a:r>
          </a:p>
          <a:p>
            <a:pPr lvl="1"/>
            <a:r>
              <a:rPr lang="en-US"/>
              <a:t>Did well with therapy</a:t>
            </a:r>
          </a:p>
        </p:txBody>
      </p:sp>
    </p:spTree>
    <p:extLst>
      <p:ext uri="{BB962C8B-B14F-4D97-AF65-F5344CB8AC3E}">
        <p14:creationId xmlns:p14="http://schemas.microsoft.com/office/powerpoint/2010/main" val="3940302398"/>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E82D-056F-694D-0C7F-5C5AFD51ED28}"/>
              </a:ext>
            </a:extLst>
          </p:cNvPr>
          <p:cNvSpPr>
            <a:spLocks noGrp="1"/>
          </p:cNvSpPr>
          <p:nvPr>
            <p:ph type="title"/>
          </p:nvPr>
        </p:nvSpPr>
        <p:spPr>
          <a:xfrm>
            <a:off x="609600" y="6229350"/>
            <a:ext cx="23164800" cy="1257300"/>
          </a:xfrm>
        </p:spPr>
        <p:txBody>
          <a:bodyPr/>
          <a:lstStyle/>
          <a:p>
            <a:r>
              <a:rPr lang="en-US"/>
              <a:t>Summary</a:t>
            </a:r>
          </a:p>
        </p:txBody>
      </p:sp>
    </p:spTree>
    <p:extLst>
      <p:ext uri="{BB962C8B-B14F-4D97-AF65-F5344CB8AC3E}">
        <p14:creationId xmlns:p14="http://schemas.microsoft.com/office/powerpoint/2010/main" val="1672646919"/>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Shape 1115"/>
          <p:cNvSpPr>
            <a:spLocks noGrp="1"/>
          </p:cNvSpPr>
          <p:nvPr>
            <p:ph type="title"/>
          </p:nvPr>
        </p:nvSpPr>
        <p:spPr>
          <a:xfrm>
            <a:off x="9118600" y="914400"/>
            <a:ext cx="6146800" cy="1257300"/>
          </a:xfrm>
          <a:prstGeom prst="rect">
            <a:avLst/>
          </a:prstGeom>
        </p:spPr>
        <p:txBody>
          <a:bodyPr/>
          <a:lstStyle>
            <a:lvl1pPr defTabSz="813816">
              <a:defRPr sz="3900">
                <a:effectLst>
                  <a:outerShdw blurRad="38100" dist="33909" dir="2700000" rotWithShape="0">
                    <a:srgbClr val="000000"/>
                  </a:outerShdw>
                </a:effectLst>
              </a:defRPr>
            </a:lvl1pPr>
          </a:lstStyle>
          <a:p>
            <a:r>
              <a:t>Summary</a:t>
            </a:r>
          </a:p>
        </p:txBody>
      </p:sp>
      <p:sp>
        <p:nvSpPr>
          <p:cNvPr id="1116" name="Shape 1116"/>
          <p:cNvSpPr>
            <a:spLocks noGrp="1"/>
          </p:cNvSpPr>
          <p:nvPr>
            <p:ph type="body" idx="1"/>
          </p:nvPr>
        </p:nvSpPr>
        <p:spPr>
          <a:xfrm>
            <a:off x="4114800" y="2276472"/>
            <a:ext cx="16154400" cy="10677532"/>
          </a:xfrm>
          <a:prstGeom prst="rect">
            <a:avLst/>
          </a:prstGeom>
        </p:spPr>
        <p:txBody>
          <a:bodyPr/>
          <a:lstStyle/>
          <a:p>
            <a:pPr>
              <a:spcBef>
                <a:spcPts val="2800"/>
              </a:spcBef>
              <a:defRPr sz="3000"/>
            </a:pPr>
            <a:r>
              <a:t>Androgen deficiency in adult men is often underdiagnosed</a:t>
            </a:r>
            <a:r>
              <a:rPr lang="en-US"/>
              <a:t> but controversial</a:t>
            </a:r>
            <a:endParaRPr/>
          </a:p>
          <a:p>
            <a:pPr>
              <a:spcBef>
                <a:spcPts val="2800"/>
              </a:spcBef>
              <a:defRPr sz="3000"/>
            </a:pPr>
            <a:r>
              <a:t>As men age, T levels gradually diminish, often to hypogonadal levels</a:t>
            </a:r>
            <a:r>
              <a:rPr lang="en-US"/>
              <a:t>, ? normal</a:t>
            </a:r>
            <a:endParaRPr/>
          </a:p>
          <a:p>
            <a:pPr>
              <a:lnSpc>
                <a:spcPct val="65000"/>
              </a:lnSpc>
              <a:spcBef>
                <a:spcPts val="2800"/>
              </a:spcBef>
              <a:defRPr sz="3000"/>
            </a:pPr>
            <a:r>
              <a:t>Andropause is characterized by changes in:</a:t>
            </a:r>
          </a:p>
          <a:p>
            <a:pPr marL="1371600" lvl="1" indent="-457200">
              <a:spcBef>
                <a:spcPts val="2400"/>
              </a:spcBef>
              <a:defRPr sz="2600"/>
            </a:pPr>
            <a:r>
              <a:t>Body fat/lean muscle ratio</a:t>
            </a:r>
            <a:endParaRPr sz="5600"/>
          </a:p>
          <a:p>
            <a:pPr marL="1371600" lvl="1" indent="-457200">
              <a:spcBef>
                <a:spcPts val="2400"/>
              </a:spcBef>
              <a:defRPr sz="2600"/>
            </a:pPr>
            <a:r>
              <a:t>Bone mineral density</a:t>
            </a:r>
            <a:endParaRPr sz="5600"/>
          </a:p>
          <a:p>
            <a:pPr marL="1371600" lvl="1" indent="-457200">
              <a:spcBef>
                <a:spcPts val="2400"/>
              </a:spcBef>
              <a:defRPr sz="2600"/>
            </a:pPr>
            <a:r>
              <a:t>Cognition, memory, and mood</a:t>
            </a:r>
            <a:endParaRPr sz="5600"/>
          </a:p>
          <a:p>
            <a:pPr marL="1371600" lvl="1" indent="-457200">
              <a:spcBef>
                <a:spcPts val="1400"/>
              </a:spcBef>
              <a:defRPr sz="2600"/>
            </a:pPr>
            <a:r>
              <a:t>↓ sexual desire and function </a:t>
            </a:r>
            <a:endParaRPr sz="5600"/>
          </a:p>
          <a:p>
            <a:pPr>
              <a:spcBef>
                <a:spcPts val="2800"/>
              </a:spcBef>
              <a:defRPr sz="3000"/>
            </a:pPr>
            <a:r>
              <a:t>TRT can increase hormone levels to normal ranges, significantly improve symptoms and is safe with proper monitoring</a:t>
            </a:r>
          </a:p>
        </p:txBody>
      </p:sp>
      <p:sp>
        <p:nvSpPr>
          <p:cNvPr id="1117" name="Shape 1117"/>
          <p:cNvSpPr/>
          <p:nvPr/>
        </p:nvSpPr>
        <p:spPr>
          <a:xfrm>
            <a:off x="20535787" y="12801601"/>
            <a:ext cx="800211" cy="9233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400">
                <a:solidFill>
                  <a:srgbClr val="0066FF"/>
                </a:solidFill>
                <a:latin typeface="+mj-lt"/>
                <a:ea typeface="+mj-ea"/>
                <a:cs typeface="+mj-cs"/>
                <a:sym typeface="Times New Roman"/>
              </a:defRPr>
            </a:lvl1pPr>
          </a:lstStyle>
          <a:p>
            <a:pPr defTabSz="1828800">
              <a:spcBef>
                <a:spcPts val="0"/>
              </a:spcBef>
              <a:spcAft>
                <a:spcPts val="0"/>
              </a:spcAft>
              <a:defRPr>
                <a:effectLst/>
              </a:defRPr>
            </a:pPr>
            <a:r>
              <a:rPr sz="4800" b="1">
                <a:latin typeface="Times New Roman"/>
                <a:cs typeface="Times New Roman"/>
              </a:rPr>
              <a:t>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fill="hold"/>
                                        <p:tgtEl>
                                          <p:spTgt spid="1116">
                                            <p:bg/>
                                          </p:spTgt>
                                        </p:tgtEl>
                                        <p:attrNameLst>
                                          <p:attrName>style.visibility</p:attrName>
                                        </p:attrNameLst>
                                      </p:cBhvr>
                                      <p:to>
                                        <p:strVal val="visible"/>
                                      </p:to>
                                    </p:set>
                                    <p:animEffect transition="in" filter="dissolve">
                                      <p:cBhvr>
                                        <p:cTn id="7" dur="500"/>
                                        <p:tgtEl>
                                          <p:spTgt spid="1116">
                                            <p:bg/>
                                          </p:spTgt>
                                        </p:tgtEl>
                                      </p:cBhvr>
                                    </p:animEffect>
                                  </p:childTnLst>
                                </p:cTn>
                              </p:par>
                              <p:par>
                                <p:cTn id="8" presetID="9" presetClass="entr" presetSubtype="0" fill="hold" grpId="0" nodeType="withEffect">
                                  <p:stCondLst>
                                    <p:cond delay="0"/>
                                  </p:stCondLst>
                                  <p:childTnLst>
                                    <p:set>
                                      <p:cBhvr>
                                        <p:cTn id="9" fill="hold"/>
                                        <p:tgtEl>
                                          <p:spTgt spid="1116">
                                            <p:txEl>
                                              <p:pRg st="0" end="0"/>
                                            </p:txEl>
                                          </p:spTgt>
                                        </p:tgtEl>
                                        <p:attrNameLst>
                                          <p:attrName>style.visibility</p:attrName>
                                        </p:attrNameLst>
                                      </p:cBhvr>
                                      <p:to>
                                        <p:strVal val="visible"/>
                                      </p:to>
                                    </p:set>
                                    <p:animEffect transition="in" filter="dissolve">
                                      <p:cBhvr>
                                        <p:cTn id="10" dur="500"/>
                                        <p:tgtEl>
                                          <p:spTgt spid="1116">
                                            <p:txEl>
                                              <p:pRg st="0" end="0"/>
                                            </p:txEl>
                                          </p:spTgt>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fill="hold"/>
                                        <p:tgtEl>
                                          <p:spTgt spid="1116">
                                            <p:txEl>
                                              <p:pRg st="1" end="1"/>
                                            </p:txEl>
                                          </p:spTgt>
                                        </p:tgtEl>
                                        <p:attrNameLst>
                                          <p:attrName>style.visibility</p:attrName>
                                        </p:attrNameLst>
                                      </p:cBhvr>
                                      <p:to>
                                        <p:strVal val="visible"/>
                                      </p:to>
                                    </p:set>
                                    <p:animEffect transition="in" filter="dissolve">
                                      <p:cBhvr>
                                        <p:cTn id="14" dur="500"/>
                                        <p:tgtEl>
                                          <p:spTgt spid="1116">
                                            <p:txEl>
                                              <p:pRg st="1" end="1"/>
                                            </p:txEl>
                                          </p:spTgt>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9" presetClass="entr" presetSubtype="0" fill="hold" grpId="0" nodeType="clickEffect">
                                  <p:stCondLst>
                                    <p:cond delay="0"/>
                                  </p:stCondLst>
                                  <p:childTnLst>
                                    <p:set>
                                      <p:cBhvr>
                                        <p:cTn id="18" fill="hold"/>
                                        <p:tgtEl>
                                          <p:spTgt spid="1116">
                                            <p:txEl>
                                              <p:pRg st="2" end="2"/>
                                            </p:txEl>
                                          </p:spTgt>
                                        </p:tgtEl>
                                        <p:attrNameLst>
                                          <p:attrName>style.visibility</p:attrName>
                                        </p:attrNameLst>
                                      </p:cBhvr>
                                      <p:to>
                                        <p:strVal val="visible"/>
                                      </p:to>
                                    </p:set>
                                    <p:animEffect transition="in" filter="dissolve">
                                      <p:cBhvr>
                                        <p:cTn id="19" dur="500"/>
                                        <p:tgtEl>
                                          <p:spTgt spid="1116">
                                            <p:txEl>
                                              <p:pRg st="2" end="2"/>
                                            </p:txEl>
                                          </p:spTgt>
                                        </p:tgtEl>
                                      </p:cBhvr>
                                    </p:animEffect>
                                  </p:childTnLst>
                                </p:cTn>
                              </p:par>
                            </p:childTnLst>
                          </p:cTn>
                        </p:par>
                        <p:par>
                          <p:cTn id="20" fill="hold" nodeType="afterGroup">
                            <p:stCondLst>
                              <p:cond delay="500"/>
                            </p:stCondLst>
                            <p:childTnLst>
                              <p:par>
                                <p:cTn id="21" presetID="9" presetClass="entr" presetSubtype="0" fill="hold" grpId="0" nodeType="afterEffect">
                                  <p:stCondLst>
                                    <p:cond delay="0"/>
                                  </p:stCondLst>
                                  <p:childTnLst>
                                    <p:set>
                                      <p:cBhvr>
                                        <p:cTn id="22" fill="hold"/>
                                        <p:tgtEl>
                                          <p:spTgt spid="1116">
                                            <p:txEl>
                                              <p:pRg st="3" end="3"/>
                                            </p:txEl>
                                          </p:spTgt>
                                        </p:tgtEl>
                                        <p:attrNameLst>
                                          <p:attrName>style.visibility</p:attrName>
                                        </p:attrNameLst>
                                      </p:cBhvr>
                                      <p:to>
                                        <p:strVal val="visible"/>
                                      </p:to>
                                    </p:set>
                                    <p:animEffect transition="in" filter="dissolve">
                                      <p:cBhvr>
                                        <p:cTn id="23" dur="500"/>
                                        <p:tgtEl>
                                          <p:spTgt spid="1116">
                                            <p:txEl>
                                              <p:pRg st="3" end="3"/>
                                            </p:txEl>
                                          </p:spTgt>
                                        </p:tgtEl>
                                      </p:cBhvr>
                                    </p:animEffect>
                                  </p:child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fill="hold"/>
                                        <p:tgtEl>
                                          <p:spTgt spid="1116">
                                            <p:txEl>
                                              <p:pRg st="4" end="4"/>
                                            </p:txEl>
                                          </p:spTgt>
                                        </p:tgtEl>
                                        <p:attrNameLst>
                                          <p:attrName>style.visibility</p:attrName>
                                        </p:attrNameLst>
                                      </p:cBhvr>
                                      <p:to>
                                        <p:strVal val="visible"/>
                                      </p:to>
                                    </p:set>
                                    <p:animEffect transition="in" filter="dissolve">
                                      <p:cBhvr>
                                        <p:cTn id="27" dur="500"/>
                                        <p:tgtEl>
                                          <p:spTgt spid="1116">
                                            <p:txEl>
                                              <p:pRg st="4" end="4"/>
                                            </p:txEl>
                                          </p:spTgt>
                                        </p:tgtEl>
                                      </p:cBhvr>
                                    </p:animEffect>
                                  </p:childTnLst>
                                </p:cTn>
                              </p:par>
                            </p:childTnLst>
                          </p:cTn>
                        </p:par>
                        <p:par>
                          <p:cTn id="28" fill="hold" nodeType="afterGroup">
                            <p:stCondLst>
                              <p:cond delay="1500"/>
                            </p:stCondLst>
                            <p:childTnLst>
                              <p:par>
                                <p:cTn id="29" presetID="9" presetClass="entr" presetSubtype="0" fill="hold" grpId="0" nodeType="afterEffect">
                                  <p:stCondLst>
                                    <p:cond delay="0"/>
                                  </p:stCondLst>
                                  <p:childTnLst>
                                    <p:set>
                                      <p:cBhvr>
                                        <p:cTn id="30" fill="hold"/>
                                        <p:tgtEl>
                                          <p:spTgt spid="1116">
                                            <p:txEl>
                                              <p:pRg st="5" end="5"/>
                                            </p:txEl>
                                          </p:spTgt>
                                        </p:tgtEl>
                                        <p:attrNameLst>
                                          <p:attrName>style.visibility</p:attrName>
                                        </p:attrNameLst>
                                      </p:cBhvr>
                                      <p:to>
                                        <p:strVal val="visible"/>
                                      </p:to>
                                    </p:set>
                                    <p:animEffect transition="in" filter="dissolve">
                                      <p:cBhvr>
                                        <p:cTn id="31" dur="500"/>
                                        <p:tgtEl>
                                          <p:spTgt spid="1116">
                                            <p:txEl>
                                              <p:pRg st="5" end="5"/>
                                            </p:txEl>
                                          </p:spTgt>
                                        </p:tgtEl>
                                      </p:cBhvr>
                                    </p:animEffect>
                                  </p:childTnLst>
                                </p:cTn>
                              </p:par>
                            </p:childTnLst>
                          </p:cTn>
                        </p:par>
                        <p:par>
                          <p:cTn id="32" fill="hold" nodeType="afterGroup">
                            <p:stCondLst>
                              <p:cond delay="2000"/>
                            </p:stCondLst>
                            <p:childTnLst>
                              <p:par>
                                <p:cTn id="33" presetID="9" presetClass="entr" presetSubtype="0" fill="hold" grpId="0" nodeType="afterEffect">
                                  <p:stCondLst>
                                    <p:cond delay="0"/>
                                  </p:stCondLst>
                                  <p:childTnLst>
                                    <p:set>
                                      <p:cBhvr>
                                        <p:cTn id="34" fill="hold"/>
                                        <p:tgtEl>
                                          <p:spTgt spid="1116">
                                            <p:txEl>
                                              <p:pRg st="6" end="6"/>
                                            </p:txEl>
                                          </p:spTgt>
                                        </p:tgtEl>
                                        <p:attrNameLst>
                                          <p:attrName>style.visibility</p:attrName>
                                        </p:attrNameLst>
                                      </p:cBhvr>
                                      <p:to>
                                        <p:strVal val="visible"/>
                                      </p:to>
                                    </p:set>
                                    <p:animEffect transition="in" filter="dissolve">
                                      <p:cBhvr>
                                        <p:cTn id="35" dur="500"/>
                                        <p:tgtEl>
                                          <p:spTgt spid="1116">
                                            <p:txEl>
                                              <p:pRg st="6" end="6"/>
                                            </p:txEl>
                                          </p:spTgt>
                                        </p:tgtEl>
                                      </p:cBhvr>
                                    </p:animEffect>
                                  </p:childTnLst>
                                </p:cTn>
                              </p:par>
                            </p:childTnLst>
                          </p:cTn>
                        </p:par>
                        <p:par>
                          <p:cTn id="36" fill="hold" nodeType="afterGroup">
                            <p:stCondLst>
                              <p:cond delay="2500"/>
                            </p:stCondLst>
                            <p:childTnLst>
                              <p:par>
                                <p:cTn id="37" presetID="9" presetClass="entr" presetSubtype="0" fill="hold" grpId="0" nodeType="afterEffect">
                                  <p:stCondLst>
                                    <p:cond delay="0"/>
                                  </p:stCondLst>
                                  <p:childTnLst>
                                    <p:set>
                                      <p:cBhvr>
                                        <p:cTn id="38" fill="hold"/>
                                        <p:tgtEl>
                                          <p:spTgt spid="1116">
                                            <p:txEl>
                                              <p:pRg st="7" end="7"/>
                                            </p:txEl>
                                          </p:spTgt>
                                        </p:tgtEl>
                                        <p:attrNameLst>
                                          <p:attrName>style.visibility</p:attrName>
                                        </p:attrNameLst>
                                      </p:cBhvr>
                                      <p:to>
                                        <p:strVal val="visible"/>
                                      </p:to>
                                    </p:set>
                                    <p:animEffect transition="in" filter="dissolve">
                                      <p:cBhvr>
                                        <p:cTn id="39" dur="500"/>
                                        <p:tgtEl>
                                          <p:spTgt spid="11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uiExpand="1" build="p" bldLvl="5" animBg="1" advAuto="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Shape 1121"/>
          <p:cNvSpPr>
            <a:spLocks noGrp="1"/>
          </p:cNvSpPr>
          <p:nvPr>
            <p:ph type="title"/>
          </p:nvPr>
        </p:nvSpPr>
        <p:spPr>
          <a:prstGeom prst="rect">
            <a:avLst/>
          </a:prstGeom>
        </p:spPr>
        <p:txBody>
          <a:bodyPr/>
          <a:lstStyle>
            <a:lvl1pPr defTabSz="813816">
              <a:defRPr sz="3900">
                <a:effectLst>
                  <a:outerShdw blurRad="38100" dist="33909" dir="2700000" rotWithShape="0">
                    <a:srgbClr val="000000"/>
                  </a:outerShdw>
                </a:effectLst>
              </a:defRPr>
            </a:lvl1pPr>
          </a:lstStyle>
          <a:p>
            <a:r>
              <a:t>Summary</a:t>
            </a:r>
          </a:p>
        </p:txBody>
      </p:sp>
      <p:sp>
        <p:nvSpPr>
          <p:cNvPr id="1122" name="Shape 1122"/>
          <p:cNvSpPr>
            <a:spLocks noGrp="1"/>
          </p:cNvSpPr>
          <p:nvPr>
            <p:ph type="body" idx="1"/>
          </p:nvPr>
        </p:nvSpPr>
        <p:spPr>
          <a:xfrm>
            <a:off x="4518024" y="3206748"/>
            <a:ext cx="15912308" cy="9083980"/>
          </a:xfrm>
          <a:prstGeom prst="rect">
            <a:avLst/>
          </a:prstGeom>
        </p:spPr>
        <p:txBody>
          <a:bodyPr/>
          <a:lstStyle/>
          <a:p>
            <a:pPr marL="548640" indent="-548640" defTabSz="1755644">
              <a:spcBef>
                <a:spcPts val="2800"/>
              </a:spcBef>
              <a:defRPr sz="3000">
                <a:effectLst>
                  <a:outerShdw blurRad="38100" dist="36576" dir="2700000" rotWithShape="0">
                    <a:srgbClr val="000000"/>
                  </a:outerShdw>
                </a:effectLst>
              </a:defRPr>
            </a:pPr>
            <a:r>
              <a:t>Must follow Hematocrit, PSA, testosterone, LFT, Lipid panels, prostate exam and symptoms every 6 months</a:t>
            </a:r>
          </a:p>
          <a:p>
            <a:pPr marL="2304288" lvl="2" indent="-548638" defTabSz="1755644">
              <a:spcBef>
                <a:spcPts val="2800"/>
              </a:spcBef>
              <a:defRPr sz="3000">
                <a:effectLst>
                  <a:outerShdw blurRad="38100" dist="36576" dir="2700000" rotWithShape="0">
                    <a:srgbClr val="000000"/>
                  </a:outerShdw>
                </a:effectLst>
              </a:defRPr>
            </a:pPr>
            <a:r>
              <a:t>Hematocrit over 52%, must stop</a:t>
            </a:r>
          </a:p>
          <a:p>
            <a:pPr marL="548640" indent="-548640" defTabSz="1755644">
              <a:spcBef>
                <a:spcPts val="2800"/>
              </a:spcBef>
              <a:defRPr sz="3000">
                <a:effectLst>
                  <a:outerShdw blurRad="38100" dist="36576" dir="2700000" rotWithShape="0">
                    <a:srgbClr val="000000"/>
                  </a:outerShdw>
                </a:effectLst>
              </a:defRPr>
            </a:pPr>
            <a:r>
              <a:t>Testosterone is still not FDA approved for replacement for normal testosterone loss of aging</a:t>
            </a:r>
          </a:p>
          <a:p>
            <a:pPr marL="2304288" lvl="2" indent="-548638" defTabSz="1755644">
              <a:spcBef>
                <a:spcPts val="2800"/>
              </a:spcBef>
              <a:defRPr sz="3000">
                <a:effectLst>
                  <a:outerShdw blurRad="38100" dist="36576" dir="2700000" rotWithShape="0">
                    <a:srgbClr val="000000"/>
                  </a:outerShdw>
                </a:effectLst>
              </a:defRPr>
            </a:pPr>
            <a:r>
              <a:t>However, no normal has been described</a:t>
            </a:r>
          </a:p>
          <a:p>
            <a:pPr marL="548640" indent="-548640" defTabSz="1755644">
              <a:spcBef>
                <a:spcPts val="2800"/>
              </a:spcBef>
              <a:defRPr sz="3000">
                <a:effectLst>
                  <a:outerShdw blurRad="38100" dist="36576" dir="2700000" rotWithShape="0">
                    <a:srgbClr val="000000"/>
                  </a:outerShdw>
                </a:effectLst>
              </a:defRPr>
            </a:pPr>
            <a:r>
              <a:t>Studies showing increased CV risk poorly done</a:t>
            </a:r>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 name="Shape 1127"/>
          <p:cNvSpPr>
            <a:spLocks noGrp="1"/>
          </p:cNvSpPr>
          <p:nvPr>
            <p:ph type="title"/>
          </p:nvPr>
        </p:nvSpPr>
        <p:spPr>
          <a:xfrm>
            <a:off x="6632577" y="9601200"/>
            <a:ext cx="10972806" cy="1133476"/>
          </a:xfrm>
          <a:prstGeom prst="rect">
            <a:avLst/>
          </a:prstGeom>
        </p:spPr>
        <p:txBody>
          <a:bodyPr/>
          <a:lstStyle/>
          <a:p>
            <a:endParaRPr/>
          </a:p>
        </p:txBody>
      </p:sp>
      <p:sp>
        <p:nvSpPr>
          <p:cNvPr id="1128" name="Shape 1128"/>
          <p:cNvSpPr>
            <a:spLocks noGrp="1"/>
          </p:cNvSpPr>
          <p:nvPr>
            <p:ph type="body" sz="quarter" idx="1"/>
          </p:nvPr>
        </p:nvSpPr>
        <p:spPr>
          <a:xfrm>
            <a:off x="6632577" y="10734674"/>
            <a:ext cx="10972806" cy="1609728"/>
          </a:xfrm>
          <a:prstGeom prst="rect">
            <a:avLst/>
          </a:prstGeom>
        </p:spPr>
        <p:txBody>
          <a:bodyPr/>
          <a:lstStyle/>
          <a:p>
            <a:endParaRPr/>
          </a:p>
        </p:txBody>
      </p:sp>
      <p:pic>
        <p:nvPicPr>
          <p:cNvPr id="1129" name="image11.jpeg"/>
          <p:cNvPicPr>
            <a:picLocks noGrp="1" noChangeAspect="1"/>
          </p:cNvPicPr>
          <p:nvPr>
            <p:ph type="pic" idx="13"/>
          </p:nvPr>
        </p:nvPicPr>
        <p:blipFill>
          <a:blip r:embed="rId2"/>
          <a:srcRect t="13277" b="13277"/>
          <a:stretch>
            <a:fillRect/>
          </a:stretch>
        </p:blipFill>
        <p:spPr>
          <a:xfrm>
            <a:off x="4706411" y="1294133"/>
            <a:ext cx="14825134" cy="11118850"/>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Subtitle"/>
          <p:cNvSpPr txBox="1">
            <a:spLocks noGrp="1"/>
          </p:cNvSpPr>
          <p:nvPr>
            <p:ph type="body" idx="21"/>
          </p:nvPr>
        </p:nvSpPr>
        <p:spPr>
          <a:prstGeom prst="rect">
            <a:avLst/>
          </a:prstGeom>
        </p:spPr>
        <p:txBody>
          <a:bodyPr/>
          <a:lstStyle/>
          <a:p>
            <a:endParaRPr/>
          </a:p>
        </p:txBody>
      </p:sp>
      <p:sp>
        <p:nvSpPr>
          <p:cNvPr id="213" name="Timing of estrogen caveats"/>
          <p:cNvSpPr txBox="1">
            <a:spLocks noGrp="1"/>
          </p:cNvSpPr>
          <p:nvPr>
            <p:ph type="title"/>
          </p:nvPr>
        </p:nvSpPr>
        <p:spPr>
          <a:prstGeom prst="rect">
            <a:avLst/>
          </a:prstGeom>
        </p:spPr>
        <p:txBody>
          <a:bodyPr/>
          <a:lstStyle>
            <a:lvl1pPr defTabSz="2316479">
              <a:defRPr sz="9500" spc="-95"/>
            </a:lvl1pPr>
          </a:lstStyle>
          <a:p>
            <a:r>
              <a:t>Timing of estrogen caveats</a:t>
            </a:r>
          </a:p>
        </p:txBody>
      </p:sp>
      <p:sp>
        <p:nvSpPr>
          <p:cNvPr id="214" name="WHI population was 10+ years older than average age of woman seeking HT as it was studying the prevention of CVD in older women…"/>
          <p:cNvSpPr txBox="1">
            <a:spLocks noGrp="1"/>
          </p:cNvSpPr>
          <p:nvPr>
            <p:ph type="body" idx="1"/>
          </p:nvPr>
        </p:nvSpPr>
        <p:spPr>
          <a:prstGeom prst="rect">
            <a:avLst/>
          </a:prstGeom>
        </p:spPr>
        <p:txBody>
          <a:bodyPr/>
          <a:lstStyle/>
          <a:p>
            <a:pPr marL="544068" indent="-544068" defTabSz="302260">
              <a:spcBef>
                <a:spcPts val="3900"/>
              </a:spcBef>
              <a:defRPr sz="4760"/>
            </a:pPr>
            <a:r>
              <a:t>WHI population was 10+ years older than average age of woman seeking HT as it was studying the prevention of CVD in older women</a:t>
            </a:r>
          </a:p>
          <a:p>
            <a:pPr marL="544068" indent="-544068" defTabSz="302260">
              <a:spcBef>
                <a:spcPts val="3900"/>
              </a:spcBef>
              <a:defRPr sz="4760"/>
            </a:pPr>
            <a:r>
              <a:t>Initiation of HT at onset of menopause is likely to be protective for CVD as was seen in the subgroup of CEE-alone women 50-59 in a 13-year follow up of the WHI. This group had a 40% lower MI risk and lower all-cause mortality than the placebo group</a:t>
            </a:r>
          </a:p>
          <a:p>
            <a:pPr marL="544068" indent="-544068" defTabSz="302260">
              <a:spcBef>
                <a:spcPts val="3900"/>
              </a:spcBef>
              <a:defRPr sz="4760"/>
            </a:pPr>
            <a:r>
              <a:t>The timing or </a:t>
            </a:r>
            <a:r>
              <a:rPr>
                <a:solidFill>
                  <a:srgbClr val="FF7E79"/>
                </a:solidFill>
              </a:rPr>
              <a:t>gap hypothesis</a:t>
            </a:r>
            <a:r>
              <a:t> is that estrogen is protective when initiated at menopause and riskier when started more than 10 years after menopause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lide Subtitle"/>
          <p:cNvSpPr txBox="1">
            <a:spLocks noGrp="1"/>
          </p:cNvSpPr>
          <p:nvPr>
            <p:ph type="body" idx="21"/>
          </p:nvPr>
        </p:nvSpPr>
        <p:spPr>
          <a:prstGeom prst="rect">
            <a:avLst/>
          </a:prstGeom>
        </p:spPr>
        <p:txBody>
          <a:bodyPr/>
          <a:lstStyle/>
          <a:p>
            <a:endParaRPr/>
          </a:p>
        </p:txBody>
      </p:sp>
      <p:sp>
        <p:nvSpPr>
          <p:cNvPr id="217" name="Route of estrogen caveats"/>
          <p:cNvSpPr txBox="1">
            <a:spLocks noGrp="1"/>
          </p:cNvSpPr>
          <p:nvPr>
            <p:ph type="title"/>
          </p:nvPr>
        </p:nvSpPr>
        <p:spPr>
          <a:prstGeom prst="rect">
            <a:avLst/>
          </a:prstGeom>
        </p:spPr>
        <p:txBody>
          <a:bodyPr/>
          <a:lstStyle>
            <a:lvl1pPr defTabSz="2316479">
              <a:defRPr sz="9500" spc="-95"/>
            </a:lvl1pPr>
          </a:lstStyle>
          <a:p>
            <a:r>
              <a:t>Route of estrogen caveats</a:t>
            </a:r>
          </a:p>
        </p:txBody>
      </p:sp>
      <p:sp>
        <p:nvSpPr>
          <p:cNvPr id="218" name="Data is conflicting but suggests that oral estrogen therapy increases stroke risk…"/>
          <p:cNvSpPr txBox="1">
            <a:spLocks noGrp="1"/>
          </p:cNvSpPr>
          <p:nvPr>
            <p:ph type="body" idx="1"/>
          </p:nvPr>
        </p:nvSpPr>
        <p:spPr>
          <a:prstGeom prst="rect">
            <a:avLst/>
          </a:prstGeom>
        </p:spPr>
        <p:txBody>
          <a:bodyPr/>
          <a:lstStyle/>
          <a:p>
            <a:r>
              <a:t>Data is conflicting but suggests that oral estrogen therapy increases stroke risk</a:t>
            </a:r>
          </a:p>
          <a:p>
            <a:pPr>
              <a:defRPr>
                <a:solidFill>
                  <a:srgbClr val="941751"/>
                </a:solidFill>
              </a:defRPr>
            </a:pPr>
            <a:r>
              <a:t>Low-dose transdermal estrogen does not increase stroke risk</a:t>
            </a:r>
          </a:p>
          <a:p>
            <a:r>
              <a:t>Large population based studies have shown no increase risk of stroke in postmenopausal women using low dose E2 (&lt;50 mcg) patches but was increased in doses over 50 mcg/day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poiler:  Estrogen does not increase breast cancer risk"/>
          <p:cNvSpPr txBox="1">
            <a:spLocks noGrp="1"/>
          </p:cNvSpPr>
          <p:nvPr>
            <p:ph type="body" idx="21"/>
          </p:nvPr>
        </p:nvSpPr>
        <p:spPr>
          <a:prstGeom prst="rect">
            <a:avLst/>
          </a:prstGeom>
          <a:extLst>
            <a:ext uri="{C572A759-6A51-4108-AA02-DFA0A04FC94B}">
              <ma14:wrappingTextBoxFlag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
            </a:ext>
          </a:extLst>
        </p:spPr>
        <p:txBody>
          <a:bodyPr/>
          <a:lstStyle>
            <a:lvl1pPr>
              <a:defRPr>
                <a:solidFill>
                  <a:srgbClr val="0433FF"/>
                </a:solidFill>
                <a:latin typeface="Produkt Medium"/>
                <a:ea typeface="Produkt Medium"/>
                <a:cs typeface="Produkt Medium"/>
                <a:sym typeface="Produkt Medium"/>
              </a:defRPr>
            </a:lvl1pPr>
          </a:lstStyle>
          <a:p>
            <a:r>
              <a:t>Spoiler:  Estrogen does not increase breast cancer risk</a:t>
            </a:r>
          </a:p>
        </p:txBody>
      </p:sp>
      <p:sp>
        <p:nvSpPr>
          <p:cNvPr id="221" name="Estrogen and breast cancer"/>
          <p:cNvSpPr txBox="1">
            <a:spLocks noGrp="1"/>
          </p:cNvSpPr>
          <p:nvPr>
            <p:ph type="title"/>
          </p:nvPr>
        </p:nvSpPr>
        <p:spPr>
          <a:prstGeom prst="rect">
            <a:avLst/>
          </a:prstGeom>
        </p:spPr>
        <p:txBody>
          <a:bodyPr/>
          <a:lstStyle>
            <a:lvl1pPr defTabSz="2316479">
              <a:defRPr sz="9500" spc="-95"/>
            </a:lvl1pPr>
          </a:lstStyle>
          <a:p>
            <a:r>
              <a:t>Estrogen and breast cancer</a:t>
            </a:r>
          </a:p>
        </p:txBody>
      </p:sp>
      <p:sp>
        <p:nvSpPr>
          <p:cNvPr id="222" name="At 18-years of follow up the WHI CEE-alone group had a 45% reduction in breast cancer mortality compared to placebo…"/>
          <p:cNvSpPr txBox="1">
            <a:spLocks noGrp="1"/>
          </p:cNvSpPr>
          <p:nvPr>
            <p:ph type="body" idx="1"/>
          </p:nvPr>
        </p:nvSpPr>
        <p:spPr>
          <a:prstGeom prst="rect">
            <a:avLst/>
          </a:prstGeom>
        </p:spPr>
        <p:txBody>
          <a:bodyPr/>
          <a:lstStyle/>
          <a:p>
            <a:pPr marL="569671" indent="-569671" defTabSz="316484">
              <a:spcBef>
                <a:spcPts val="4100"/>
              </a:spcBef>
              <a:defRPr sz="4984"/>
            </a:pPr>
            <a:r>
              <a:t>At 18-years of follow up the WHI CEE-alone group had a 45% reduction in breast cancer mortality compared to placebo</a:t>
            </a:r>
          </a:p>
          <a:p>
            <a:pPr marL="569671" indent="-569671" defTabSz="316484">
              <a:spcBef>
                <a:spcPts val="4100"/>
              </a:spcBef>
              <a:defRPr sz="4984"/>
            </a:pPr>
            <a:r>
              <a:t>The increased risk in breast cancer in the CEE+MPA was extremely small and after long-term follow up there was no increase in breast cancer mortality</a:t>
            </a:r>
          </a:p>
          <a:p>
            <a:pPr marL="569671" indent="-569671" defTabSz="316484">
              <a:spcBef>
                <a:spcPts val="4100"/>
              </a:spcBef>
              <a:defRPr sz="4984"/>
            </a:pPr>
            <a:r>
              <a:t>Large Finnish observational study showed any history of E2-based HT, with or without a progestin, was associated with 50% breast cancer mortality risk reduction for more than 10 years in all age groups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lide Subtitle"/>
          <p:cNvSpPr txBox="1">
            <a:spLocks noGrp="1"/>
          </p:cNvSpPr>
          <p:nvPr>
            <p:ph type="body" idx="21"/>
          </p:nvPr>
        </p:nvSpPr>
        <p:spPr>
          <a:prstGeom prst="rect">
            <a:avLst/>
          </a:prstGeom>
        </p:spPr>
        <p:txBody>
          <a:bodyPr/>
          <a:lstStyle/>
          <a:p>
            <a:endParaRPr/>
          </a:p>
        </p:txBody>
      </p:sp>
      <p:sp>
        <p:nvSpPr>
          <p:cNvPr id="225" name="Progestins"/>
          <p:cNvSpPr txBox="1">
            <a:spLocks noGrp="1"/>
          </p:cNvSpPr>
          <p:nvPr>
            <p:ph type="title"/>
          </p:nvPr>
        </p:nvSpPr>
        <p:spPr>
          <a:prstGeom prst="rect">
            <a:avLst/>
          </a:prstGeom>
        </p:spPr>
        <p:txBody>
          <a:bodyPr/>
          <a:lstStyle>
            <a:lvl1pPr defTabSz="2316479">
              <a:defRPr sz="9500" spc="-95"/>
            </a:lvl1pPr>
          </a:lstStyle>
          <a:p>
            <a:r>
              <a:t>Progestins</a:t>
            </a:r>
          </a:p>
        </p:txBody>
      </p:sp>
      <p:sp>
        <p:nvSpPr>
          <p:cNvPr id="226" name="Medroxyprogesterone acetate (MPA) and micronized progesterone are FDA-approved for HT…"/>
          <p:cNvSpPr txBox="1">
            <a:spLocks noGrp="1"/>
          </p:cNvSpPr>
          <p:nvPr>
            <p:ph type="body" idx="1"/>
          </p:nvPr>
        </p:nvSpPr>
        <p:spPr>
          <a:prstGeom prst="rect">
            <a:avLst/>
          </a:prstGeom>
        </p:spPr>
        <p:txBody>
          <a:bodyPr/>
          <a:lstStyle/>
          <a:p>
            <a:pPr marL="454456" indent="-454456" defTabSz="252475">
              <a:spcBef>
                <a:spcPts val="3300"/>
              </a:spcBef>
              <a:defRPr sz="3975"/>
            </a:pPr>
            <a:r>
              <a:rPr>
                <a:solidFill>
                  <a:srgbClr val="FF2600"/>
                </a:solidFill>
              </a:rPr>
              <a:t>Medroxyprogesterone acetate</a:t>
            </a:r>
            <a:r>
              <a:t> (MPA) and </a:t>
            </a:r>
            <a:r>
              <a:rPr>
                <a:solidFill>
                  <a:srgbClr val="FF2600"/>
                </a:solidFill>
              </a:rPr>
              <a:t>micronized progesterone</a:t>
            </a:r>
            <a:r>
              <a:t> are FDA-approved for HT </a:t>
            </a:r>
          </a:p>
          <a:p>
            <a:pPr marL="454456" indent="-454456" defTabSz="252475">
              <a:spcBef>
                <a:spcPts val="3300"/>
              </a:spcBef>
              <a:defRPr sz="3975"/>
            </a:pPr>
            <a:r>
              <a:t>MPA binds to progesterone, androgen and glucocorticoid receptors</a:t>
            </a:r>
          </a:p>
          <a:p>
            <a:pPr marL="454456" indent="-454456" defTabSz="252475">
              <a:spcBef>
                <a:spcPts val="3300"/>
              </a:spcBef>
              <a:defRPr sz="3975"/>
            </a:pPr>
            <a:r>
              <a:t>MPA increases insulin-like growth factor 1, increases insulin resistance and increases thrombotic risk when combined with estrogen</a:t>
            </a:r>
          </a:p>
          <a:p>
            <a:pPr marL="454456" indent="-454456" defTabSz="252475">
              <a:spcBef>
                <a:spcPts val="3300"/>
              </a:spcBef>
              <a:defRPr sz="3975"/>
            </a:pPr>
            <a:r>
              <a:t>Continuous MPA may increase of breast cancer when combined with estrogen</a:t>
            </a:r>
          </a:p>
          <a:p>
            <a:pPr marL="454456" indent="-454456" defTabSz="252475">
              <a:spcBef>
                <a:spcPts val="3300"/>
              </a:spcBef>
              <a:defRPr sz="3975"/>
            </a:pPr>
            <a:r>
              <a:t>Norethindrone or MPA alone may improve vasomotor symptoms (off-label)</a:t>
            </a:r>
          </a:p>
          <a:p>
            <a:pPr marL="454456" indent="-454456" defTabSz="252475">
              <a:spcBef>
                <a:spcPts val="3300"/>
              </a:spcBef>
              <a:defRPr sz="3975">
                <a:solidFill>
                  <a:srgbClr val="0433FF"/>
                </a:solidFill>
              </a:defRPr>
            </a:pPr>
            <a:r>
              <a:t>Oral micronized progesterone has not been associated with increased risk of VTE or breast cancer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lide Subtitle"/>
          <p:cNvSpPr txBox="1">
            <a:spLocks noGrp="1"/>
          </p:cNvSpPr>
          <p:nvPr>
            <p:ph type="body" idx="21"/>
          </p:nvPr>
        </p:nvSpPr>
        <p:spPr>
          <a:prstGeom prst="rect">
            <a:avLst/>
          </a:prstGeom>
        </p:spPr>
        <p:txBody>
          <a:bodyPr/>
          <a:lstStyle/>
          <a:p>
            <a:endParaRPr/>
          </a:p>
        </p:txBody>
      </p:sp>
      <p:sp>
        <p:nvSpPr>
          <p:cNvPr id="229" name="Available estrogen preparations"/>
          <p:cNvSpPr txBox="1">
            <a:spLocks noGrp="1"/>
          </p:cNvSpPr>
          <p:nvPr>
            <p:ph type="title"/>
          </p:nvPr>
        </p:nvSpPr>
        <p:spPr>
          <a:prstGeom prst="rect">
            <a:avLst/>
          </a:prstGeom>
        </p:spPr>
        <p:txBody>
          <a:bodyPr/>
          <a:lstStyle>
            <a:lvl1pPr defTabSz="2316479">
              <a:defRPr sz="9500" spc="-95"/>
            </a:lvl1pPr>
          </a:lstStyle>
          <a:p>
            <a:r>
              <a:t>Available estrogen preparations</a:t>
            </a:r>
          </a:p>
        </p:txBody>
      </p:sp>
      <p:sp>
        <p:nvSpPr>
          <p:cNvPr id="230" name="Estradiol (E2) is available in many forms: oral, transdermal patches, topical gels, vaginal rings and vaginal tablets. IV, IM and pellets are not recommended for postmenopausal HT…"/>
          <p:cNvSpPr txBox="1">
            <a:spLocks noGrp="1"/>
          </p:cNvSpPr>
          <p:nvPr>
            <p:ph type="body" idx="1"/>
          </p:nvPr>
        </p:nvSpPr>
        <p:spPr>
          <a:prstGeom prst="rect">
            <a:avLst/>
          </a:prstGeom>
        </p:spPr>
        <p:txBody>
          <a:bodyPr/>
          <a:lstStyle/>
          <a:p>
            <a:pPr marL="422452" indent="-422452" defTabSz="234696">
              <a:spcBef>
                <a:spcPts val="3100"/>
              </a:spcBef>
              <a:defRPr sz="3696"/>
            </a:pPr>
            <a:r>
              <a:t>Estradiol (E2) is available in many forms: oral, transdermal patches, topical gels, vaginal rings and vaginal tablets. IV, IM and pellets are not recommended for postmenopausal HT</a:t>
            </a:r>
          </a:p>
          <a:p>
            <a:pPr marL="422452" indent="-422452" defTabSz="234696">
              <a:spcBef>
                <a:spcPts val="3100"/>
              </a:spcBef>
              <a:defRPr sz="3696"/>
            </a:pPr>
            <a:r>
              <a:t>Patient preference, availability and cost guide choice</a:t>
            </a:r>
          </a:p>
          <a:p>
            <a:pPr marL="422452" indent="-422452" defTabSz="234696">
              <a:spcBef>
                <a:spcPts val="3100"/>
              </a:spcBef>
              <a:defRPr sz="3696"/>
            </a:pPr>
            <a:r>
              <a:t>A standard dose of oral 1 mg/day or transdermal 0.05 mg/day is usually effective in reducing symptoms</a:t>
            </a:r>
          </a:p>
          <a:p>
            <a:pPr marL="422452" indent="-422452" defTabSz="234696">
              <a:spcBef>
                <a:spcPts val="3100"/>
              </a:spcBef>
              <a:defRPr sz="3696">
                <a:solidFill>
                  <a:srgbClr val="4F8F00"/>
                </a:solidFill>
                <a:latin typeface="Produkt Medium"/>
                <a:ea typeface="Produkt Medium"/>
                <a:cs typeface="Produkt Medium"/>
                <a:sym typeface="Produkt Medium"/>
              </a:defRPr>
            </a:pPr>
            <a:r>
              <a:t>Reasonable to start estradiol at 0.5 mg oral or 0.025 mg patch and go up if needed</a:t>
            </a:r>
          </a:p>
          <a:p>
            <a:pPr marL="422452" indent="-422452" defTabSz="234696">
              <a:spcBef>
                <a:spcPts val="3100"/>
              </a:spcBef>
              <a:defRPr sz="3696"/>
            </a:pPr>
            <a:r>
              <a:t>Young women with recent oophorectomy may require higher dose up to 2 mg oral or 0.1 mg transdermal</a:t>
            </a:r>
          </a:p>
          <a:p>
            <a:pPr marL="422452" indent="-422452" defTabSz="234696">
              <a:spcBef>
                <a:spcPts val="3100"/>
              </a:spcBef>
              <a:defRPr sz="3696"/>
            </a:pPr>
            <a:r>
              <a:t>CEE (Premarin) is branded and available in 1.25 mg, 0.9 mg, 0.625 mg, 0.45 mg, 0.3 mg oral doses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lide Subtitle"/>
          <p:cNvSpPr txBox="1">
            <a:spLocks noGrp="1"/>
          </p:cNvSpPr>
          <p:nvPr>
            <p:ph type="body" idx="21"/>
          </p:nvPr>
        </p:nvSpPr>
        <p:spPr>
          <a:prstGeom prst="rect">
            <a:avLst/>
          </a:prstGeom>
        </p:spPr>
        <p:txBody>
          <a:bodyPr/>
          <a:lstStyle/>
          <a:p>
            <a:endParaRPr/>
          </a:p>
        </p:txBody>
      </p:sp>
      <p:sp>
        <p:nvSpPr>
          <p:cNvPr id="233" name="Endometrial protection"/>
          <p:cNvSpPr txBox="1">
            <a:spLocks noGrp="1"/>
          </p:cNvSpPr>
          <p:nvPr>
            <p:ph type="title"/>
          </p:nvPr>
        </p:nvSpPr>
        <p:spPr>
          <a:prstGeom prst="rect">
            <a:avLst/>
          </a:prstGeom>
        </p:spPr>
        <p:txBody>
          <a:bodyPr/>
          <a:lstStyle>
            <a:lvl1pPr defTabSz="2316479">
              <a:defRPr sz="9500" spc="-95"/>
            </a:lvl1pPr>
          </a:lstStyle>
          <a:p>
            <a:r>
              <a:t>Endometrial protection</a:t>
            </a:r>
          </a:p>
        </p:txBody>
      </p:sp>
      <p:sp>
        <p:nvSpPr>
          <p:cNvPr id="234" name="Progestins are used in combined HT for endometrial protection. Not needed after hysterectomy.…"/>
          <p:cNvSpPr txBox="1">
            <a:spLocks noGrp="1"/>
          </p:cNvSpPr>
          <p:nvPr>
            <p:ph type="body" idx="1"/>
          </p:nvPr>
        </p:nvSpPr>
        <p:spPr>
          <a:prstGeom prst="rect">
            <a:avLst/>
          </a:prstGeom>
        </p:spPr>
        <p:txBody>
          <a:bodyPr/>
          <a:lstStyle/>
          <a:p>
            <a:pPr marL="486460" indent="-486460" defTabSz="270255">
              <a:spcBef>
                <a:spcPts val="3500"/>
              </a:spcBef>
              <a:defRPr sz="4256"/>
            </a:pPr>
            <a:r>
              <a:t>Progestins are used in combined HT for endometrial protection. Not needed after hysterectomy. </a:t>
            </a:r>
          </a:p>
          <a:p>
            <a:pPr marL="486460" indent="-486460" defTabSz="270255">
              <a:spcBef>
                <a:spcPts val="3500"/>
              </a:spcBef>
              <a:defRPr sz="4256"/>
            </a:pPr>
            <a:r>
              <a:rPr>
                <a:solidFill>
                  <a:srgbClr val="9437FF"/>
                </a:solidFill>
              </a:rPr>
              <a:t>Micronized progesterone 100 mg daily</a:t>
            </a:r>
            <a:r>
              <a:t> orally or 200 mg 14 days a month is first line</a:t>
            </a:r>
          </a:p>
          <a:p>
            <a:pPr marL="486460" indent="-486460" defTabSz="270255">
              <a:spcBef>
                <a:spcPts val="3500"/>
              </a:spcBef>
              <a:defRPr sz="4256"/>
            </a:pPr>
            <a:r>
              <a:t>Recommend taking at bedtime as it can cause drowsiness</a:t>
            </a:r>
          </a:p>
          <a:p>
            <a:pPr marL="486460" indent="-486460" defTabSz="270255">
              <a:spcBef>
                <a:spcPts val="3500"/>
              </a:spcBef>
              <a:defRPr sz="4256"/>
            </a:pPr>
            <a:r>
              <a:t>MPA 2.5 mg orally is standard dose but increased risks compared to progesterone</a:t>
            </a:r>
          </a:p>
          <a:p>
            <a:pPr marL="486460" indent="-486460" defTabSz="270255">
              <a:spcBef>
                <a:spcPts val="3500"/>
              </a:spcBef>
              <a:defRPr sz="4256"/>
            </a:pPr>
            <a:r>
              <a:t>Bazedoxifene is a SERM used for endometrial protection in Duavee which is a CEE product. Useful in women who do not tolerate progestins or have breast tenderness. There is an increased risk of VTE like other SERMs.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lide Subtitle"/>
          <p:cNvSpPr txBox="1">
            <a:spLocks noGrp="1"/>
          </p:cNvSpPr>
          <p:nvPr>
            <p:ph type="body" idx="21"/>
          </p:nvPr>
        </p:nvSpPr>
        <p:spPr>
          <a:prstGeom prst="rect">
            <a:avLst/>
          </a:prstGeom>
        </p:spPr>
        <p:txBody>
          <a:bodyPr/>
          <a:lstStyle/>
          <a:p>
            <a:endParaRPr/>
          </a:p>
        </p:txBody>
      </p:sp>
      <p:sp>
        <p:nvSpPr>
          <p:cNvPr id="237" name="Side effects"/>
          <p:cNvSpPr txBox="1">
            <a:spLocks noGrp="1"/>
          </p:cNvSpPr>
          <p:nvPr>
            <p:ph type="title"/>
          </p:nvPr>
        </p:nvSpPr>
        <p:spPr>
          <a:prstGeom prst="rect">
            <a:avLst/>
          </a:prstGeom>
        </p:spPr>
        <p:txBody>
          <a:bodyPr/>
          <a:lstStyle>
            <a:lvl1pPr defTabSz="2316479">
              <a:defRPr sz="9500" spc="-95"/>
            </a:lvl1pPr>
          </a:lstStyle>
          <a:p>
            <a:r>
              <a:t>Side effects</a:t>
            </a:r>
          </a:p>
        </p:txBody>
      </p:sp>
      <p:sp>
        <p:nvSpPr>
          <p:cNvPr id="238" name="Breast soreness is common side effect of estrogen. Lowering the dose is usually effective.…"/>
          <p:cNvSpPr txBox="1">
            <a:spLocks noGrp="1"/>
          </p:cNvSpPr>
          <p:nvPr>
            <p:ph type="body" idx="1"/>
          </p:nvPr>
        </p:nvSpPr>
        <p:spPr>
          <a:prstGeom prst="rect">
            <a:avLst/>
          </a:prstGeom>
        </p:spPr>
        <p:txBody>
          <a:bodyPr/>
          <a:lstStyle/>
          <a:p>
            <a:pPr marL="563270" indent="-563270" defTabSz="312927">
              <a:spcBef>
                <a:spcPts val="4100"/>
              </a:spcBef>
              <a:defRPr sz="4928"/>
            </a:pPr>
            <a:r>
              <a:t>Breast soreness is common side effect of estrogen. Lowering the dose is usually effective.</a:t>
            </a:r>
          </a:p>
          <a:p>
            <a:pPr marL="563270" indent="-563270" defTabSz="312927">
              <a:spcBef>
                <a:spcPts val="4100"/>
              </a:spcBef>
              <a:defRPr sz="4928"/>
            </a:pPr>
            <a:r>
              <a:t>Vaginal bleeding is common in cyclic progesterone throughout therapy and in the early months of continuous estrogen-progestin regimen </a:t>
            </a:r>
          </a:p>
          <a:p>
            <a:pPr marL="563270" indent="-563270" defTabSz="312927">
              <a:spcBef>
                <a:spcPts val="4100"/>
              </a:spcBef>
              <a:defRPr sz="4928"/>
            </a:pPr>
            <a:r>
              <a:t>Cyclical progestin may cause mood sides effect and bloating</a:t>
            </a:r>
          </a:p>
          <a:p>
            <a:pPr marL="563270" indent="-563270" defTabSz="312927">
              <a:spcBef>
                <a:spcPts val="4100"/>
              </a:spcBef>
              <a:defRPr sz="4928"/>
            </a:pPr>
            <a:r>
              <a:t>Endometrial biopsy indicated if bleeding beyond first 6 months of continuous estrogen-progestin HT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lide Subtitle"/>
          <p:cNvSpPr txBox="1">
            <a:spLocks noGrp="1"/>
          </p:cNvSpPr>
          <p:nvPr>
            <p:ph type="body" idx="21"/>
          </p:nvPr>
        </p:nvSpPr>
        <p:spPr>
          <a:prstGeom prst="rect">
            <a:avLst/>
          </a:prstGeom>
        </p:spPr>
        <p:txBody>
          <a:bodyPr/>
          <a:lstStyle/>
          <a:p>
            <a:endParaRPr/>
          </a:p>
        </p:txBody>
      </p:sp>
      <p:sp>
        <p:nvSpPr>
          <p:cNvPr id="241" name="Duration and discontinuation"/>
          <p:cNvSpPr txBox="1">
            <a:spLocks noGrp="1"/>
          </p:cNvSpPr>
          <p:nvPr>
            <p:ph type="title"/>
          </p:nvPr>
        </p:nvSpPr>
        <p:spPr>
          <a:prstGeom prst="rect">
            <a:avLst/>
          </a:prstGeom>
        </p:spPr>
        <p:txBody>
          <a:bodyPr/>
          <a:lstStyle>
            <a:lvl1pPr defTabSz="2316479">
              <a:defRPr sz="9500" spc="-95"/>
            </a:lvl1pPr>
          </a:lstStyle>
          <a:p>
            <a:r>
              <a:t>Duration and discontinuation</a:t>
            </a:r>
          </a:p>
        </p:txBody>
      </p:sp>
      <p:sp>
        <p:nvSpPr>
          <p:cNvPr id="242" name="Standard recommendation has been 5 years and not beyond age 60…"/>
          <p:cNvSpPr txBox="1">
            <a:spLocks noGrp="1"/>
          </p:cNvSpPr>
          <p:nvPr>
            <p:ph type="body" idx="1"/>
          </p:nvPr>
        </p:nvSpPr>
        <p:spPr>
          <a:prstGeom prst="rect">
            <a:avLst/>
          </a:prstGeom>
        </p:spPr>
        <p:txBody>
          <a:bodyPr/>
          <a:lstStyle/>
          <a:p>
            <a:pPr marL="531266" indent="-531266" defTabSz="295147">
              <a:spcBef>
                <a:spcPts val="3900"/>
              </a:spcBef>
              <a:defRPr sz="4648"/>
            </a:pPr>
            <a:r>
              <a:t>Standard recommendation has been 5 years and not beyond age 60</a:t>
            </a:r>
          </a:p>
          <a:p>
            <a:pPr marL="531266" indent="-531266" defTabSz="295147">
              <a:spcBef>
                <a:spcPts val="3900"/>
              </a:spcBef>
              <a:defRPr sz="4648"/>
            </a:pPr>
            <a:r>
              <a:t>Cardiovascular and VTE risks are likely highest in first year of use</a:t>
            </a:r>
          </a:p>
          <a:p>
            <a:pPr marL="531266" indent="-531266" defTabSz="295147">
              <a:spcBef>
                <a:spcPts val="3900"/>
              </a:spcBef>
              <a:defRPr sz="4648"/>
            </a:pPr>
            <a:r>
              <a:t>Some women continue to have vasomotor symptoms for 10-20 years after the last menstrual period</a:t>
            </a:r>
          </a:p>
          <a:p>
            <a:pPr marL="531266" indent="-531266" defTabSz="295147">
              <a:spcBef>
                <a:spcPts val="3900"/>
              </a:spcBef>
              <a:defRPr sz="4648"/>
            </a:pPr>
            <a:r>
              <a:t>ACOG and The Menopause Society agree that HT should be individualized and not discontinued solely based on age</a:t>
            </a:r>
          </a:p>
          <a:p>
            <a:pPr marL="531266" indent="-531266" defTabSz="295147">
              <a:spcBef>
                <a:spcPts val="3900"/>
              </a:spcBef>
              <a:defRPr sz="4648"/>
            </a:pPr>
            <a:r>
              <a:t>40-50% of women who start HT stop within one year and 65-75% with in 2 years, often without guidance from health care provider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Melodie Stocks DO"/>
          <p:cNvSpPr txBox="1">
            <a:spLocks noGrp="1"/>
          </p:cNvSpPr>
          <p:nvPr>
            <p:ph type="body" idx="21"/>
          </p:nvPr>
        </p:nvSpPr>
        <p:spPr>
          <a:prstGeom prst="rect">
            <a:avLst/>
          </a:prstGeom>
          <a:extLst>
            <a:ext uri="{C572A759-6A51-4108-AA02-DFA0A04FC94B}">
              <ma14:wrappingTextBoxFlag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
            </a:ext>
          </a:extLst>
        </p:spPr>
        <p:txBody>
          <a:bodyPr/>
          <a:lstStyle>
            <a:lvl1pPr>
              <a:defRPr>
                <a:latin typeface="Produkt Medium"/>
                <a:ea typeface="Produkt Medium"/>
                <a:cs typeface="Produkt Medium"/>
                <a:sym typeface="Produkt Medium"/>
              </a:defRPr>
            </a:lvl1pPr>
          </a:lstStyle>
          <a:p>
            <a:r>
              <a:t>Melodie Stocks DO </a:t>
            </a:r>
          </a:p>
        </p:txBody>
      </p:sp>
      <p:sp>
        <p:nvSpPr>
          <p:cNvPr id="172" name="Easing Menopause"/>
          <p:cNvSpPr txBox="1">
            <a:spLocks noGrp="1"/>
          </p:cNvSpPr>
          <p:nvPr>
            <p:ph type="subTitle" sz="quarter" idx="1"/>
          </p:nvPr>
        </p:nvSpPr>
        <p:spPr>
          <a:prstGeom prst="rect">
            <a:avLst/>
          </a:prstGeom>
        </p:spPr>
        <p:txBody>
          <a:bodyPr/>
          <a:lstStyle>
            <a:lvl1pPr>
              <a:defRPr>
                <a:latin typeface="+mn-lt"/>
                <a:ea typeface="+mn-ea"/>
                <a:cs typeface="+mn-cs"/>
                <a:sym typeface="Produkt Regular"/>
              </a:defRPr>
            </a:lvl1pPr>
          </a:lstStyle>
          <a:p>
            <a:r>
              <a:t>Easing Menopause</a:t>
            </a:r>
          </a:p>
        </p:txBody>
      </p:sp>
      <p:sp>
        <p:nvSpPr>
          <p:cNvPr id="173" name="Hormone Therapy for Women"/>
          <p:cNvSpPr txBox="1">
            <a:spLocks noGrp="1"/>
          </p:cNvSpPr>
          <p:nvPr>
            <p:ph type="ctrTitle"/>
          </p:nvPr>
        </p:nvSpPr>
        <p:spPr>
          <a:prstGeom prst="rect">
            <a:avLst/>
          </a:prstGeom>
        </p:spPr>
        <p:txBody>
          <a:bodyPr/>
          <a:lstStyle>
            <a:lvl1pPr>
              <a:defRPr>
                <a:latin typeface="+mn-lt"/>
                <a:ea typeface="+mn-ea"/>
                <a:cs typeface="+mn-cs"/>
                <a:sym typeface="Produkt Regular"/>
              </a:defRPr>
            </a:lvl1pPr>
          </a:lstStyle>
          <a:p>
            <a:r>
              <a:t>Hormone Therapy for Women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lide Subtitle"/>
          <p:cNvSpPr txBox="1">
            <a:spLocks noGrp="1"/>
          </p:cNvSpPr>
          <p:nvPr>
            <p:ph type="body" idx="21"/>
          </p:nvPr>
        </p:nvSpPr>
        <p:spPr>
          <a:prstGeom prst="rect">
            <a:avLst/>
          </a:prstGeom>
        </p:spPr>
        <p:txBody>
          <a:bodyPr/>
          <a:lstStyle/>
          <a:p>
            <a:endParaRPr/>
          </a:p>
        </p:txBody>
      </p:sp>
      <p:sp>
        <p:nvSpPr>
          <p:cNvPr id="245" name="Discontinuation"/>
          <p:cNvSpPr txBox="1">
            <a:spLocks noGrp="1"/>
          </p:cNvSpPr>
          <p:nvPr>
            <p:ph type="title"/>
          </p:nvPr>
        </p:nvSpPr>
        <p:spPr>
          <a:prstGeom prst="rect">
            <a:avLst/>
          </a:prstGeom>
        </p:spPr>
        <p:txBody>
          <a:bodyPr/>
          <a:lstStyle>
            <a:lvl1pPr defTabSz="2316479">
              <a:defRPr sz="9500" spc="-95"/>
            </a:lvl1pPr>
          </a:lstStyle>
          <a:p>
            <a:r>
              <a:t>Discontinuation</a:t>
            </a:r>
          </a:p>
        </p:txBody>
      </p:sp>
      <p:sp>
        <p:nvSpPr>
          <p:cNvPr id="246" name="No standard taper but generally decrease by one pill a week over 2-4 weeks…"/>
          <p:cNvSpPr txBox="1">
            <a:spLocks noGrp="1"/>
          </p:cNvSpPr>
          <p:nvPr>
            <p:ph type="body" idx="1"/>
          </p:nvPr>
        </p:nvSpPr>
        <p:spPr>
          <a:prstGeom prst="rect">
            <a:avLst/>
          </a:prstGeom>
        </p:spPr>
        <p:txBody>
          <a:bodyPr/>
          <a:lstStyle/>
          <a:p>
            <a:r>
              <a:t>No standard taper but generally decrease by one pill a week over 2-4 weeks</a:t>
            </a:r>
          </a:p>
          <a:p>
            <a:r>
              <a:t>Taper over 3 months to a year</a:t>
            </a:r>
          </a:p>
          <a:p>
            <a:r>
              <a:t>Symptomatic women generally go back on HT</a:t>
            </a:r>
          </a:p>
          <a:p>
            <a:r>
              <a:t>Starting a nonhormonal therapy for hot flashes such as a SSRI or gabapentin when tapering can help</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lide Subtitle"/>
          <p:cNvSpPr txBox="1">
            <a:spLocks noGrp="1"/>
          </p:cNvSpPr>
          <p:nvPr>
            <p:ph type="body" idx="21"/>
          </p:nvPr>
        </p:nvSpPr>
        <p:spPr>
          <a:prstGeom prst="rect">
            <a:avLst/>
          </a:prstGeom>
        </p:spPr>
        <p:txBody>
          <a:bodyPr/>
          <a:lstStyle/>
          <a:p>
            <a:endParaRPr/>
          </a:p>
        </p:txBody>
      </p:sp>
      <p:sp>
        <p:nvSpPr>
          <p:cNvPr id="249" name="Alternatives for vasomotor symptoms"/>
          <p:cNvSpPr txBox="1">
            <a:spLocks noGrp="1"/>
          </p:cNvSpPr>
          <p:nvPr>
            <p:ph type="title"/>
          </p:nvPr>
        </p:nvSpPr>
        <p:spPr>
          <a:prstGeom prst="rect">
            <a:avLst/>
          </a:prstGeom>
        </p:spPr>
        <p:txBody>
          <a:bodyPr/>
          <a:lstStyle>
            <a:lvl1pPr defTabSz="2316479">
              <a:defRPr sz="9500" spc="-95"/>
            </a:lvl1pPr>
          </a:lstStyle>
          <a:p>
            <a:r>
              <a:t>Alternatives for vasomotor symptoms</a:t>
            </a:r>
          </a:p>
        </p:txBody>
      </p:sp>
      <p:sp>
        <p:nvSpPr>
          <p:cNvPr id="250" name="Fezolinetant (Veozah) is a neurokinin 3 receptor antagonist approved for treatment of menopausal hot flushes and requires LFTs prior to initiation, monthly for 3 mint and then at 6 and 9 months or symptoms of liver injury…"/>
          <p:cNvSpPr txBox="1">
            <a:spLocks noGrp="1"/>
          </p:cNvSpPr>
          <p:nvPr>
            <p:ph type="body" idx="1"/>
          </p:nvPr>
        </p:nvSpPr>
        <p:spPr>
          <a:prstGeom prst="rect">
            <a:avLst/>
          </a:prstGeom>
        </p:spPr>
        <p:txBody>
          <a:bodyPr/>
          <a:lstStyle/>
          <a:p>
            <a:pPr marL="409651" indent="-409651" defTabSz="227584">
              <a:spcBef>
                <a:spcPts val="3000"/>
              </a:spcBef>
              <a:defRPr sz="3584"/>
            </a:pPr>
            <a:r>
              <a:rPr>
                <a:solidFill>
                  <a:srgbClr val="011993"/>
                </a:solidFill>
              </a:rPr>
              <a:t>Fezolinetant</a:t>
            </a:r>
            <a:r>
              <a:t> (Veozah) is a neurokinin 3 receptor antagonist approved for treatment of menopausal hot flushes and requires LFTs prior to initiation, monthly for 3 mint and then at 6 and 9 months or symptoms of liver injury</a:t>
            </a:r>
          </a:p>
          <a:p>
            <a:pPr marL="409651" indent="-409651" defTabSz="227584">
              <a:spcBef>
                <a:spcPts val="3000"/>
              </a:spcBef>
              <a:defRPr sz="3584"/>
            </a:pPr>
            <a:r>
              <a:t>The only SSRI FDA approved for hot flashes is paroxetine. It cannot be taken with tamoxifen. </a:t>
            </a:r>
            <a:r>
              <a:rPr>
                <a:solidFill>
                  <a:srgbClr val="0433FF"/>
                </a:solidFill>
              </a:rPr>
              <a:t>Citalopram, escitalopram, venlafaxine, desvenlafaxine </a:t>
            </a:r>
            <a:r>
              <a:t>have similar modest benefit and okay with tamoxifen</a:t>
            </a:r>
          </a:p>
          <a:p>
            <a:pPr marL="409651" indent="-409651" defTabSz="227584">
              <a:spcBef>
                <a:spcPts val="3000"/>
              </a:spcBef>
              <a:defRPr sz="3584"/>
            </a:pPr>
            <a:r>
              <a:t>Sertraline and fluoxetine have not shown benefit and should not be used in women taking tamoxifen</a:t>
            </a:r>
          </a:p>
          <a:p>
            <a:pPr marL="409651" indent="-409651" defTabSz="227584">
              <a:spcBef>
                <a:spcPts val="3000"/>
              </a:spcBef>
              <a:defRPr sz="3584"/>
            </a:pPr>
            <a:r>
              <a:t>Off-label therapies that have shown benefit in studies include </a:t>
            </a:r>
            <a:r>
              <a:rPr>
                <a:solidFill>
                  <a:srgbClr val="FF40FF"/>
                </a:solidFill>
              </a:rPr>
              <a:t>pregabalin, gabapentin, clonidine and oxybutynin</a:t>
            </a:r>
          </a:p>
          <a:p>
            <a:pPr marL="409651" indent="-409651" defTabSz="227584">
              <a:spcBef>
                <a:spcPts val="3000"/>
              </a:spcBef>
              <a:defRPr sz="3584">
                <a:solidFill>
                  <a:srgbClr val="FF9300"/>
                </a:solidFill>
              </a:defRPr>
            </a:pPr>
            <a:r>
              <a:t>CBT, mindfulness and stellate ganglion blocks have shown promise for hot flashes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lide Subtitle"/>
          <p:cNvSpPr txBox="1">
            <a:spLocks noGrp="1"/>
          </p:cNvSpPr>
          <p:nvPr>
            <p:ph type="body" idx="21"/>
          </p:nvPr>
        </p:nvSpPr>
        <p:spPr>
          <a:prstGeom prst="rect">
            <a:avLst/>
          </a:prstGeom>
        </p:spPr>
        <p:txBody>
          <a:bodyPr/>
          <a:lstStyle/>
          <a:p>
            <a:endParaRPr/>
          </a:p>
        </p:txBody>
      </p:sp>
      <p:sp>
        <p:nvSpPr>
          <p:cNvPr id="253" name="Treatment of GSM"/>
          <p:cNvSpPr txBox="1">
            <a:spLocks noGrp="1"/>
          </p:cNvSpPr>
          <p:nvPr>
            <p:ph type="title"/>
          </p:nvPr>
        </p:nvSpPr>
        <p:spPr>
          <a:prstGeom prst="rect">
            <a:avLst/>
          </a:prstGeom>
        </p:spPr>
        <p:txBody>
          <a:bodyPr/>
          <a:lstStyle>
            <a:lvl1pPr defTabSz="2316479">
              <a:defRPr sz="9500" spc="-95"/>
            </a:lvl1pPr>
          </a:lstStyle>
          <a:p>
            <a:r>
              <a:t>Treatment of GSM</a:t>
            </a:r>
          </a:p>
        </p:txBody>
      </p:sp>
      <p:sp>
        <p:nvSpPr>
          <p:cNvPr id="254" name="First line is vaginal moisturizers and lubricants…"/>
          <p:cNvSpPr txBox="1">
            <a:spLocks noGrp="1"/>
          </p:cNvSpPr>
          <p:nvPr>
            <p:ph type="body" idx="1"/>
          </p:nvPr>
        </p:nvSpPr>
        <p:spPr>
          <a:prstGeom prst="rect">
            <a:avLst/>
          </a:prstGeom>
        </p:spPr>
        <p:txBody>
          <a:bodyPr/>
          <a:lstStyle/>
          <a:p>
            <a:pPr marL="422452" indent="-422452" defTabSz="234696">
              <a:spcBef>
                <a:spcPts val="3100"/>
              </a:spcBef>
              <a:defRPr sz="3696"/>
            </a:pPr>
            <a:r>
              <a:t>First line is vaginal moisturizers and lubricants</a:t>
            </a:r>
          </a:p>
          <a:p>
            <a:pPr marL="422452" indent="-422452" defTabSz="234696">
              <a:spcBef>
                <a:spcPts val="3100"/>
              </a:spcBef>
              <a:defRPr sz="3696"/>
            </a:pPr>
            <a:r>
              <a:t>Vaginal </a:t>
            </a:r>
            <a:r>
              <a:rPr>
                <a:solidFill>
                  <a:srgbClr val="FF2F92"/>
                </a:solidFill>
              </a:rPr>
              <a:t>estrogen</a:t>
            </a:r>
            <a:r>
              <a:t> is indicated for persistent symptoms and is available in CEE (cream) and E2 preparations (cream, ring, tablet)</a:t>
            </a:r>
          </a:p>
          <a:p>
            <a:pPr marL="422452" indent="-422452" defTabSz="234696">
              <a:spcBef>
                <a:spcPts val="3100"/>
              </a:spcBef>
              <a:defRPr sz="3696"/>
            </a:pPr>
            <a:r>
              <a:t>Contraindicated in patients with active estrogen-dependent tumors on anti-estrogen therapy</a:t>
            </a:r>
          </a:p>
          <a:p>
            <a:pPr marL="422452" indent="-422452" defTabSz="234696">
              <a:spcBef>
                <a:spcPts val="3100"/>
              </a:spcBef>
              <a:defRPr sz="3696"/>
            </a:pPr>
            <a:r>
              <a:t>Limited systemic absorption so progestin is not generally needed</a:t>
            </a:r>
          </a:p>
          <a:p>
            <a:pPr marL="422452" indent="-422452" defTabSz="234696">
              <a:spcBef>
                <a:spcPts val="3100"/>
              </a:spcBef>
              <a:defRPr sz="3696"/>
            </a:pPr>
            <a:r>
              <a:rPr>
                <a:solidFill>
                  <a:srgbClr val="4F8F00"/>
                </a:solidFill>
              </a:rPr>
              <a:t>Vaginal DHEA</a:t>
            </a:r>
            <a:r>
              <a:t> (prasterone—Intrarosa) is a daily vaginal capsule used to treat dyspareunia due to GSM, useful in women who value avoiding estrogen (it converts to estrone)</a:t>
            </a:r>
          </a:p>
          <a:p>
            <a:pPr marL="422452" indent="-422452" defTabSz="234696">
              <a:spcBef>
                <a:spcPts val="3100"/>
              </a:spcBef>
              <a:defRPr sz="3696"/>
            </a:pPr>
            <a:r>
              <a:rPr>
                <a:solidFill>
                  <a:srgbClr val="9437FF"/>
                </a:solidFill>
              </a:rPr>
              <a:t>Ospemifene</a:t>
            </a:r>
            <a:r>
              <a:t> (Osphena) is oral SERM approved for treating dyspareunia and vaginal dryness. Hot flushes is most common side effect (6%). Potentially protective for breast and bone. Possible VTE risk.</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lide Subtitle"/>
          <p:cNvSpPr txBox="1">
            <a:spLocks noGrp="1"/>
          </p:cNvSpPr>
          <p:nvPr>
            <p:ph type="body" idx="21"/>
          </p:nvPr>
        </p:nvSpPr>
        <p:spPr>
          <a:prstGeom prst="rect">
            <a:avLst/>
          </a:prstGeom>
        </p:spPr>
        <p:txBody>
          <a:bodyPr/>
          <a:lstStyle/>
          <a:p>
            <a:endParaRPr/>
          </a:p>
        </p:txBody>
      </p:sp>
      <p:sp>
        <p:nvSpPr>
          <p:cNvPr id="257" name="Testosterone therapy"/>
          <p:cNvSpPr txBox="1">
            <a:spLocks noGrp="1"/>
          </p:cNvSpPr>
          <p:nvPr>
            <p:ph type="title"/>
          </p:nvPr>
        </p:nvSpPr>
        <p:spPr>
          <a:prstGeom prst="rect">
            <a:avLst/>
          </a:prstGeom>
        </p:spPr>
        <p:txBody>
          <a:bodyPr/>
          <a:lstStyle>
            <a:lvl1pPr defTabSz="2316479">
              <a:defRPr sz="9500" spc="-95"/>
            </a:lvl1pPr>
          </a:lstStyle>
          <a:p>
            <a:r>
              <a:t>Testosterone therapy</a:t>
            </a:r>
          </a:p>
        </p:txBody>
      </p:sp>
      <p:sp>
        <p:nvSpPr>
          <p:cNvPr id="258" name="Not recommended for menopause hormone therapy but may be used in postmenopausal women with sexual disorders…"/>
          <p:cNvSpPr txBox="1">
            <a:spLocks noGrp="1"/>
          </p:cNvSpPr>
          <p:nvPr>
            <p:ph type="body" idx="1"/>
          </p:nvPr>
        </p:nvSpPr>
        <p:spPr>
          <a:prstGeom prst="rect">
            <a:avLst/>
          </a:prstGeom>
        </p:spPr>
        <p:txBody>
          <a:bodyPr/>
          <a:lstStyle/>
          <a:p>
            <a:pPr marL="633679" indent="-633679" defTabSz="352044">
              <a:spcBef>
                <a:spcPts val="4600"/>
              </a:spcBef>
              <a:defRPr sz="5544"/>
            </a:pPr>
            <a:r>
              <a:t>Not recommended for menopause hormone therapy but may be used in </a:t>
            </a:r>
            <a:r>
              <a:rPr>
                <a:solidFill>
                  <a:srgbClr val="942193"/>
                </a:solidFill>
              </a:rPr>
              <a:t>postmenopausal women with sexual disorders</a:t>
            </a:r>
          </a:p>
          <a:p>
            <a:pPr marL="633679" indent="-633679" defTabSz="352044">
              <a:spcBef>
                <a:spcPts val="4600"/>
              </a:spcBef>
              <a:defRPr sz="5544"/>
            </a:pPr>
            <a:r>
              <a:t>Levels of endogenous androgens do not predict sexual function in women</a:t>
            </a:r>
          </a:p>
          <a:p>
            <a:pPr marL="633679" indent="-633679" defTabSz="352044">
              <a:spcBef>
                <a:spcPts val="4600"/>
              </a:spcBef>
              <a:defRPr sz="5544"/>
            </a:pPr>
            <a:r>
              <a:t>No FDA approved testosterone preparation for females</a:t>
            </a:r>
          </a:p>
          <a:p>
            <a:pPr marL="633679" indent="-633679" defTabSz="352044">
              <a:spcBef>
                <a:spcPts val="4600"/>
              </a:spcBef>
              <a:defRPr sz="5544"/>
            </a:pPr>
            <a:r>
              <a:t>Dosing is 10% or less of standard male dose and is compounded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lide Subtitle"/>
          <p:cNvSpPr txBox="1">
            <a:spLocks noGrp="1"/>
          </p:cNvSpPr>
          <p:nvPr>
            <p:ph type="body" idx="21"/>
          </p:nvPr>
        </p:nvSpPr>
        <p:spPr>
          <a:prstGeom prst="rect">
            <a:avLst/>
          </a:prstGeom>
        </p:spPr>
        <p:txBody>
          <a:bodyPr/>
          <a:lstStyle/>
          <a:p>
            <a:endParaRPr/>
          </a:p>
        </p:txBody>
      </p:sp>
      <p:sp>
        <p:nvSpPr>
          <p:cNvPr id="261" name="References and Resources"/>
          <p:cNvSpPr txBox="1">
            <a:spLocks noGrp="1"/>
          </p:cNvSpPr>
          <p:nvPr>
            <p:ph type="title"/>
          </p:nvPr>
        </p:nvSpPr>
        <p:spPr>
          <a:prstGeom prst="rect">
            <a:avLst/>
          </a:prstGeom>
        </p:spPr>
        <p:txBody>
          <a:bodyPr/>
          <a:lstStyle>
            <a:lvl1pPr defTabSz="2316479">
              <a:defRPr sz="9500" spc="-95"/>
            </a:lvl1pPr>
          </a:lstStyle>
          <a:p>
            <a:r>
              <a:t>References and Resources</a:t>
            </a:r>
          </a:p>
        </p:txBody>
      </p:sp>
      <p:sp>
        <p:nvSpPr>
          <p:cNvPr id="262" name="Obstetrics and Gynecology, 9th ed. Robert Casanova et al, Wolters Kluwer, 2023. ISBN-13:978-1975180577…"/>
          <p:cNvSpPr txBox="1">
            <a:spLocks noGrp="1"/>
          </p:cNvSpPr>
          <p:nvPr>
            <p:ph type="body" idx="1"/>
          </p:nvPr>
        </p:nvSpPr>
        <p:spPr>
          <a:prstGeom prst="rect">
            <a:avLst/>
          </a:prstGeom>
        </p:spPr>
        <p:txBody>
          <a:bodyPr/>
          <a:lstStyle/>
          <a:p>
            <a:pPr marL="448055" indent="-448055" defTabSz="248920">
              <a:spcBef>
                <a:spcPts val="3200"/>
              </a:spcBef>
              <a:defRPr sz="3920"/>
            </a:pPr>
            <a:r>
              <a:t>Obstetrics and Gynecology, 9th ed. Robert Casanova et al, Wolters Kluwer, 2023. ISBN-13:978-1975180577</a:t>
            </a:r>
          </a:p>
          <a:p>
            <a:pPr marL="448055" indent="-448055" defTabSz="248920">
              <a:spcBef>
                <a:spcPts val="3200"/>
              </a:spcBef>
              <a:defRPr sz="3920"/>
            </a:pPr>
            <a:r>
              <a:t>Management of menopausal symptoms. Practice Bulletin No. 141. American College of Obstetricians and Gynecologists. Obstet Gynecol 2104;123:202-16. Reaffirmed 2024.</a:t>
            </a:r>
          </a:p>
          <a:p>
            <a:pPr marL="448055" indent="-448055" defTabSz="248920">
              <a:spcBef>
                <a:spcPts val="3200"/>
              </a:spcBef>
              <a:defRPr sz="3920"/>
            </a:pPr>
            <a:r>
              <a:t>Levy B, Simon J. A Contemporary view of menopausal hormone therapy. Obstet Gyencol 2024;144:12-23.</a:t>
            </a:r>
          </a:p>
          <a:p>
            <a:pPr marL="448055" indent="-448055" defTabSz="248920">
              <a:spcBef>
                <a:spcPts val="3200"/>
              </a:spcBef>
              <a:defRPr sz="3920"/>
            </a:pPr>
            <a:r>
              <a:t>Martin KA, Barbieri LA. Treatment of menopausal symptoms with hormone therapy. In UpToDate, Connor RF (Ed), Wolters Kluwer. (Accessed April 13, 2025.)</a:t>
            </a:r>
          </a:p>
          <a:p>
            <a:pPr marL="448055" indent="-448055" defTabSz="248920">
              <a:spcBef>
                <a:spcPts val="3200"/>
              </a:spcBef>
              <a:defRPr sz="3920"/>
            </a:pPr>
            <a:r>
              <a:rPr u="sng">
                <a:hlinkClick r:id="rId2"/>
              </a:rPr>
              <a:t>menopauseˌorg</a:t>
            </a:r>
            <a:r>
              <a:t> The Menopause Society, formerly the North American Menopause Society, has patient and provider resources.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FEE"/>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2438339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spcBef>
                <a:spcPts val="0"/>
              </a:spcBef>
              <a:spcAft>
                <a:spcPts val="0"/>
              </a:spcAft>
            </a:pPr>
            <a:endParaRPr lang="en-US" sz="3600" kern="1200">
              <a:solidFill>
                <a:prstClr val="white"/>
              </a:solidFill>
              <a:latin typeface="Gill Sans MT" panose="020B0502020104020203"/>
              <a:cs typeface="Arial"/>
            </a:endParaRPr>
          </a:p>
        </p:txBody>
      </p:sp>
      <p:cxnSp>
        <p:nvCxnSpPr>
          <p:cNvPr id="10" name="Straight Connector 9">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5932" y="2189516"/>
            <a:ext cx="173736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 name="Rectangle 11">
            <a:extLst>
              <a:ext uri="{FF2B5EF4-FFF2-40B4-BE49-F238E27FC236}">
                <a16:creationId xmlns:a16="http://schemas.microsoft.com/office/drawing/2014/main" id="{82F2350F-B1BB-4308-A267-CFFA3576E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38953"/>
            <a:ext cx="24384000" cy="8211882"/>
          </a:xfrm>
          <a:prstGeom prst="rect">
            <a:avLst/>
          </a:prstGeom>
          <a:gradFill flip="none" rotWithShape="1">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spcBef>
                <a:spcPts val="0"/>
              </a:spcBef>
              <a:spcAft>
                <a:spcPts val="0"/>
              </a:spcAft>
            </a:pPr>
            <a:endParaRPr lang="en-US" sz="3600" kern="1200">
              <a:solidFill>
                <a:prstClr val="white"/>
              </a:solidFill>
              <a:latin typeface="Gill Sans MT" panose="020B0502020104020203"/>
              <a:cs typeface="Arial"/>
            </a:endParaRPr>
          </a:p>
        </p:txBody>
      </p:sp>
      <p:sp>
        <p:nvSpPr>
          <p:cNvPr id="2" name="Title 1">
            <a:extLst>
              <a:ext uri="{FF2B5EF4-FFF2-40B4-BE49-F238E27FC236}">
                <a16:creationId xmlns:a16="http://schemas.microsoft.com/office/drawing/2014/main" id="{AF1D4F5D-6FAA-445D-B99F-C8FC18AF8543}"/>
              </a:ext>
            </a:extLst>
          </p:cNvPr>
          <p:cNvSpPr>
            <a:spLocks noGrp="1"/>
          </p:cNvSpPr>
          <p:nvPr>
            <p:ph type="ctrTitle"/>
          </p:nvPr>
        </p:nvSpPr>
        <p:spPr>
          <a:xfrm>
            <a:off x="2543176" y="2863144"/>
            <a:ext cx="19136580" cy="5794540"/>
          </a:xfrm>
        </p:spPr>
        <p:txBody>
          <a:bodyPr anchor="ctr">
            <a:normAutofit/>
          </a:bodyPr>
          <a:lstStyle/>
          <a:p>
            <a:pPr algn="ctr"/>
            <a:r>
              <a:rPr lang="en-US" sz="10800"/>
              <a:t>Testosterone TherapY…</a:t>
            </a:r>
            <a:br>
              <a:rPr lang="en-US" sz="10800"/>
            </a:br>
            <a:r>
              <a:rPr lang="en-US" sz="8800"/>
              <a:t>Worth the hype?</a:t>
            </a:r>
          </a:p>
        </p:txBody>
      </p:sp>
      <p:sp>
        <p:nvSpPr>
          <p:cNvPr id="3" name="Subtitle 2">
            <a:extLst>
              <a:ext uri="{FF2B5EF4-FFF2-40B4-BE49-F238E27FC236}">
                <a16:creationId xmlns:a16="http://schemas.microsoft.com/office/drawing/2014/main" id="{A97E54A3-EC0C-4618-8F8F-C02DDAE03E95}"/>
              </a:ext>
            </a:extLst>
          </p:cNvPr>
          <p:cNvSpPr>
            <a:spLocks noGrp="1"/>
          </p:cNvSpPr>
          <p:nvPr>
            <p:ph type="subTitle" idx="1"/>
          </p:nvPr>
        </p:nvSpPr>
        <p:spPr>
          <a:xfrm>
            <a:off x="3505932" y="9489727"/>
            <a:ext cx="17373600" cy="2228134"/>
          </a:xfrm>
        </p:spPr>
        <p:txBody>
          <a:bodyPr>
            <a:noAutofit/>
          </a:bodyPr>
          <a:lstStyle/>
          <a:p>
            <a:pPr>
              <a:lnSpc>
                <a:spcPct val="110000"/>
              </a:lnSpc>
            </a:pPr>
            <a:r>
              <a:rPr lang="en-US" sz="3200"/>
              <a:t>Gregory Mclennan, MD</a:t>
            </a:r>
          </a:p>
          <a:p>
            <a:pPr>
              <a:lnSpc>
                <a:spcPct val="110000"/>
              </a:lnSpc>
            </a:pPr>
            <a:r>
              <a:rPr lang="en-US" sz="3200"/>
              <a:t>Mercy Clinic urology,  mercy hospital st. louis</a:t>
            </a:r>
          </a:p>
        </p:txBody>
      </p:sp>
      <p:cxnSp>
        <p:nvCxnSpPr>
          <p:cNvPr id="14" name="Straight Connector 13">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5932" y="9072862"/>
            <a:ext cx="173736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413B0556-E869-4B1C-A499-EB13D96B90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1538" b="-1538"/>
          <a:stretch>
            <a:fillRect/>
          </a:stretch>
        </p:blipFill>
        <p:spPr bwMode="black">
          <a:xfrm>
            <a:off x="0" y="12252960"/>
            <a:ext cx="24384000" cy="1485900"/>
          </a:xfrm>
          <a:prstGeom prst="rect">
            <a:avLst/>
          </a:prstGeom>
        </p:spPr>
      </p:pic>
    </p:spTree>
    <p:extLst>
      <p:ext uri="{BB962C8B-B14F-4D97-AF65-F5344CB8AC3E}">
        <p14:creationId xmlns:p14="http://schemas.microsoft.com/office/powerpoint/2010/main" val="3643757657"/>
      </p:ext>
    </p:extLst>
  </p:cSld>
  <p:clrMapOvr>
    <a:overrideClrMapping bg1="dk1" tx1="lt1" bg2="dk2" tx2="lt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4F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3619-AE89-4BBE-83A7-462725C6324F}"/>
              </a:ext>
            </a:extLst>
          </p:cNvPr>
          <p:cNvSpPr>
            <a:spLocks noGrp="1"/>
          </p:cNvSpPr>
          <p:nvPr>
            <p:ph type="title"/>
          </p:nvPr>
        </p:nvSpPr>
        <p:spPr>
          <a:xfrm>
            <a:off x="2903159" y="1609039"/>
            <a:ext cx="19206550" cy="2098470"/>
          </a:xfrm>
        </p:spPr>
        <p:txBody>
          <a:bodyPr>
            <a:normAutofit/>
          </a:bodyPr>
          <a:lstStyle/>
          <a:p>
            <a:r>
              <a:rPr lang="en-US">
                <a:solidFill>
                  <a:srgbClr val="FFFF00"/>
                </a:solidFill>
              </a:rPr>
              <a:t>Gregory Mclennan, MD</a:t>
            </a:r>
          </a:p>
        </p:txBody>
      </p:sp>
      <p:sp>
        <p:nvSpPr>
          <p:cNvPr id="3" name="Content Placeholder 2">
            <a:extLst>
              <a:ext uri="{FF2B5EF4-FFF2-40B4-BE49-F238E27FC236}">
                <a16:creationId xmlns:a16="http://schemas.microsoft.com/office/drawing/2014/main" id="{79C369AD-1850-492A-A582-B3AE8746FDA2}"/>
              </a:ext>
            </a:extLst>
          </p:cNvPr>
          <p:cNvSpPr>
            <a:spLocks noGrp="1"/>
          </p:cNvSpPr>
          <p:nvPr>
            <p:ph idx="1"/>
          </p:nvPr>
        </p:nvSpPr>
        <p:spPr>
          <a:xfrm>
            <a:off x="2903159" y="4031465"/>
            <a:ext cx="19206550" cy="6901226"/>
          </a:xfrm>
        </p:spPr>
        <p:txBody>
          <a:bodyPr>
            <a:normAutofit/>
          </a:bodyPr>
          <a:lstStyle/>
          <a:p>
            <a:r>
              <a:rPr lang="en-US"/>
              <a:t>Board Certified in Urology by the American Board of Urology</a:t>
            </a:r>
          </a:p>
          <a:p>
            <a:r>
              <a:rPr lang="en-US"/>
              <a:t>General Urologist at Mercy Clinic Urology practicing at Mercy Hospital St. Louis</a:t>
            </a:r>
          </a:p>
          <a:p>
            <a:r>
              <a:rPr lang="en-US"/>
              <a:t>Regional Strategic Chair Surgery and GI, Mercy Clinic East Communities</a:t>
            </a:r>
          </a:p>
          <a:p>
            <a:r>
              <a:rPr lang="en-US"/>
              <a:t>Chairman, Department of Surgery, Mercy Hospital St. Louis</a:t>
            </a:r>
          </a:p>
          <a:p>
            <a:endParaRPr lang="en-US"/>
          </a:p>
        </p:txBody>
      </p:sp>
    </p:spTree>
    <p:extLst>
      <p:ext uri="{BB962C8B-B14F-4D97-AF65-F5344CB8AC3E}">
        <p14:creationId xmlns:p14="http://schemas.microsoft.com/office/powerpoint/2010/main" val="2062428873"/>
      </p:ext>
    </p:extLst>
  </p:cSld>
  <p:clrMapOvr>
    <a:overrideClrMapping bg1="dk1" tx1="lt1" bg2="dk2" tx2="lt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4F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DCB5-8573-40E8-A3C3-F02661BD0084}"/>
              </a:ext>
            </a:extLst>
          </p:cNvPr>
          <p:cNvSpPr>
            <a:spLocks noGrp="1"/>
          </p:cNvSpPr>
          <p:nvPr>
            <p:ph type="title"/>
          </p:nvPr>
        </p:nvSpPr>
        <p:spPr>
          <a:xfrm>
            <a:off x="2903159" y="1609039"/>
            <a:ext cx="19206550" cy="2098470"/>
          </a:xfrm>
        </p:spPr>
        <p:txBody>
          <a:bodyPr>
            <a:normAutofit/>
          </a:bodyPr>
          <a:lstStyle/>
          <a:p>
            <a:r>
              <a:rPr lang="en-US">
                <a:solidFill>
                  <a:srgbClr val="FFFF00"/>
                </a:solidFill>
              </a:rPr>
              <a:t>Financial disclosures</a:t>
            </a:r>
          </a:p>
        </p:txBody>
      </p:sp>
      <p:sp>
        <p:nvSpPr>
          <p:cNvPr id="3" name="Content Placeholder 2">
            <a:extLst>
              <a:ext uri="{FF2B5EF4-FFF2-40B4-BE49-F238E27FC236}">
                <a16:creationId xmlns:a16="http://schemas.microsoft.com/office/drawing/2014/main" id="{0052F256-2906-40C9-A7D4-A5976E54A6E6}"/>
              </a:ext>
            </a:extLst>
          </p:cNvPr>
          <p:cNvSpPr>
            <a:spLocks noGrp="1"/>
          </p:cNvSpPr>
          <p:nvPr>
            <p:ph idx="1"/>
          </p:nvPr>
        </p:nvSpPr>
        <p:spPr>
          <a:xfrm>
            <a:off x="2903159" y="4031465"/>
            <a:ext cx="19206550" cy="6901226"/>
          </a:xfrm>
        </p:spPr>
        <p:txBody>
          <a:bodyPr>
            <a:normAutofit/>
          </a:bodyPr>
          <a:lstStyle/>
          <a:p>
            <a:r>
              <a:rPr lang="en-US"/>
              <a:t>Speaker for Abbvie Pharmaceutical Corporation</a:t>
            </a:r>
          </a:p>
          <a:p>
            <a:r>
              <a:rPr lang="en-US"/>
              <a:t>Consultant for Calyxo Inc.</a:t>
            </a:r>
          </a:p>
          <a:p>
            <a:r>
              <a:rPr lang="en-US"/>
              <a:t>Consultant for Storz Endoscopy</a:t>
            </a:r>
          </a:p>
          <a:p>
            <a:r>
              <a:rPr lang="en-US"/>
              <a:t>Consultant for Pathnostics </a:t>
            </a:r>
          </a:p>
        </p:txBody>
      </p:sp>
    </p:spTree>
    <p:extLst>
      <p:ext uri="{BB962C8B-B14F-4D97-AF65-F5344CB8AC3E}">
        <p14:creationId xmlns:p14="http://schemas.microsoft.com/office/powerpoint/2010/main" val="3252100622"/>
      </p:ext>
    </p:extLst>
  </p:cSld>
  <p:clrMapOvr>
    <a:overrideClrMapping bg1="dk1" tx1="lt1" bg2="dk2" tx2="lt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4F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2AA3-22F3-484B-A40E-B142873D22D2}"/>
              </a:ext>
            </a:extLst>
          </p:cNvPr>
          <p:cNvSpPr>
            <a:spLocks noGrp="1"/>
          </p:cNvSpPr>
          <p:nvPr>
            <p:ph type="title"/>
          </p:nvPr>
        </p:nvSpPr>
        <p:spPr>
          <a:xfrm>
            <a:off x="2903159" y="1609039"/>
            <a:ext cx="19206550" cy="2098470"/>
          </a:xfrm>
        </p:spPr>
        <p:txBody>
          <a:bodyPr>
            <a:normAutofit/>
          </a:bodyPr>
          <a:lstStyle/>
          <a:p>
            <a:r>
              <a:rPr lang="en-US">
                <a:solidFill>
                  <a:srgbClr val="FFFF00"/>
                </a:solidFill>
              </a:rPr>
              <a:t>Learning Goals</a:t>
            </a:r>
          </a:p>
        </p:txBody>
      </p:sp>
      <p:sp>
        <p:nvSpPr>
          <p:cNvPr id="3" name="Content Placeholder 2">
            <a:extLst>
              <a:ext uri="{FF2B5EF4-FFF2-40B4-BE49-F238E27FC236}">
                <a16:creationId xmlns:a16="http://schemas.microsoft.com/office/drawing/2014/main" id="{93EFAD3D-ABDB-45AA-947E-A66057C58EA8}"/>
              </a:ext>
            </a:extLst>
          </p:cNvPr>
          <p:cNvSpPr>
            <a:spLocks noGrp="1"/>
          </p:cNvSpPr>
          <p:nvPr>
            <p:ph idx="1"/>
          </p:nvPr>
        </p:nvSpPr>
        <p:spPr>
          <a:xfrm>
            <a:off x="2903159" y="4031464"/>
            <a:ext cx="19206550" cy="7819160"/>
          </a:xfrm>
        </p:spPr>
        <p:txBody>
          <a:bodyPr>
            <a:normAutofit/>
          </a:bodyPr>
          <a:lstStyle/>
          <a:p>
            <a:pPr>
              <a:buBlip>
                <a:blip r:embed="rId2"/>
              </a:buBlip>
            </a:pPr>
            <a:r>
              <a:rPr lang="en-US"/>
              <a:t>Epidemiology</a:t>
            </a:r>
          </a:p>
          <a:p>
            <a:pPr>
              <a:buBlip>
                <a:blip r:embed="rId2"/>
              </a:buBlip>
            </a:pPr>
            <a:r>
              <a:rPr lang="en-US"/>
              <a:t>Causes of low T</a:t>
            </a:r>
          </a:p>
          <a:p>
            <a:pPr>
              <a:buBlip>
                <a:blip r:embed="rId2"/>
              </a:buBlip>
            </a:pPr>
            <a:r>
              <a:rPr lang="en-US"/>
              <a:t>Normal T Range</a:t>
            </a:r>
          </a:p>
          <a:p>
            <a:pPr marL="1526356" lvl="1" indent="-530676">
              <a:spcBef>
                <a:spcPts val="1200"/>
              </a:spcBef>
              <a:defRPr sz="2600"/>
            </a:pPr>
            <a:r>
              <a:rPr lang="en-US"/>
              <a:t>Free T</a:t>
            </a:r>
          </a:p>
          <a:p>
            <a:pPr>
              <a:buBlip>
                <a:blip r:embed="rId2"/>
              </a:buBlip>
            </a:pPr>
            <a:r>
              <a:rPr lang="en-US"/>
              <a:t>Treatment options</a:t>
            </a:r>
          </a:p>
          <a:p>
            <a:pPr>
              <a:buBlip>
                <a:blip r:embed="rId2"/>
              </a:buBlip>
            </a:pPr>
            <a:r>
              <a:rPr lang="en-US"/>
              <a:t>Benefits of testosterone replacement</a:t>
            </a:r>
          </a:p>
          <a:p>
            <a:pPr>
              <a:buBlip>
                <a:blip r:embed="rId2"/>
              </a:buBlip>
            </a:pPr>
            <a:r>
              <a:rPr lang="en-US"/>
              <a:t>Risks of testosterone replacement</a:t>
            </a:r>
          </a:p>
          <a:p>
            <a:pPr>
              <a:buBlip>
                <a:blip r:embed="rId2"/>
              </a:buBlip>
            </a:pPr>
            <a:r>
              <a:rPr lang="en-US"/>
              <a:t>Testosterone and Prostate Cancer</a:t>
            </a:r>
          </a:p>
        </p:txBody>
      </p:sp>
    </p:spTree>
    <p:extLst>
      <p:ext uri="{BB962C8B-B14F-4D97-AF65-F5344CB8AC3E}">
        <p14:creationId xmlns:p14="http://schemas.microsoft.com/office/powerpoint/2010/main" val="1008081750"/>
      </p:ext>
    </p:extLst>
  </p:cSld>
  <p:clrMapOvr>
    <a:overrideClrMapping bg1="dk1" tx1="lt1" bg2="dk2" tx2="lt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xfrm>
            <a:off x="3962400" y="198181"/>
            <a:ext cx="16459200" cy="3743846"/>
          </a:xfrm>
          <a:prstGeom prst="rect">
            <a:avLst/>
          </a:prstGeom>
        </p:spPr>
        <p:txBody>
          <a:bodyPr/>
          <a:lstStyle>
            <a:lvl1pPr>
              <a:lnSpc>
                <a:spcPct val="85000"/>
              </a:lnSpc>
              <a:defRPr sz="4800">
                <a:solidFill>
                  <a:srgbClr val="FFFFFF"/>
                </a:solidFill>
              </a:defRPr>
            </a:lvl1pPr>
          </a:lstStyle>
          <a:p>
            <a:r>
              <a:rPr lang="en-US">
                <a:solidFill>
                  <a:srgbClr val="FFFF00"/>
                </a:solidFill>
              </a:rPr>
              <a:t>Andropause: Androgen Deficiency in the Aging Male</a:t>
            </a:r>
          </a:p>
        </p:txBody>
      </p:sp>
      <p:pic>
        <p:nvPicPr>
          <p:cNvPr id="255" name="image1.jpeg" descr="male-impotence[1]"/>
          <p:cNvPicPr>
            <a:picLocks noChangeAspect="1"/>
          </p:cNvPicPr>
          <p:nvPr/>
        </p:nvPicPr>
        <p:blipFill>
          <a:blip r:embed="rId2"/>
          <a:stretch>
            <a:fillRect/>
          </a:stretch>
        </p:blipFill>
        <p:spPr>
          <a:xfrm>
            <a:off x="9584569" y="4596788"/>
            <a:ext cx="5214866" cy="7950816"/>
          </a:xfrm>
          <a:prstGeom prst="rect">
            <a:avLst/>
          </a:prstGeom>
          <a:ln w="38100">
            <a:solidFill>
              <a:srgbClr val="FFFFFF"/>
            </a:solidFill>
            <a:miter/>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lide Subtitle"/>
          <p:cNvSpPr txBox="1">
            <a:spLocks noGrp="1"/>
          </p:cNvSpPr>
          <p:nvPr>
            <p:ph type="body" idx="21"/>
          </p:nvPr>
        </p:nvSpPr>
        <p:spPr>
          <a:prstGeom prst="rect">
            <a:avLst/>
          </a:prstGeom>
        </p:spPr>
        <p:txBody>
          <a:bodyPr/>
          <a:lstStyle/>
          <a:p>
            <a:endParaRPr/>
          </a:p>
        </p:txBody>
      </p:sp>
      <p:sp>
        <p:nvSpPr>
          <p:cNvPr id="176" name="Disclosures"/>
          <p:cNvSpPr txBox="1">
            <a:spLocks noGrp="1"/>
          </p:cNvSpPr>
          <p:nvPr>
            <p:ph type="title"/>
          </p:nvPr>
        </p:nvSpPr>
        <p:spPr>
          <a:prstGeom prst="rect">
            <a:avLst/>
          </a:prstGeom>
        </p:spPr>
        <p:txBody>
          <a:bodyPr/>
          <a:lstStyle>
            <a:lvl1pPr defTabSz="2316479">
              <a:defRPr sz="9500" spc="-95"/>
            </a:lvl1pPr>
          </a:lstStyle>
          <a:p>
            <a:r>
              <a:t>Disclosures</a:t>
            </a:r>
          </a:p>
        </p:txBody>
      </p:sp>
      <p:sp>
        <p:nvSpPr>
          <p:cNvPr id="177" name="None"/>
          <p:cNvSpPr txBox="1">
            <a:spLocks noGrp="1"/>
          </p:cNvSpPr>
          <p:nvPr>
            <p:ph type="body" idx="1"/>
          </p:nvPr>
        </p:nvSpPr>
        <p:spPr>
          <a:prstGeom prst="rect">
            <a:avLst/>
          </a:prstGeom>
        </p:spPr>
        <p:txBody>
          <a:bodyPr/>
          <a:lstStyle>
            <a:lvl1pPr marL="0" indent="0" defTabSz="2438400">
              <a:lnSpc>
                <a:spcPct val="90000"/>
              </a:lnSpc>
              <a:spcBef>
                <a:spcPct val="0"/>
              </a:spcBef>
              <a:buSzTx/>
              <a:buNone/>
              <a:defRPr sz="10000" spc="-100"/>
            </a:lvl1pPr>
          </a:lstStyle>
          <a:p>
            <a:r>
              <a:t>None</a:t>
            </a:r>
          </a:p>
        </p:txBody>
      </p:sp>
      <p:sp>
        <p:nvSpPr>
          <p:cNvPr id="178" name="Text"/>
          <p:cNvSpPr txBox="1"/>
          <p:nvPr/>
        </p:nvSpPr>
        <p:spPr>
          <a:xfrm>
            <a:off x="11663426" y="6347206"/>
            <a:ext cx="1549502" cy="1021589"/>
          </a:xfrm>
          <a:prstGeom prst="rect">
            <a:avLst/>
          </a:prstGeom>
          <a:ln w="12700">
            <a:miter lim="400000"/>
          </a:ln>
        </p:spPr>
        <p:txBody>
          <a:bodyPr wrap="none" lIns="50800" tIns="50800" rIns="50800" bIns="50800" anchor="ctr">
            <a:spAutoFit/>
          </a:bodyPr>
          <a:lstStyle/>
          <a:p>
            <a:pPr>
              <a:defRPr>
                <a:latin typeface="+mj-lt"/>
                <a:ea typeface="+mj-ea"/>
                <a:cs typeface="+mj-cs"/>
                <a:sym typeface="Produkt Extralight"/>
              </a:defRPr>
            </a:pPr>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192D29-3965-4699-9C30-6315C65730C9}"/>
              </a:ext>
            </a:extLst>
          </p:cNvPr>
          <p:cNvPicPr>
            <a:picLocks noChangeAspect="1"/>
          </p:cNvPicPr>
          <p:nvPr/>
        </p:nvPicPr>
        <p:blipFill>
          <a:blip r:embed="rId2"/>
          <a:stretch>
            <a:fillRect/>
          </a:stretch>
        </p:blipFill>
        <p:spPr>
          <a:xfrm>
            <a:off x="3979839" y="1029727"/>
            <a:ext cx="11753850" cy="6648450"/>
          </a:xfrm>
          <a:prstGeom prst="rect">
            <a:avLst/>
          </a:prstGeom>
        </p:spPr>
      </p:pic>
      <p:pic>
        <p:nvPicPr>
          <p:cNvPr id="3" name="Picture 2">
            <a:extLst>
              <a:ext uri="{FF2B5EF4-FFF2-40B4-BE49-F238E27FC236}">
                <a16:creationId xmlns:a16="http://schemas.microsoft.com/office/drawing/2014/main" id="{84E6943F-64FC-4124-BF20-AC12E7384110}"/>
              </a:ext>
            </a:extLst>
          </p:cNvPr>
          <p:cNvPicPr>
            <a:picLocks noChangeAspect="1"/>
          </p:cNvPicPr>
          <p:nvPr/>
        </p:nvPicPr>
        <p:blipFill>
          <a:blip r:embed="rId3"/>
          <a:stretch>
            <a:fillRect/>
          </a:stretch>
        </p:blipFill>
        <p:spPr>
          <a:xfrm>
            <a:off x="9582150" y="6256606"/>
            <a:ext cx="11141612" cy="6963508"/>
          </a:xfrm>
          <a:prstGeom prst="rect">
            <a:avLst/>
          </a:prstGeom>
        </p:spPr>
      </p:pic>
    </p:spTree>
    <p:extLst>
      <p:ext uri="{BB962C8B-B14F-4D97-AF65-F5344CB8AC3E}">
        <p14:creationId xmlns:p14="http://schemas.microsoft.com/office/powerpoint/2010/main" val="279062496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0E07-B4AC-4C89-BD5F-5F521B51F971}"/>
              </a:ext>
            </a:extLst>
          </p:cNvPr>
          <p:cNvSpPr>
            <a:spLocks noGrp="1"/>
          </p:cNvSpPr>
          <p:nvPr>
            <p:ph type="title"/>
          </p:nvPr>
        </p:nvSpPr>
        <p:spPr>
          <a:xfrm>
            <a:off x="1209821" y="675147"/>
            <a:ext cx="22423902" cy="11929506"/>
          </a:xfrm>
        </p:spPr>
        <p:txBody>
          <a:bodyPr>
            <a:normAutofit fontScale="90000"/>
          </a:bodyPr>
          <a:lstStyle/>
          <a:p>
            <a:r>
              <a:rPr lang="en-US">
                <a:solidFill>
                  <a:srgbClr val="FFFF00"/>
                </a:solidFill>
              </a:rPr>
              <a:t>FDA Position Statement:</a:t>
            </a:r>
            <a:br>
              <a:rPr lang="en-US">
                <a:solidFill>
                  <a:srgbClr val="FFFF00"/>
                </a:solidFill>
              </a:rPr>
            </a:br>
            <a:br>
              <a:rPr lang="en-US"/>
            </a:br>
            <a:r>
              <a:rPr lang="en-US" sz="6600"/>
              <a:t>Testosterone products are FDA approved ONLY for use in men who lack or have low testosterone levels in conjunction with an associated medical condition (Failure of testicles related to genetic problems, chemotherapy, brain structural issues).</a:t>
            </a:r>
            <a:br>
              <a:rPr lang="en-US" sz="6600"/>
            </a:br>
            <a:br>
              <a:rPr lang="en-US" sz="6600"/>
            </a:br>
            <a:r>
              <a:rPr lang="en-US" sz="6600"/>
              <a:t>None of the FDA approved testosterone products are approved for use in men with low T levels who lack an associated medical condition</a:t>
            </a:r>
            <a:r>
              <a:rPr lang="en-US"/>
              <a:t>.</a:t>
            </a:r>
          </a:p>
        </p:txBody>
      </p:sp>
      <p:sp>
        <p:nvSpPr>
          <p:cNvPr id="3" name="Shape 477">
            <a:extLst>
              <a:ext uri="{FF2B5EF4-FFF2-40B4-BE49-F238E27FC236}">
                <a16:creationId xmlns:a16="http://schemas.microsoft.com/office/drawing/2014/main" id="{B53937E6-D896-4E6C-4D17-EF4E04036D92}"/>
              </a:ext>
            </a:extLst>
          </p:cNvPr>
          <p:cNvSpPr/>
          <p:nvPr/>
        </p:nvSpPr>
        <p:spPr>
          <a:xfrm>
            <a:off x="3048000" y="13106401"/>
            <a:ext cx="1156970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Adapted from </a:t>
            </a:r>
            <a:r>
              <a:rPr lang="en-US" sz="2800">
                <a:solidFill>
                  <a:srgbClr val="FFFFFF"/>
                </a:solidFill>
                <a:effectLst>
                  <a:outerShdw blurRad="38100" dist="38100" dir="2700000" rotWithShape="0">
                    <a:srgbClr val="000000"/>
                  </a:outerShdw>
                </a:effectLst>
                <a:latin typeface="Verdana"/>
                <a:ea typeface="Verdana"/>
                <a:sym typeface="Verdana"/>
              </a:rPr>
              <a:t>FDA website. 2023</a:t>
            </a:r>
            <a:endParaRPr sz="2800">
              <a:solidFill>
                <a:srgbClr val="FFFFFF"/>
              </a:solidFill>
              <a:effectLst>
                <a:outerShdw blurRad="38100" dist="38100" dir="2700000" rotWithShape="0">
                  <a:srgbClr val="000000"/>
                </a:outerShdw>
              </a:effectLst>
              <a:latin typeface="Verdana"/>
              <a:ea typeface="Verdana"/>
              <a:sym typeface="Verdana"/>
            </a:endParaRPr>
          </a:p>
        </p:txBody>
      </p:sp>
    </p:spTree>
    <p:extLst>
      <p:ext uri="{BB962C8B-B14F-4D97-AF65-F5344CB8AC3E}">
        <p14:creationId xmlns:p14="http://schemas.microsoft.com/office/powerpoint/2010/main" val="91710818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0E07-B4AC-4C89-BD5F-5F521B51F971}"/>
              </a:ext>
            </a:extLst>
          </p:cNvPr>
          <p:cNvSpPr>
            <a:spLocks noGrp="1"/>
          </p:cNvSpPr>
          <p:nvPr>
            <p:ph type="title"/>
          </p:nvPr>
        </p:nvSpPr>
        <p:spPr>
          <a:xfrm>
            <a:off x="3962396" y="3854448"/>
            <a:ext cx="16459208" cy="3003552"/>
          </a:xfrm>
        </p:spPr>
        <p:txBody>
          <a:bodyPr>
            <a:normAutofit fontScale="90000"/>
          </a:bodyPr>
          <a:lstStyle/>
          <a:p>
            <a:r>
              <a:rPr lang="en-US"/>
              <a:t>Why should we all take an interest in our patients and testosterone?</a:t>
            </a:r>
          </a:p>
        </p:txBody>
      </p:sp>
    </p:spTree>
    <p:extLst>
      <p:ext uri="{BB962C8B-B14F-4D97-AF65-F5344CB8AC3E}">
        <p14:creationId xmlns:p14="http://schemas.microsoft.com/office/powerpoint/2010/main" val="395696879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42A0EE-67EE-4DF7-A188-91C57E2FDA09}"/>
              </a:ext>
            </a:extLst>
          </p:cNvPr>
          <p:cNvPicPr>
            <a:picLocks noChangeAspect="1"/>
          </p:cNvPicPr>
          <p:nvPr/>
        </p:nvPicPr>
        <p:blipFill>
          <a:blip r:embed="rId2"/>
          <a:stretch>
            <a:fillRect/>
          </a:stretch>
        </p:blipFill>
        <p:spPr>
          <a:xfrm>
            <a:off x="6118274" y="784274"/>
            <a:ext cx="12147452" cy="12147452"/>
          </a:xfrm>
          <a:prstGeom prst="rect">
            <a:avLst/>
          </a:prstGeom>
        </p:spPr>
      </p:pic>
    </p:spTree>
    <p:extLst>
      <p:ext uri="{BB962C8B-B14F-4D97-AF65-F5344CB8AC3E}">
        <p14:creationId xmlns:p14="http://schemas.microsoft.com/office/powerpoint/2010/main" val="203520660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8" name="Group 338"/>
          <p:cNvGrpSpPr/>
          <p:nvPr/>
        </p:nvGrpSpPr>
        <p:grpSpPr>
          <a:xfrm>
            <a:off x="3047997" y="-5"/>
            <a:ext cx="18281662" cy="13712834"/>
            <a:chOff x="-1" y="-1"/>
            <a:chExt cx="9140830" cy="6856415"/>
          </a:xfrm>
        </p:grpSpPr>
        <p:sp>
          <p:nvSpPr>
            <p:cNvPr id="300" name="Shape 300"/>
            <p:cNvSpPr/>
            <p:nvPr/>
          </p:nvSpPr>
          <p:spPr>
            <a:xfrm>
              <a:off x="-2" y="19048"/>
              <a:ext cx="9140830" cy="5195891"/>
            </a:xfrm>
            <a:custGeom>
              <a:avLst/>
              <a:gdLst/>
              <a:ahLst/>
              <a:cxnLst>
                <a:cxn ang="0">
                  <a:pos x="wd2" y="hd2"/>
                </a:cxn>
                <a:cxn ang="5400000">
                  <a:pos x="wd2" y="hd2"/>
                </a:cxn>
                <a:cxn ang="10800000">
                  <a:pos x="wd2" y="hd2"/>
                </a:cxn>
                <a:cxn ang="16200000">
                  <a:pos x="wd2" y="hd2"/>
                </a:cxn>
              </a:cxnLst>
              <a:rect l="0" t="0" r="r" b="b"/>
              <a:pathLst>
                <a:path w="21600" h="21600"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11993"/>
                </a:gs>
                <a:gs pos="100000">
                  <a:srgbClr val="010D64"/>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01" name="Shape 301"/>
            <p:cNvSpPr/>
            <p:nvPr/>
          </p:nvSpPr>
          <p:spPr>
            <a:xfrm>
              <a:off x="236535" y="-1"/>
              <a:ext cx="8904293" cy="5148265"/>
            </a:xfrm>
            <a:custGeom>
              <a:avLst/>
              <a:gdLst/>
              <a:ahLst/>
              <a:cxnLst>
                <a:cxn ang="0">
                  <a:pos x="wd2" y="hd2"/>
                </a:cxn>
                <a:cxn ang="5400000">
                  <a:pos x="wd2" y="hd2"/>
                </a:cxn>
                <a:cxn ang="10800000">
                  <a:pos x="wd2" y="hd2"/>
                </a:cxn>
                <a:cxn ang="16200000">
                  <a:pos x="wd2" y="hd2"/>
                </a:cxn>
              </a:cxnLst>
              <a:rect l="0" t="0" r="r" b="b"/>
              <a:pathLst>
                <a:path w="21600" h="21600"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02" name="Shape 302"/>
            <p:cNvSpPr/>
            <p:nvPr/>
          </p:nvSpPr>
          <p:spPr>
            <a:xfrm>
              <a:off x="-2" y="5449887"/>
              <a:ext cx="6410329" cy="303214"/>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21600" y="21600"/>
                  </a:lnTo>
                  <a:lnTo>
                    <a:pt x="21600" y="16200"/>
                  </a:lnTo>
                  <a:lnTo>
                    <a:pt x="0" y="0"/>
                  </a:lnTo>
                  <a:lnTo>
                    <a:pt x="0" y="17550"/>
                  </a:lnTo>
                  <a:close/>
                </a:path>
              </a:pathLst>
            </a:custGeom>
            <a:gradFill flip="none" rotWithShape="1">
              <a:gsLst>
                <a:gs pos="0">
                  <a:srgbClr val="011993"/>
                </a:gs>
                <a:gs pos="100000">
                  <a:srgbClr val="011174"/>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03" name="Shape 303"/>
            <p:cNvSpPr/>
            <p:nvPr/>
          </p:nvSpPr>
          <p:spPr>
            <a:xfrm>
              <a:off x="6410325" y="5678487"/>
              <a:ext cx="2730503" cy="103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636"/>
                  </a:lnTo>
                  <a:lnTo>
                    <a:pt x="0" y="0"/>
                  </a:lnTo>
                  <a:lnTo>
                    <a:pt x="0" y="15709"/>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04" name="Shape 304"/>
            <p:cNvSpPr/>
            <p:nvPr/>
          </p:nvSpPr>
          <p:spPr>
            <a:xfrm>
              <a:off x="-2" y="5915025"/>
              <a:ext cx="7594604" cy="522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055"/>
                  </a:lnTo>
                  <a:lnTo>
                    <a:pt x="21600" y="0"/>
                  </a:lnTo>
                  <a:lnTo>
                    <a:pt x="0" y="7025"/>
                  </a:lnTo>
                  <a:lnTo>
                    <a:pt x="0" y="21600"/>
                  </a:lnTo>
                  <a:close/>
                </a:path>
              </a:pathLst>
            </a:custGeom>
            <a:gradFill flip="none" rotWithShape="1">
              <a:gsLst>
                <a:gs pos="0">
                  <a:srgbClr val="021EAA"/>
                </a:gs>
                <a:gs pos="100000">
                  <a:srgbClr val="011890"/>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05" name="Shape 305"/>
            <p:cNvSpPr/>
            <p:nvPr/>
          </p:nvSpPr>
          <p:spPr>
            <a:xfrm>
              <a:off x="7594601" y="5876925"/>
              <a:ext cx="1546227" cy="160339"/>
            </a:xfrm>
            <a:custGeom>
              <a:avLst/>
              <a:gdLst/>
              <a:ahLst/>
              <a:cxnLst>
                <a:cxn ang="0">
                  <a:pos x="wd2" y="hd2"/>
                </a:cxn>
                <a:cxn ang="5400000">
                  <a:pos x="wd2" y="hd2"/>
                </a:cxn>
                <a:cxn ang="10800000">
                  <a:pos x="wd2" y="hd2"/>
                </a:cxn>
                <a:cxn ang="16200000">
                  <a:pos x="wd2" y="hd2"/>
                </a:cxn>
              </a:cxnLst>
              <a:rect l="0" t="0" r="r" b="b"/>
              <a:pathLst>
                <a:path w="21600" h="21600" extrusionOk="0">
                  <a:moveTo>
                    <a:pt x="21600" y="10265"/>
                  </a:moveTo>
                  <a:lnTo>
                    <a:pt x="21600" y="0"/>
                  </a:lnTo>
                  <a:lnTo>
                    <a:pt x="0" y="5133"/>
                  </a:lnTo>
                  <a:lnTo>
                    <a:pt x="0" y="21600"/>
                  </a:lnTo>
                  <a:lnTo>
                    <a:pt x="21600" y="10265"/>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06" name="Shape 306"/>
            <p:cNvSpPr/>
            <p:nvPr/>
          </p:nvSpPr>
          <p:spPr>
            <a:xfrm>
              <a:off x="5745162" y="6056312"/>
              <a:ext cx="3395666" cy="3143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018"/>
                  </a:lnTo>
                  <a:lnTo>
                    <a:pt x="0" y="21600"/>
                  </a:lnTo>
                  <a:lnTo>
                    <a:pt x="21600" y="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07" name="Shape 307"/>
            <p:cNvSpPr/>
            <p:nvPr/>
          </p:nvSpPr>
          <p:spPr>
            <a:xfrm>
              <a:off x="-2" y="6303962"/>
              <a:ext cx="5745166" cy="5524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54" y="21600"/>
                  </a:lnTo>
                  <a:lnTo>
                    <a:pt x="21600" y="2607"/>
                  </a:lnTo>
                  <a:lnTo>
                    <a:pt x="21600" y="0"/>
                  </a:lnTo>
                  <a:lnTo>
                    <a:pt x="0" y="16386"/>
                  </a:lnTo>
                  <a:lnTo>
                    <a:pt x="0" y="2160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08" name="Shape 308"/>
            <p:cNvSpPr/>
            <p:nvPr/>
          </p:nvSpPr>
          <p:spPr>
            <a:xfrm>
              <a:off x="3328986" y="6418262"/>
              <a:ext cx="3990978" cy="438152"/>
            </a:xfrm>
            <a:custGeom>
              <a:avLst/>
              <a:gdLst/>
              <a:ahLst/>
              <a:cxnLst>
                <a:cxn ang="0">
                  <a:pos x="wd2" y="hd2"/>
                </a:cxn>
                <a:cxn ang="5400000">
                  <a:pos x="wd2" y="hd2"/>
                </a:cxn>
                <a:cxn ang="10800000">
                  <a:pos x="wd2" y="hd2"/>
                </a:cxn>
                <a:cxn ang="16200000">
                  <a:pos x="wd2" y="hd2"/>
                </a:cxn>
              </a:cxnLst>
              <a:rect l="0" t="0" r="r" b="b"/>
              <a:pathLst>
                <a:path w="21600" h="21600" extrusionOk="0">
                  <a:moveTo>
                    <a:pt x="18725" y="21600"/>
                  </a:moveTo>
                  <a:lnTo>
                    <a:pt x="21600" y="15965"/>
                  </a:lnTo>
                  <a:lnTo>
                    <a:pt x="19395" y="0"/>
                  </a:lnTo>
                  <a:lnTo>
                    <a:pt x="0" y="21600"/>
                  </a:lnTo>
                  <a:lnTo>
                    <a:pt x="18725"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09" name="Shape 309"/>
            <p:cNvSpPr/>
            <p:nvPr/>
          </p:nvSpPr>
          <p:spPr>
            <a:xfrm>
              <a:off x="6911974" y="6142037"/>
              <a:ext cx="2228853" cy="600077"/>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9943"/>
                  </a:lnTo>
                  <a:lnTo>
                    <a:pt x="3951" y="21600"/>
                  </a:lnTo>
                  <a:lnTo>
                    <a:pt x="21600" y="7200"/>
                  </a:lnTo>
                  <a:close/>
                </a:path>
              </a:pathLst>
            </a:custGeom>
            <a:gradFill flip="none" rotWithShape="1">
              <a:gsLst>
                <a:gs pos="0">
                  <a:srgbClr val="0821AC"/>
                </a:gs>
                <a:gs pos="100000">
                  <a:srgbClr val="021EAA"/>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10" name="Shape 310"/>
            <p:cNvSpPr/>
            <p:nvPr/>
          </p:nvSpPr>
          <p:spPr>
            <a:xfrm>
              <a:off x="7985126" y="5002212"/>
              <a:ext cx="1155702" cy="3810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540"/>
                  </a:lnTo>
                  <a:lnTo>
                    <a:pt x="21600"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11" name="Shape 311"/>
            <p:cNvSpPr/>
            <p:nvPr/>
          </p:nvSpPr>
          <p:spPr>
            <a:xfrm>
              <a:off x="-2" y="2359024"/>
              <a:ext cx="7985130" cy="2652715"/>
            </a:xfrm>
            <a:custGeom>
              <a:avLst/>
              <a:gdLst/>
              <a:ahLst/>
              <a:cxnLst>
                <a:cxn ang="0">
                  <a:pos x="wd2" y="hd2"/>
                </a:cxn>
                <a:cxn ang="5400000">
                  <a:pos x="wd2" y="hd2"/>
                </a:cxn>
                <a:cxn ang="10800000">
                  <a:pos x="wd2" y="hd2"/>
                </a:cxn>
                <a:cxn ang="16200000">
                  <a:pos x="wd2" y="hd2"/>
                </a:cxn>
              </a:cxnLst>
              <a:rect l="0" t="0" r="r" b="b"/>
              <a:pathLst>
                <a:path w="21600" h="21600" extrusionOk="0">
                  <a:moveTo>
                    <a:pt x="0" y="930"/>
                  </a:moveTo>
                  <a:lnTo>
                    <a:pt x="21600" y="21600"/>
                  </a:lnTo>
                  <a:lnTo>
                    <a:pt x="21600" y="21522"/>
                  </a:lnTo>
                  <a:lnTo>
                    <a:pt x="0" y="0"/>
                  </a:lnTo>
                  <a:lnTo>
                    <a:pt x="0" y="930"/>
                  </a:lnTo>
                  <a:close/>
                </a:path>
              </a:pathLst>
            </a:custGeom>
            <a:gradFill flip="none" rotWithShape="1">
              <a:gsLst>
                <a:gs pos="0">
                  <a:srgbClr val="021EAA"/>
                </a:gs>
                <a:gs pos="100000">
                  <a:srgbClr val="010E66"/>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12" name="Shape 312"/>
            <p:cNvSpPr/>
            <p:nvPr/>
          </p:nvSpPr>
          <p:spPr>
            <a:xfrm>
              <a:off x="7985126" y="4840287"/>
              <a:ext cx="1155702" cy="5048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192"/>
                  </a:lnTo>
                  <a:lnTo>
                    <a:pt x="0" y="0"/>
                  </a:lnTo>
                  <a:lnTo>
                    <a:pt x="0" y="3668"/>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13" name="Shape 313"/>
            <p:cNvSpPr/>
            <p:nvPr/>
          </p:nvSpPr>
          <p:spPr>
            <a:xfrm>
              <a:off x="-2" y="1454149"/>
              <a:ext cx="7985130" cy="3471865"/>
            </a:xfrm>
            <a:custGeom>
              <a:avLst/>
              <a:gdLst/>
              <a:ahLst/>
              <a:cxnLst>
                <a:cxn ang="0">
                  <a:pos x="wd2" y="hd2"/>
                </a:cxn>
                <a:cxn ang="5400000">
                  <a:pos x="wd2" y="hd2"/>
                </a:cxn>
                <a:cxn ang="10800000">
                  <a:pos x="wd2" y="hd2"/>
                </a:cxn>
                <a:cxn ang="16200000">
                  <a:pos x="wd2" y="hd2"/>
                </a:cxn>
              </a:cxnLst>
              <a:rect l="0" t="0" r="r" b="b"/>
              <a:pathLst>
                <a:path w="21600" h="21600" extrusionOk="0">
                  <a:moveTo>
                    <a:pt x="0" y="3909"/>
                  </a:moveTo>
                  <a:lnTo>
                    <a:pt x="21600" y="21600"/>
                  </a:lnTo>
                  <a:lnTo>
                    <a:pt x="21600" y="21067"/>
                  </a:lnTo>
                  <a:lnTo>
                    <a:pt x="0" y="0"/>
                  </a:lnTo>
                  <a:lnTo>
                    <a:pt x="0" y="3909"/>
                  </a:lnTo>
                  <a:close/>
                </a:path>
              </a:pathLst>
            </a:custGeom>
            <a:gradFill flip="none" rotWithShape="1">
              <a:gsLst>
                <a:gs pos="0">
                  <a:srgbClr val="011993"/>
                </a:gs>
                <a:gs pos="100000">
                  <a:srgbClr val="010E68"/>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14" name="Shape 314"/>
            <p:cNvSpPr/>
            <p:nvPr/>
          </p:nvSpPr>
          <p:spPr>
            <a:xfrm>
              <a:off x="3641724" y="-2"/>
              <a:ext cx="5014916" cy="43259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77" y="21600"/>
                  </a:lnTo>
                  <a:lnTo>
                    <a:pt x="21600" y="21418"/>
                  </a:lnTo>
                  <a:lnTo>
                    <a:pt x="697" y="0"/>
                  </a:lnTo>
                  <a:lnTo>
                    <a:pt x="0" y="0"/>
                  </a:lnTo>
                  <a:close/>
                </a:path>
              </a:pathLst>
            </a:custGeom>
            <a:gradFill flip="none" rotWithShape="1">
              <a:gsLst>
                <a:gs pos="0">
                  <a:srgbClr val="021EAA"/>
                </a:gs>
                <a:gs pos="100000">
                  <a:srgbClr val="01147E"/>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15" name="Shape 315"/>
            <p:cNvSpPr/>
            <p:nvPr/>
          </p:nvSpPr>
          <p:spPr>
            <a:xfrm>
              <a:off x="8628063" y="4289425"/>
              <a:ext cx="512765" cy="4746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999"/>
                  </a:lnTo>
                  <a:lnTo>
                    <a:pt x="1204" y="0"/>
                  </a:lnTo>
                  <a:lnTo>
                    <a:pt x="0" y="1662"/>
                  </a:lnTo>
                  <a:lnTo>
                    <a:pt x="21600" y="21600"/>
                  </a:lnTo>
                  <a:close/>
                </a:path>
              </a:pathLst>
            </a:custGeom>
            <a:gradFill flip="none" rotWithShape="1">
              <a:gsLst>
                <a:gs pos="0">
                  <a:srgbClr val="1326AF"/>
                </a:gs>
                <a:gs pos="100000">
                  <a:srgbClr val="021EAA"/>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16" name="Shape 316"/>
            <p:cNvSpPr/>
            <p:nvPr/>
          </p:nvSpPr>
          <p:spPr>
            <a:xfrm>
              <a:off x="8694738" y="4108450"/>
              <a:ext cx="446090" cy="5318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1155"/>
                  </a:lnTo>
                  <a:lnTo>
                    <a:pt x="7379" y="0"/>
                  </a:lnTo>
                  <a:lnTo>
                    <a:pt x="0" y="5803"/>
                  </a:lnTo>
                  <a:lnTo>
                    <a:pt x="21600"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17" name="Shape 317"/>
            <p:cNvSpPr/>
            <p:nvPr/>
          </p:nvSpPr>
          <p:spPr>
            <a:xfrm>
              <a:off x="3895723" y="-2"/>
              <a:ext cx="4951417" cy="42513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6" y="21600"/>
                  </a:lnTo>
                  <a:lnTo>
                    <a:pt x="21600" y="20875"/>
                  </a:lnTo>
                  <a:lnTo>
                    <a:pt x="2650" y="0"/>
                  </a:lnTo>
                  <a:lnTo>
                    <a:pt x="0" y="0"/>
                  </a:lnTo>
                  <a:close/>
                </a:path>
              </a:pathLst>
            </a:custGeom>
            <a:gradFill flip="none" rotWithShape="1">
              <a:gsLst>
                <a:gs pos="0">
                  <a:srgbClr val="021EAA"/>
                </a:gs>
                <a:gs pos="100000">
                  <a:srgbClr val="000B59"/>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18" name="Shape 318"/>
            <p:cNvSpPr/>
            <p:nvPr/>
          </p:nvSpPr>
          <p:spPr>
            <a:xfrm>
              <a:off x="8931276" y="4022725"/>
              <a:ext cx="209552" cy="2095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solidFill>
              <a:srgbClr val="FFACA9"/>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19" name="Shape 319"/>
            <p:cNvSpPr/>
            <p:nvPr/>
          </p:nvSpPr>
          <p:spPr>
            <a:xfrm>
              <a:off x="4940300" y="-1"/>
              <a:ext cx="3990978" cy="4022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566" y="0"/>
                  </a:lnTo>
                  <a:lnTo>
                    <a:pt x="0" y="0"/>
                  </a:lnTo>
                  <a:close/>
                </a:path>
              </a:pathLst>
            </a:custGeom>
            <a:gradFill flip="none" rotWithShape="1">
              <a:gsLst>
                <a:gs pos="0">
                  <a:srgbClr val="021EAA"/>
                </a:gs>
                <a:gs pos="100000">
                  <a:srgbClr val="010D62"/>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20" name="Shape 320"/>
            <p:cNvSpPr/>
            <p:nvPr/>
          </p:nvSpPr>
          <p:spPr>
            <a:xfrm>
              <a:off x="5537200" y="-2"/>
              <a:ext cx="3489328" cy="3937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82" y="21600"/>
                  </a:lnTo>
                  <a:lnTo>
                    <a:pt x="21600" y="21548"/>
                  </a:lnTo>
                  <a:lnTo>
                    <a:pt x="3112" y="0"/>
                  </a:lnTo>
                  <a:lnTo>
                    <a:pt x="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21" name="Shape 321"/>
            <p:cNvSpPr/>
            <p:nvPr/>
          </p:nvSpPr>
          <p:spPr>
            <a:xfrm>
              <a:off x="9007476" y="3927475"/>
              <a:ext cx="133352" cy="152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250"/>
                  </a:lnTo>
                  <a:lnTo>
                    <a:pt x="3086" y="0"/>
                  </a:lnTo>
                  <a:lnTo>
                    <a:pt x="0" y="1350"/>
                  </a:lnTo>
                  <a:lnTo>
                    <a:pt x="21600" y="21600"/>
                  </a:lnTo>
                  <a:close/>
                </a:path>
              </a:pathLst>
            </a:custGeom>
            <a:gradFill flip="none" rotWithShape="1">
              <a:gsLst>
                <a:gs pos="0">
                  <a:srgbClr val="1F2EB2"/>
                </a:gs>
                <a:gs pos="100000">
                  <a:srgbClr val="021EAA"/>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22" name="Shape 322"/>
            <p:cNvSpPr/>
            <p:nvPr/>
          </p:nvSpPr>
          <p:spPr>
            <a:xfrm>
              <a:off x="8894763" y="1349374"/>
              <a:ext cx="246065" cy="8191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40"/>
                  </a:lnTo>
                  <a:lnTo>
                    <a:pt x="10730" y="0"/>
                  </a:lnTo>
                  <a:lnTo>
                    <a:pt x="0" y="8037"/>
                  </a:lnTo>
                  <a:lnTo>
                    <a:pt x="21600" y="21600"/>
                  </a:lnTo>
                  <a:close/>
                </a:path>
              </a:pathLst>
            </a:custGeom>
            <a:solidFill>
              <a:srgbClr val="011993"/>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23" name="Shape 323"/>
            <p:cNvSpPr/>
            <p:nvPr/>
          </p:nvSpPr>
          <p:spPr>
            <a:xfrm>
              <a:off x="8107363" y="-1"/>
              <a:ext cx="909640" cy="1654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02" y="21600"/>
                  </a:lnTo>
                  <a:lnTo>
                    <a:pt x="21600" y="17624"/>
                  </a:lnTo>
                  <a:lnTo>
                    <a:pt x="9445" y="0"/>
                  </a:lnTo>
                  <a:lnTo>
                    <a:pt x="0" y="0"/>
                  </a:lnTo>
                  <a:close/>
                </a:path>
              </a:pathLst>
            </a:custGeom>
            <a:gradFill flip="none" rotWithShape="1">
              <a:gsLst>
                <a:gs pos="0">
                  <a:srgbClr val="011993"/>
                </a:gs>
                <a:gs pos="100000">
                  <a:srgbClr val="010E6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24" name="Shape 324"/>
            <p:cNvSpPr/>
            <p:nvPr/>
          </p:nvSpPr>
          <p:spPr>
            <a:xfrm>
              <a:off x="8589963" y="-1"/>
              <a:ext cx="541340" cy="1263651"/>
            </a:xfrm>
            <a:custGeom>
              <a:avLst/>
              <a:gdLst/>
              <a:ahLst/>
              <a:cxnLst>
                <a:cxn ang="0">
                  <a:pos x="wd2" y="hd2"/>
                </a:cxn>
                <a:cxn ang="5400000">
                  <a:pos x="wd2" y="hd2"/>
                </a:cxn>
                <a:cxn ang="10800000">
                  <a:pos x="wd2" y="hd2"/>
                </a:cxn>
                <a:cxn ang="16200000">
                  <a:pos x="wd2" y="hd2"/>
                </a:cxn>
              </a:cxnLst>
              <a:rect l="0" t="0" r="r" b="b"/>
              <a:pathLst>
                <a:path w="21600" h="21600" extrusionOk="0">
                  <a:moveTo>
                    <a:pt x="9121" y="0"/>
                  </a:moveTo>
                  <a:lnTo>
                    <a:pt x="0" y="0"/>
                  </a:lnTo>
                  <a:lnTo>
                    <a:pt x="18179" y="21600"/>
                  </a:lnTo>
                  <a:lnTo>
                    <a:pt x="21600" y="17697"/>
                  </a:lnTo>
                  <a:lnTo>
                    <a:pt x="9121" y="0"/>
                  </a:lnTo>
                  <a:close/>
                </a:path>
              </a:pathLst>
            </a:custGeom>
            <a:gradFill flip="none" rotWithShape="1">
              <a:gsLst>
                <a:gs pos="0">
                  <a:srgbClr val="011993"/>
                </a:gs>
                <a:gs pos="100000">
                  <a:srgbClr val="010F6C"/>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25" name="Shape 325"/>
            <p:cNvSpPr/>
            <p:nvPr/>
          </p:nvSpPr>
          <p:spPr>
            <a:xfrm>
              <a:off x="9045576" y="1036636"/>
              <a:ext cx="95252" cy="493715"/>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21600" y="21600"/>
                  </a:lnTo>
                  <a:lnTo>
                    <a:pt x="21600" y="415"/>
                  </a:lnTo>
                  <a:lnTo>
                    <a:pt x="19440" y="0"/>
                  </a:lnTo>
                  <a:lnTo>
                    <a:pt x="0" y="9969"/>
                  </a:lnTo>
                  <a:close/>
                </a:path>
              </a:pathLst>
            </a:custGeom>
            <a:solidFill>
              <a:srgbClr val="011993"/>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26" name="Shape 326"/>
            <p:cNvSpPr/>
            <p:nvPr/>
          </p:nvSpPr>
          <p:spPr>
            <a:xfrm>
              <a:off x="3173" y="2541586"/>
              <a:ext cx="9131305" cy="2959103"/>
            </a:xfrm>
            <a:custGeom>
              <a:avLst/>
              <a:gdLst/>
              <a:ahLst/>
              <a:cxnLst>
                <a:cxn ang="0">
                  <a:pos x="wd2" y="hd2"/>
                </a:cxn>
                <a:cxn ang="5400000">
                  <a:pos x="wd2" y="hd2"/>
                </a:cxn>
                <a:cxn ang="10800000">
                  <a:pos x="wd2" y="hd2"/>
                </a:cxn>
                <a:cxn ang="16200000">
                  <a:pos x="wd2" y="hd2"/>
                </a:cxn>
              </a:cxnLst>
              <a:rect l="0" t="0" r="r" b="b"/>
              <a:pathLst>
                <a:path w="21600" h="21600" extrusionOk="0">
                  <a:moveTo>
                    <a:pt x="0" y="4299"/>
                  </a:moveTo>
                  <a:lnTo>
                    <a:pt x="21600" y="21600"/>
                  </a:lnTo>
                  <a:lnTo>
                    <a:pt x="21600" y="21252"/>
                  </a:lnTo>
                  <a:lnTo>
                    <a:pt x="0" y="0"/>
                  </a:lnTo>
                  <a:lnTo>
                    <a:pt x="0" y="4299"/>
                  </a:lnTo>
                  <a:close/>
                </a:path>
              </a:pathLst>
            </a:custGeom>
            <a:gradFill flip="none" rotWithShape="1">
              <a:gsLst>
                <a:gs pos="0">
                  <a:srgbClr val="021EAA"/>
                </a:gs>
                <a:gs pos="100000">
                  <a:srgbClr val="011174"/>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27" name="Shape 327"/>
            <p:cNvSpPr/>
            <p:nvPr/>
          </p:nvSpPr>
          <p:spPr>
            <a:xfrm>
              <a:off x="3173" y="3416300"/>
              <a:ext cx="9131305" cy="2122489"/>
            </a:xfrm>
            <a:custGeom>
              <a:avLst/>
              <a:gdLst/>
              <a:ahLst/>
              <a:cxnLst>
                <a:cxn ang="0">
                  <a:pos x="wd2" y="hd2"/>
                </a:cxn>
                <a:cxn ang="5400000">
                  <a:pos x="wd2" y="hd2"/>
                </a:cxn>
                <a:cxn ang="10800000">
                  <a:pos x="wd2" y="hd2"/>
                </a:cxn>
                <a:cxn ang="16200000">
                  <a:pos x="wd2" y="hd2"/>
                </a:cxn>
              </a:cxnLst>
              <a:rect l="0" t="0" r="r" b="b"/>
              <a:pathLst>
                <a:path w="21600" h="21600" extrusionOk="0">
                  <a:moveTo>
                    <a:pt x="0" y="5913"/>
                  </a:moveTo>
                  <a:lnTo>
                    <a:pt x="21600" y="21600"/>
                  </a:lnTo>
                  <a:lnTo>
                    <a:pt x="21600" y="21503"/>
                  </a:lnTo>
                  <a:lnTo>
                    <a:pt x="0" y="0"/>
                  </a:lnTo>
                  <a:lnTo>
                    <a:pt x="0" y="5913"/>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28" name="Shape 328"/>
            <p:cNvSpPr/>
            <p:nvPr/>
          </p:nvSpPr>
          <p:spPr>
            <a:xfrm>
              <a:off x="3173" y="5043487"/>
              <a:ext cx="9131305" cy="657227"/>
            </a:xfrm>
            <a:custGeom>
              <a:avLst/>
              <a:gdLst/>
              <a:ahLst/>
              <a:cxnLst>
                <a:cxn ang="0">
                  <a:pos x="wd2" y="hd2"/>
                </a:cxn>
                <a:cxn ang="5400000">
                  <a:pos x="wd2" y="hd2"/>
                </a:cxn>
                <a:cxn ang="10800000">
                  <a:pos x="wd2" y="hd2"/>
                </a:cxn>
                <a:cxn ang="16200000">
                  <a:pos x="wd2" y="hd2"/>
                </a:cxn>
              </a:cxnLst>
              <a:rect l="0" t="0" r="r" b="b"/>
              <a:pathLst>
                <a:path w="21600" h="21600" extrusionOk="0">
                  <a:moveTo>
                    <a:pt x="0" y="2504"/>
                  </a:moveTo>
                  <a:lnTo>
                    <a:pt x="21600" y="21600"/>
                  </a:lnTo>
                  <a:lnTo>
                    <a:pt x="21600" y="20974"/>
                  </a:lnTo>
                  <a:lnTo>
                    <a:pt x="0" y="0"/>
                  </a:lnTo>
                  <a:lnTo>
                    <a:pt x="0" y="2504"/>
                  </a:lnTo>
                  <a:close/>
                </a:path>
              </a:pathLst>
            </a:custGeom>
            <a:gradFill flip="none" rotWithShape="1">
              <a:gsLst>
                <a:gs pos="0">
                  <a:srgbClr val="021EAA"/>
                </a:gs>
                <a:gs pos="100000">
                  <a:srgbClr val="011995"/>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29" name="Shape 329"/>
            <p:cNvSpPr/>
            <p:nvPr/>
          </p:nvSpPr>
          <p:spPr>
            <a:xfrm>
              <a:off x="2058986" y="-1"/>
              <a:ext cx="7075492" cy="5043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437"/>
                  </a:lnTo>
                  <a:lnTo>
                    <a:pt x="607" y="0"/>
                  </a:lnTo>
                  <a:lnTo>
                    <a:pt x="0" y="0"/>
                  </a:lnTo>
                  <a:close/>
                </a:path>
              </a:pathLst>
            </a:custGeom>
            <a:gradFill flip="none" rotWithShape="1">
              <a:gsLst>
                <a:gs pos="0">
                  <a:srgbClr val="021EAA"/>
                </a:gs>
                <a:gs pos="100000">
                  <a:srgbClr val="000C5C"/>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30" name="Shape 330"/>
            <p:cNvSpPr/>
            <p:nvPr/>
          </p:nvSpPr>
          <p:spPr>
            <a:xfrm>
              <a:off x="5272087" y="-1"/>
              <a:ext cx="3862391" cy="4149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50"/>
                  </a:lnTo>
                  <a:lnTo>
                    <a:pt x="587" y="0"/>
                  </a:lnTo>
                  <a:lnTo>
                    <a:pt x="0" y="0"/>
                  </a:lnTo>
                  <a:close/>
                </a:path>
              </a:pathLst>
            </a:custGeom>
            <a:gradFill flip="none" rotWithShape="1">
              <a:gsLst>
                <a:gs pos="0">
                  <a:srgbClr val="021EAA"/>
                </a:gs>
                <a:gs pos="100000">
                  <a:srgbClr val="011995"/>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31" name="Shape 331"/>
            <p:cNvSpPr/>
            <p:nvPr/>
          </p:nvSpPr>
          <p:spPr>
            <a:xfrm>
              <a:off x="6270625" y="-1"/>
              <a:ext cx="2863852" cy="3911602"/>
            </a:xfrm>
            <a:custGeom>
              <a:avLst/>
              <a:gdLst/>
              <a:ahLst/>
              <a:cxnLst>
                <a:cxn ang="0">
                  <a:pos x="wd2" y="hd2"/>
                </a:cxn>
                <a:cxn ang="5400000">
                  <a:pos x="wd2" y="hd2"/>
                </a:cxn>
                <a:cxn ang="10800000">
                  <a:pos x="wd2" y="hd2"/>
                </a:cxn>
                <a:cxn ang="16200000">
                  <a:pos x="wd2" y="hd2"/>
                </a:cxn>
              </a:cxnLst>
              <a:rect l="0" t="0" r="r" b="b"/>
              <a:pathLst>
                <a:path w="21600" h="21600" extrusionOk="0">
                  <a:moveTo>
                    <a:pt x="5820" y="0"/>
                  </a:moveTo>
                  <a:lnTo>
                    <a:pt x="0" y="0"/>
                  </a:lnTo>
                  <a:lnTo>
                    <a:pt x="21600" y="21600"/>
                  </a:lnTo>
                  <a:lnTo>
                    <a:pt x="21600" y="19706"/>
                  </a:lnTo>
                  <a:lnTo>
                    <a:pt x="21528" y="19706"/>
                  </a:lnTo>
                  <a:lnTo>
                    <a:pt x="582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32" name="Shape 332"/>
            <p:cNvSpPr/>
            <p:nvPr/>
          </p:nvSpPr>
          <p:spPr>
            <a:xfrm>
              <a:off x="7173912" y="-1"/>
              <a:ext cx="1960566" cy="32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225"/>
                  </a:lnTo>
                  <a:lnTo>
                    <a:pt x="736" y="0"/>
                  </a:lnTo>
                  <a:lnTo>
                    <a:pt x="0" y="0"/>
                  </a:lnTo>
                  <a:close/>
                </a:path>
              </a:pathLst>
            </a:custGeom>
            <a:gradFill flip="none" rotWithShape="1">
              <a:gsLst>
                <a:gs pos="0">
                  <a:srgbClr val="021EAA"/>
                </a:gs>
                <a:gs pos="100000">
                  <a:srgbClr val="010F6B"/>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33" name="Shape 333"/>
            <p:cNvSpPr/>
            <p:nvPr/>
          </p:nvSpPr>
          <p:spPr>
            <a:xfrm>
              <a:off x="7451725" y="-2"/>
              <a:ext cx="1682753" cy="3073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33"/>
                  </a:lnTo>
                  <a:lnTo>
                    <a:pt x="1102" y="0"/>
                  </a:lnTo>
                  <a:lnTo>
                    <a:pt x="0" y="0"/>
                  </a:lnTo>
                  <a:close/>
                </a:path>
              </a:pathLst>
            </a:custGeom>
            <a:gradFill flip="none" rotWithShape="1">
              <a:gsLst>
                <a:gs pos="0">
                  <a:srgbClr val="021EAA"/>
                </a:gs>
                <a:gs pos="100000">
                  <a:srgbClr val="011582"/>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34" name="Shape 334"/>
            <p:cNvSpPr/>
            <p:nvPr/>
          </p:nvSpPr>
          <p:spPr>
            <a:xfrm>
              <a:off x="7907338" y="-1"/>
              <a:ext cx="1227139" cy="2360614"/>
            </a:xfrm>
            <a:custGeom>
              <a:avLst/>
              <a:gdLst/>
              <a:ahLst/>
              <a:cxnLst>
                <a:cxn ang="0">
                  <a:pos x="wd2" y="hd2"/>
                </a:cxn>
                <a:cxn ang="5400000">
                  <a:pos x="wd2" y="hd2"/>
                </a:cxn>
                <a:cxn ang="10800000">
                  <a:pos x="wd2" y="hd2"/>
                </a:cxn>
                <a:cxn ang="16200000">
                  <a:pos x="wd2" y="hd2"/>
                </a:cxn>
              </a:cxnLst>
              <a:rect l="0" t="0" r="r" b="b"/>
              <a:pathLst>
                <a:path w="21600" h="21600" extrusionOk="0">
                  <a:moveTo>
                    <a:pt x="21600" y="20816"/>
                  </a:moveTo>
                  <a:lnTo>
                    <a:pt x="1177" y="0"/>
                  </a:lnTo>
                  <a:lnTo>
                    <a:pt x="0" y="0"/>
                  </a:lnTo>
                  <a:lnTo>
                    <a:pt x="21600" y="21600"/>
                  </a:lnTo>
                  <a:lnTo>
                    <a:pt x="21600" y="20816"/>
                  </a:lnTo>
                  <a:close/>
                </a:path>
              </a:pathLst>
            </a:custGeom>
            <a:gradFill flip="none" rotWithShape="1">
              <a:gsLst>
                <a:gs pos="0">
                  <a:srgbClr val="021EAA"/>
                </a:gs>
                <a:gs pos="100000">
                  <a:srgbClr val="01178C"/>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grpSp>
          <p:nvGrpSpPr>
            <p:cNvPr id="337" name="Group 337"/>
            <p:cNvGrpSpPr/>
            <p:nvPr/>
          </p:nvGrpSpPr>
          <p:grpSpPr>
            <a:xfrm>
              <a:off x="-2" y="2590798"/>
              <a:ext cx="9140831" cy="2949579"/>
              <a:chOff x="0" y="0"/>
              <a:chExt cx="9140829" cy="2949577"/>
            </a:xfrm>
          </p:grpSpPr>
          <p:sp>
            <p:nvSpPr>
              <p:cNvPr id="335" name="Shape 335"/>
              <p:cNvSpPr/>
              <p:nvPr/>
            </p:nvSpPr>
            <p:spPr>
              <a:xfrm>
                <a:off x="0" y="-1"/>
                <a:ext cx="5826129" cy="20843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21"/>
                    </a:lnTo>
                    <a:lnTo>
                      <a:pt x="21458" y="21600"/>
                    </a:lnTo>
                    <a:lnTo>
                      <a:pt x="21529" y="20317"/>
                    </a:lnTo>
                    <a:lnTo>
                      <a:pt x="21600" y="19132"/>
                    </a:lnTo>
                    <a:lnTo>
                      <a:pt x="0" y="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336" name="Shape 336"/>
              <p:cNvSpPr/>
              <p:nvPr/>
            </p:nvSpPr>
            <p:spPr>
              <a:xfrm>
                <a:off x="5788027" y="1846263"/>
                <a:ext cx="3352804" cy="1103315"/>
              </a:xfrm>
              <a:custGeom>
                <a:avLst/>
                <a:gdLst/>
                <a:ahLst/>
                <a:cxnLst>
                  <a:cxn ang="0">
                    <a:pos x="wd2" y="hd2"/>
                  </a:cxn>
                  <a:cxn ang="5400000">
                    <a:pos x="wd2" y="hd2"/>
                  </a:cxn>
                  <a:cxn ang="10800000">
                    <a:pos x="wd2" y="hd2"/>
                  </a:cxn>
                  <a:cxn ang="16200000">
                    <a:pos x="wd2" y="hd2"/>
                  </a:cxn>
                </a:cxnLst>
                <a:rect l="0" t="0" r="r" b="b"/>
                <a:pathLst>
                  <a:path w="21600" h="21600" extrusionOk="0">
                    <a:moveTo>
                      <a:pt x="21600" y="20668"/>
                    </a:moveTo>
                    <a:lnTo>
                      <a:pt x="246" y="0"/>
                    </a:lnTo>
                    <a:lnTo>
                      <a:pt x="123" y="2238"/>
                    </a:lnTo>
                    <a:lnTo>
                      <a:pt x="0" y="4662"/>
                    </a:lnTo>
                    <a:lnTo>
                      <a:pt x="21600" y="21600"/>
                    </a:lnTo>
                    <a:lnTo>
                      <a:pt x="21600" y="20668"/>
                    </a:lnTo>
                    <a:close/>
                  </a:path>
                </a:pathLst>
              </a:custGeom>
              <a:gradFill flip="none" rotWithShape="1">
                <a:gsLst>
                  <a:gs pos="0">
                    <a:srgbClr val="1F2EB2"/>
                  </a:gs>
                  <a:gs pos="100000">
                    <a:srgbClr val="021EAA"/>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grpSp>
      </p:grpSp>
      <p:sp>
        <p:nvSpPr>
          <p:cNvPr id="339" name="Shape 339"/>
          <p:cNvSpPr>
            <a:spLocks noGrp="1"/>
          </p:cNvSpPr>
          <p:nvPr>
            <p:ph type="title"/>
          </p:nvPr>
        </p:nvSpPr>
        <p:spPr>
          <a:xfrm>
            <a:off x="3962396" y="196846"/>
            <a:ext cx="16459208" cy="3003556"/>
          </a:xfrm>
          <a:prstGeom prst="rect">
            <a:avLst/>
          </a:prstGeom>
        </p:spPr>
        <p:txBody>
          <a:bodyPr>
            <a:normAutofit fontScale="90000"/>
          </a:bodyPr>
          <a:lstStyle/>
          <a:p>
            <a:r>
              <a:rPr lang="en-US">
                <a:solidFill>
                  <a:srgbClr val="FFFF00"/>
                </a:solidFill>
              </a:rPr>
              <a:t>Use, Misuse, and Abuse of Testosterone and Other Androgens</a:t>
            </a:r>
            <a:endParaRPr>
              <a:solidFill>
                <a:srgbClr val="FFFF00"/>
              </a:solidFill>
            </a:endParaRPr>
          </a:p>
        </p:txBody>
      </p:sp>
      <p:sp>
        <p:nvSpPr>
          <p:cNvPr id="340" name="Shape 340"/>
          <p:cNvSpPr>
            <a:spLocks noGrp="1"/>
          </p:cNvSpPr>
          <p:nvPr>
            <p:ph type="body" idx="1"/>
          </p:nvPr>
        </p:nvSpPr>
        <p:spPr>
          <a:xfrm>
            <a:off x="4243387" y="3130550"/>
            <a:ext cx="16459202" cy="9248776"/>
          </a:xfrm>
          <a:prstGeom prst="rect">
            <a:avLst/>
          </a:prstGeom>
        </p:spPr>
        <p:txBody>
          <a:bodyPr>
            <a:normAutofit/>
          </a:bodyPr>
          <a:lstStyle/>
          <a:p>
            <a:pPr>
              <a:buBlip>
                <a:blip r:embed="rId2"/>
              </a:buBlip>
            </a:pPr>
            <a:endParaRPr lang="en-US"/>
          </a:p>
          <a:p>
            <a:pPr>
              <a:buBlip>
                <a:blip r:embed="rId2"/>
              </a:buBlip>
            </a:pPr>
            <a:r>
              <a:rPr lang="en-US"/>
              <a:t>“Healthcare professionals have a crucial role in combating this public health problem in helping the spread of androgen abuse”</a:t>
            </a:r>
          </a:p>
          <a:p>
            <a:pPr>
              <a:buBlip>
                <a:blip r:embed="rId2"/>
              </a:buBlip>
            </a:pPr>
            <a:endParaRPr lang="en-US"/>
          </a:p>
          <a:p>
            <a:pPr>
              <a:buBlip>
                <a:blip r:embed="rId2"/>
              </a:buBlip>
            </a:pPr>
            <a:r>
              <a:rPr lang="en-US"/>
              <a:t>Still much we do not know about long term benefits, adverse effects, appropriate patients to supplement</a:t>
            </a:r>
          </a:p>
        </p:txBody>
      </p:sp>
      <p:sp>
        <p:nvSpPr>
          <p:cNvPr id="341" name="Shape 341"/>
          <p:cNvSpPr>
            <a:spLocks noGrp="1"/>
          </p:cNvSpPr>
          <p:nvPr>
            <p:ph type="sldNum" sz="quarter" idx="4294967295"/>
          </p:nvPr>
        </p:nvSpPr>
        <p:spPr>
          <a:xfrm>
            <a:off x="18079609" y="12960530"/>
            <a:ext cx="416781" cy="441146"/>
          </a:xfrm>
          <a:prstGeom prst="rect">
            <a:avLst/>
          </a:prstGeom>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pPr algn="ctr">
              <a:spcBef>
                <a:spcPts val="0"/>
              </a:spcBef>
              <a:spcAft>
                <a:spcPts val="0"/>
              </a:spcAft>
            </a:pPr>
            <a:fld id="{86CB4B4D-7CA3-9044-876B-883B54F8677D}" type="slidenum">
              <a:rPr/>
              <a:pPr algn="ctr">
                <a:spcBef>
                  <a:spcPts val="0"/>
                </a:spcBef>
                <a:spcAft>
                  <a:spcPts val="0"/>
                </a:spcAft>
              </a:pPr>
              <a:t>34</a:t>
            </a:fld>
            <a:endParaRPr/>
          </a:p>
        </p:txBody>
      </p:sp>
      <p:sp>
        <p:nvSpPr>
          <p:cNvPr id="2" name="Shape 461">
            <a:extLst>
              <a:ext uri="{FF2B5EF4-FFF2-40B4-BE49-F238E27FC236}">
                <a16:creationId xmlns:a16="http://schemas.microsoft.com/office/drawing/2014/main" id="{3C329540-CF20-AEF1-369E-F66CCD54D173}"/>
              </a:ext>
            </a:extLst>
          </p:cNvPr>
          <p:cNvSpPr/>
          <p:nvPr/>
        </p:nvSpPr>
        <p:spPr>
          <a:xfrm>
            <a:off x="487360" y="12484760"/>
            <a:ext cx="16611600"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lang="en-US" sz="2800">
                <a:solidFill>
                  <a:srgbClr val="FFFFFF"/>
                </a:solidFill>
                <a:effectLst>
                  <a:outerShdw blurRad="38100" dist="38100" dir="2700000" rotWithShape="0">
                    <a:srgbClr val="000000"/>
                  </a:outerShdw>
                </a:effectLst>
                <a:latin typeface="Verdana"/>
                <a:ea typeface="Verdana"/>
                <a:sym typeface="Verdana"/>
              </a:rPr>
              <a:t>Use, Misuse, and Abuse of Testosterone and other Androgens: Bruno L Linhares et al. Sex Med Rev. 2022 Oct.</a:t>
            </a:r>
            <a:endParaRPr sz="2800">
              <a:solidFill>
                <a:srgbClr val="FFFFFF"/>
              </a:solidFill>
              <a:effectLst>
                <a:outerShdw blurRad="38100" dist="38100" dir="2700000" rotWithShape="0">
                  <a:srgbClr val="000000"/>
                </a:outerShdw>
              </a:effectLst>
              <a:latin typeface="Verdana"/>
              <a:ea typeface="Verdana"/>
              <a:sym typeface="Verdana"/>
            </a:endParaRPr>
          </a:p>
        </p:txBody>
      </p:sp>
    </p:spTree>
    <p:extLst>
      <p:ext uri="{BB962C8B-B14F-4D97-AF65-F5344CB8AC3E}">
        <p14:creationId xmlns:p14="http://schemas.microsoft.com/office/powerpoint/2010/main" val="203981922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 name="Chart 343"/>
          <p:cNvGraphicFramePr/>
          <p:nvPr/>
        </p:nvGraphicFramePr>
        <p:xfrm>
          <a:off x="4765350" y="1503042"/>
          <a:ext cx="14802124" cy="10064380"/>
        </p:xfrm>
        <a:graphic>
          <a:graphicData uri="http://schemas.openxmlformats.org/drawingml/2006/chart">
            <c:chart xmlns:c="http://schemas.openxmlformats.org/drawingml/2006/chart" xmlns:r="http://schemas.openxmlformats.org/officeDocument/2006/relationships" r:id="rId2"/>
          </a:graphicData>
        </a:graphic>
      </p:graphicFrame>
      <p:sp>
        <p:nvSpPr>
          <p:cNvPr id="344" name="Shape 344"/>
          <p:cNvSpPr/>
          <p:nvPr/>
        </p:nvSpPr>
        <p:spPr>
          <a:xfrm>
            <a:off x="3505200" y="2355388"/>
            <a:ext cx="17373600" cy="1269320"/>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2074" tIns="92074" rIns="92074" bIns="92074" anchor="b">
            <a:spAutoFit/>
          </a:bodyPr>
          <a:lstStyle>
            <a:lvl1pPr>
              <a:lnSpc>
                <a:spcPct val="80000"/>
              </a:lnSpc>
              <a:defRPr sz="4400">
                <a:solidFill>
                  <a:srgbClr val="FFFF00"/>
                </a:solidFill>
                <a:effectLst>
                  <a:outerShdw blurRad="38100" dist="38100" dir="2700000" rotWithShape="0">
                    <a:srgbClr val="000000"/>
                  </a:outerShdw>
                </a:effectLst>
                <a:latin typeface="+mj-lt"/>
                <a:ea typeface="+mj-ea"/>
                <a:cs typeface="+mj-cs"/>
                <a:sym typeface="Times New Roman"/>
              </a:defRPr>
            </a:lvl1pPr>
          </a:lstStyle>
          <a:p>
            <a:pPr algn="ctr" defTabSz="1828800">
              <a:spcBef>
                <a:spcPts val="0"/>
              </a:spcBef>
              <a:spcAft>
                <a:spcPts val="0"/>
              </a:spcAft>
            </a:pPr>
            <a:r>
              <a:rPr sz="8800" b="1">
                <a:latin typeface="Times New Roman"/>
                <a:cs typeface="Times New Roman"/>
              </a:rPr>
              <a:t>United States Age Demographics</a:t>
            </a:r>
          </a:p>
        </p:txBody>
      </p:sp>
      <p:sp>
        <p:nvSpPr>
          <p:cNvPr id="345" name="Shape 345"/>
          <p:cNvSpPr/>
          <p:nvPr/>
        </p:nvSpPr>
        <p:spPr>
          <a:xfrm>
            <a:off x="6324600" y="12242801"/>
            <a:ext cx="11734800" cy="9233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spcBef>
                <a:spcPts val="1400"/>
              </a:spcBef>
              <a:defRPr sz="2400">
                <a:solidFill>
                  <a:srgbClr val="FFFFFF"/>
                </a:solidFill>
                <a:latin typeface="+mj-lt"/>
                <a:ea typeface="+mj-ea"/>
                <a:cs typeface="+mj-cs"/>
                <a:sym typeface="Times New Roman"/>
              </a:defRPr>
            </a:lvl1pPr>
          </a:lstStyle>
          <a:p>
            <a:pPr algn="ctr" defTabSz="1828800">
              <a:spcBef>
                <a:spcPts val="2800"/>
              </a:spcBef>
              <a:spcAft>
                <a:spcPts val="0"/>
              </a:spcAft>
              <a:defRPr>
                <a:effectLst/>
              </a:defRPr>
            </a:pPr>
            <a:r>
              <a:rPr sz="4800" b="1">
                <a:latin typeface="Times New Roman"/>
                <a:cs typeface="Times New Roman"/>
              </a:rPr>
              <a:t>Year</a:t>
            </a:r>
          </a:p>
        </p:txBody>
      </p:sp>
      <p:sp>
        <p:nvSpPr>
          <p:cNvPr id="346" name="Shape 346"/>
          <p:cNvSpPr/>
          <p:nvPr/>
        </p:nvSpPr>
        <p:spPr>
          <a:xfrm>
            <a:off x="3200400" y="13014329"/>
            <a:ext cx="7924800" cy="553990"/>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lgn="l">
              <a:spcBef>
                <a:spcPts val="700"/>
              </a:spcBef>
              <a:defRPr sz="1200" b="0">
                <a:solidFill>
                  <a:srgbClr val="FFFFFF"/>
                </a:solidFill>
                <a:effectLst>
                  <a:outerShdw blurRad="38100" dist="38100" dir="2700000" rotWithShape="0">
                    <a:srgbClr val="000000"/>
                  </a:outerShdw>
                </a:effectLst>
                <a:latin typeface="Verdana"/>
                <a:ea typeface="Verdana"/>
                <a:cs typeface="Verdana"/>
                <a:sym typeface="Verdana"/>
              </a:defRPr>
            </a:lvl1pPr>
          </a:lstStyle>
          <a:p>
            <a:pPr defTabSz="1828800">
              <a:spcBef>
                <a:spcPts val="1400"/>
              </a:spcBef>
              <a:spcAft>
                <a:spcPts val="0"/>
              </a:spcAft>
            </a:pPr>
            <a:r>
              <a:rPr sz="2400"/>
              <a:t>United States Census Bureau</a:t>
            </a:r>
          </a:p>
        </p:txBody>
      </p:sp>
      <p:sp>
        <p:nvSpPr>
          <p:cNvPr id="347" name="Shape 347"/>
          <p:cNvSpPr/>
          <p:nvPr/>
        </p:nvSpPr>
        <p:spPr>
          <a:xfrm rot="16200000">
            <a:off x="1368920" y="6641070"/>
            <a:ext cx="6096004" cy="73865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nchor="ctr">
            <a:spAutoFit/>
          </a:bodyPr>
          <a:lstStyle>
            <a:lvl1pPr>
              <a:defRPr sz="1800">
                <a:solidFill>
                  <a:srgbClr val="FFFFFF"/>
                </a:solidFill>
                <a:latin typeface="+mj-lt"/>
                <a:ea typeface="+mj-ea"/>
                <a:cs typeface="+mj-cs"/>
                <a:sym typeface="Times New Roman"/>
              </a:defRPr>
            </a:lvl1pPr>
          </a:lstStyle>
          <a:p>
            <a:pPr algn="ctr" defTabSz="1828800">
              <a:spcBef>
                <a:spcPts val="0"/>
              </a:spcBef>
              <a:spcAft>
                <a:spcPts val="0"/>
              </a:spcAft>
              <a:defRPr>
                <a:effectLst/>
              </a:defRPr>
            </a:pPr>
            <a:r>
              <a:rPr sz="3600" b="1">
                <a:latin typeface="Times New Roman"/>
                <a:cs typeface="Times New Roman"/>
              </a:rPr>
              <a:t>Men &gt; 65 years (millions)</a:t>
            </a:r>
          </a:p>
        </p:txBody>
      </p:sp>
      <p:sp>
        <p:nvSpPr>
          <p:cNvPr id="348" name="Shape 348"/>
          <p:cNvSpPr/>
          <p:nvPr/>
        </p:nvSpPr>
        <p:spPr>
          <a:xfrm flipV="1">
            <a:off x="8686800" y="3962396"/>
            <a:ext cx="6400804" cy="5638804"/>
          </a:xfrm>
          <a:prstGeom prst="line">
            <a:avLst/>
          </a:prstGeom>
          <a:ln w="38100">
            <a:solidFill>
              <a:srgbClr val="FF0000"/>
            </a:solidFill>
            <a:tailEnd type="triangle"/>
          </a:ln>
          <a:effectLst>
            <a:outerShdw dist="35921" dir="2700000" rotWithShape="0">
              <a:srgbClr val="00279F">
                <a:alpha val="50000"/>
              </a:srgbClr>
            </a:outerShdw>
          </a:effectLst>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49" name="Shape 349"/>
          <p:cNvSpPr/>
          <p:nvPr/>
        </p:nvSpPr>
        <p:spPr>
          <a:xfrm>
            <a:off x="20792268" y="12673670"/>
            <a:ext cx="543731"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nchor="ctr">
            <a:spAutoFit/>
          </a:bodyPr>
          <a:lstStyle>
            <a:lvl1pPr algn="r">
              <a:defRPr sz="2800">
                <a:solidFill>
                  <a:srgbClr val="0066FF"/>
                </a:solidFill>
                <a:latin typeface="+mj-lt"/>
                <a:ea typeface="+mj-ea"/>
                <a:cs typeface="+mj-cs"/>
                <a:sym typeface="Times New Roman"/>
              </a:defRPr>
            </a:lvl1pPr>
          </a:lstStyle>
          <a:p>
            <a:pPr defTabSz="1828800">
              <a:spcBef>
                <a:spcPts val="0"/>
              </a:spcBef>
              <a:spcAft>
                <a:spcPts val="0"/>
              </a:spcAft>
              <a:defRPr>
                <a:effectLst/>
              </a:defRPr>
            </a:pPr>
            <a:r>
              <a:rPr sz="5600" b="1">
                <a:latin typeface="Times New Roman"/>
                <a:cs typeface="Times New Roman"/>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fill="hold"/>
                                        <p:tgtEl>
                                          <p:spTgt spid="348"/>
                                        </p:tgtEl>
                                        <p:attrNameLst>
                                          <p:attrName>style.visibility</p:attrName>
                                        </p:attrNameLst>
                                      </p:cBhvr>
                                      <p:to>
                                        <p:strVal val="visible"/>
                                      </p:to>
                                    </p:set>
                                    <p:animEffect transition="in" filter="wipe(left)">
                                      <p:cBhvr>
                                        <p:cTn id="7"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title"/>
          </p:nvPr>
        </p:nvSpPr>
        <p:spPr>
          <a:xfrm>
            <a:off x="3962400" y="825503"/>
            <a:ext cx="16459200" cy="2038350"/>
          </a:xfrm>
          <a:prstGeom prst="rect">
            <a:avLst/>
          </a:prstGeom>
        </p:spPr>
        <p:txBody>
          <a:bodyPr/>
          <a:lstStyle/>
          <a:p>
            <a:pPr defTabSz="1755644">
              <a:defRPr sz="4200">
                <a:effectLst>
                  <a:outerShdw blurRad="38100" dist="36576" dir="2700000" rotWithShape="0">
                    <a:srgbClr val="000000"/>
                  </a:outerShdw>
                </a:effectLst>
              </a:defRPr>
            </a:pPr>
            <a:r>
              <a:t>Prevalence of Low T:</a:t>
            </a:r>
            <a:br/>
            <a:r>
              <a:rPr sz="6000">
                <a:solidFill>
                  <a:srgbClr val="FF9900"/>
                </a:solidFill>
              </a:rPr>
              <a:t>13 million men in the US</a:t>
            </a:r>
          </a:p>
        </p:txBody>
      </p:sp>
      <p:sp>
        <p:nvSpPr>
          <p:cNvPr id="352" name="Shape 352"/>
          <p:cNvSpPr/>
          <p:nvPr/>
        </p:nvSpPr>
        <p:spPr>
          <a:xfrm>
            <a:off x="6708776" y="7912103"/>
            <a:ext cx="1384304" cy="3003550"/>
          </a:xfrm>
          <a:prstGeom prst="rect">
            <a:avLst/>
          </a:prstGeom>
          <a:gradFill>
            <a:gsLst>
              <a:gs pos="0">
                <a:srgbClr val="726D04"/>
              </a:gs>
              <a:gs pos="50000">
                <a:srgbClr val="F7EC09"/>
              </a:gs>
              <a:gs pos="100000">
                <a:srgbClr val="726D04"/>
              </a:gs>
            </a:gsLst>
          </a:gradFill>
          <a:ln w="12700">
            <a:miter lim="400000"/>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53" name="Shape 353"/>
          <p:cNvSpPr/>
          <p:nvPr/>
        </p:nvSpPr>
        <p:spPr>
          <a:xfrm>
            <a:off x="7058029" y="7613649"/>
            <a:ext cx="688978"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54" name="Shape 354"/>
          <p:cNvSpPr/>
          <p:nvPr/>
        </p:nvSpPr>
        <p:spPr>
          <a:xfrm>
            <a:off x="7400929" y="7613649"/>
            <a:ext cx="3178" cy="600082"/>
          </a:xfrm>
          <a:prstGeom prst="line">
            <a:avLst/>
          </a:prstGeom>
          <a:ln w="19050">
            <a:solidFill>
              <a:srgbClr val="FF0000"/>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55" name="Shape 355"/>
          <p:cNvSpPr/>
          <p:nvPr/>
        </p:nvSpPr>
        <p:spPr>
          <a:xfrm>
            <a:off x="7058029" y="8213727"/>
            <a:ext cx="688978"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56" name="Shape 356"/>
          <p:cNvSpPr/>
          <p:nvPr/>
        </p:nvSpPr>
        <p:spPr>
          <a:xfrm>
            <a:off x="8788400" y="7362824"/>
            <a:ext cx="1384300" cy="3552824"/>
          </a:xfrm>
          <a:prstGeom prst="rect">
            <a:avLst/>
          </a:prstGeom>
          <a:gradFill>
            <a:gsLst>
              <a:gs pos="0">
                <a:srgbClr val="726D04"/>
              </a:gs>
              <a:gs pos="50000">
                <a:srgbClr val="F7EC09"/>
              </a:gs>
              <a:gs pos="100000">
                <a:srgbClr val="726D04"/>
              </a:gs>
            </a:gsLst>
          </a:gradFill>
          <a:ln w="12700">
            <a:miter lim="400000"/>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57" name="Shape 357"/>
          <p:cNvSpPr/>
          <p:nvPr/>
        </p:nvSpPr>
        <p:spPr>
          <a:xfrm>
            <a:off x="9131303" y="7045327"/>
            <a:ext cx="692154"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58" name="Shape 358"/>
          <p:cNvSpPr/>
          <p:nvPr/>
        </p:nvSpPr>
        <p:spPr>
          <a:xfrm>
            <a:off x="9480550" y="7045324"/>
            <a:ext cx="3180" cy="635004"/>
          </a:xfrm>
          <a:prstGeom prst="line">
            <a:avLst/>
          </a:prstGeom>
          <a:ln w="19050">
            <a:solidFill>
              <a:srgbClr val="FF0000"/>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59" name="Shape 359"/>
          <p:cNvSpPr/>
          <p:nvPr/>
        </p:nvSpPr>
        <p:spPr>
          <a:xfrm>
            <a:off x="9131303" y="7680327"/>
            <a:ext cx="692154"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60" name="Shape 360"/>
          <p:cNvSpPr/>
          <p:nvPr/>
        </p:nvSpPr>
        <p:spPr>
          <a:xfrm>
            <a:off x="10864849" y="7391403"/>
            <a:ext cx="1387482" cy="3524250"/>
          </a:xfrm>
          <a:prstGeom prst="rect">
            <a:avLst/>
          </a:prstGeom>
          <a:gradFill>
            <a:gsLst>
              <a:gs pos="0">
                <a:srgbClr val="726D04"/>
              </a:gs>
              <a:gs pos="50000">
                <a:srgbClr val="F7EC09"/>
              </a:gs>
              <a:gs pos="100000">
                <a:srgbClr val="726D04"/>
              </a:gs>
            </a:gsLst>
          </a:gradFill>
          <a:ln w="12700">
            <a:miter lim="400000"/>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61" name="Shape 361"/>
          <p:cNvSpPr/>
          <p:nvPr/>
        </p:nvSpPr>
        <p:spPr>
          <a:xfrm>
            <a:off x="11210927" y="6988177"/>
            <a:ext cx="692154"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62" name="Shape 362"/>
          <p:cNvSpPr/>
          <p:nvPr/>
        </p:nvSpPr>
        <p:spPr>
          <a:xfrm>
            <a:off x="11557000" y="6988174"/>
            <a:ext cx="3180" cy="800104"/>
          </a:xfrm>
          <a:prstGeom prst="line">
            <a:avLst/>
          </a:prstGeom>
          <a:ln w="19050">
            <a:solidFill>
              <a:srgbClr val="FF0000"/>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63" name="Shape 363"/>
          <p:cNvSpPr/>
          <p:nvPr/>
        </p:nvSpPr>
        <p:spPr>
          <a:xfrm>
            <a:off x="11210927" y="7788277"/>
            <a:ext cx="692154"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64" name="Shape 364"/>
          <p:cNvSpPr/>
          <p:nvPr/>
        </p:nvSpPr>
        <p:spPr>
          <a:xfrm>
            <a:off x="12941300" y="6896103"/>
            <a:ext cx="1384300" cy="4019550"/>
          </a:xfrm>
          <a:prstGeom prst="rect">
            <a:avLst/>
          </a:prstGeom>
          <a:gradFill>
            <a:gsLst>
              <a:gs pos="0">
                <a:srgbClr val="726D04"/>
              </a:gs>
              <a:gs pos="50000">
                <a:srgbClr val="F7EC09"/>
              </a:gs>
              <a:gs pos="100000">
                <a:srgbClr val="726D04"/>
              </a:gs>
            </a:gsLst>
          </a:gradFill>
          <a:ln w="12700">
            <a:miter lim="400000"/>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65" name="Shape 365"/>
          <p:cNvSpPr/>
          <p:nvPr/>
        </p:nvSpPr>
        <p:spPr>
          <a:xfrm>
            <a:off x="13287377" y="6308729"/>
            <a:ext cx="692154"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66" name="Shape 366"/>
          <p:cNvSpPr/>
          <p:nvPr/>
        </p:nvSpPr>
        <p:spPr>
          <a:xfrm>
            <a:off x="13633450" y="6308729"/>
            <a:ext cx="3180" cy="1162054"/>
          </a:xfrm>
          <a:prstGeom prst="line">
            <a:avLst/>
          </a:prstGeom>
          <a:ln w="19050">
            <a:solidFill>
              <a:srgbClr val="FF0000"/>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67" name="Shape 367"/>
          <p:cNvSpPr/>
          <p:nvPr/>
        </p:nvSpPr>
        <p:spPr>
          <a:xfrm>
            <a:off x="13287377" y="7470777"/>
            <a:ext cx="692154"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68" name="Shape 368"/>
          <p:cNvSpPr/>
          <p:nvPr/>
        </p:nvSpPr>
        <p:spPr>
          <a:xfrm>
            <a:off x="15017749" y="6499226"/>
            <a:ext cx="1387482" cy="4416428"/>
          </a:xfrm>
          <a:prstGeom prst="rect">
            <a:avLst/>
          </a:prstGeom>
          <a:gradFill>
            <a:gsLst>
              <a:gs pos="0">
                <a:srgbClr val="726D04"/>
              </a:gs>
              <a:gs pos="50000">
                <a:srgbClr val="F7EC09"/>
              </a:gs>
              <a:gs pos="100000">
                <a:srgbClr val="726D04"/>
              </a:gs>
            </a:gsLst>
          </a:gradFill>
          <a:ln w="12700">
            <a:miter lim="400000"/>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69" name="Shape 369"/>
          <p:cNvSpPr/>
          <p:nvPr/>
        </p:nvSpPr>
        <p:spPr>
          <a:xfrm>
            <a:off x="15367003" y="4968879"/>
            <a:ext cx="692154"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70" name="Shape 370"/>
          <p:cNvSpPr/>
          <p:nvPr/>
        </p:nvSpPr>
        <p:spPr>
          <a:xfrm>
            <a:off x="15709900" y="4968876"/>
            <a:ext cx="3180" cy="3057528"/>
          </a:xfrm>
          <a:prstGeom prst="line">
            <a:avLst/>
          </a:prstGeom>
          <a:ln w="19050">
            <a:solidFill>
              <a:srgbClr val="FF0000"/>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71" name="Shape 371"/>
          <p:cNvSpPr/>
          <p:nvPr/>
        </p:nvSpPr>
        <p:spPr>
          <a:xfrm>
            <a:off x="15367003" y="8026399"/>
            <a:ext cx="692154"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72" name="Shape 372"/>
          <p:cNvSpPr/>
          <p:nvPr/>
        </p:nvSpPr>
        <p:spPr>
          <a:xfrm>
            <a:off x="17097376" y="7496177"/>
            <a:ext cx="1384304" cy="3419474"/>
          </a:xfrm>
          <a:prstGeom prst="rect">
            <a:avLst/>
          </a:prstGeom>
          <a:gradFill>
            <a:gsLst>
              <a:gs pos="0">
                <a:srgbClr val="726D04"/>
              </a:gs>
              <a:gs pos="50000">
                <a:srgbClr val="F7EC09"/>
              </a:gs>
              <a:gs pos="100000">
                <a:srgbClr val="726D04"/>
              </a:gs>
            </a:gsLst>
          </a:gradFill>
          <a:ln w="12700">
            <a:miter lim="400000"/>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73" name="Shape 373"/>
          <p:cNvSpPr/>
          <p:nvPr/>
        </p:nvSpPr>
        <p:spPr>
          <a:xfrm>
            <a:off x="17443453" y="7318377"/>
            <a:ext cx="692154"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74" name="Shape 374"/>
          <p:cNvSpPr/>
          <p:nvPr/>
        </p:nvSpPr>
        <p:spPr>
          <a:xfrm>
            <a:off x="17789529" y="7318377"/>
            <a:ext cx="3178" cy="361954"/>
          </a:xfrm>
          <a:prstGeom prst="line">
            <a:avLst/>
          </a:prstGeom>
          <a:ln w="19050">
            <a:solidFill>
              <a:srgbClr val="FF0000"/>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75" name="Shape 375"/>
          <p:cNvSpPr/>
          <p:nvPr/>
        </p:nvSpPr>
        <p:spPr>
          <a:xfrm>
            <a:off x="17443453" y="7680327"/>
            <a:ext cx="692154"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path>
            </a:pathLst>
          </a:custGeom>
          <a:ln w="19050">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376" name="Shape 376"/>
          <p:cNvSpPr/>
          <p:nvPr/>
        </p:nvSpPr>
        <p:spPr>
          <a:xfrm>
            <a:off x="6362698" y="10915650"/>
            <a:ext cx="12465056" cy="3180"/>
          </a:xfrm>
          <a:prstGeom prst="line">
            <a:avLst/>
          </a:prstGeom>
          <a:ln w="1905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77" name="Shape 377"/>
          <p:cNvSpPr/>
          <p:nvPr/>
        </p:nvSpPr>
        <p:spPr>
          <a:xfrm>
            <a:off x="7400929" y="10915646"/>
            <a:ext cx="3178" cy="130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78" name="Shape 378"/>
          <p:cNvSpPr/>
          <p:nvPr/>
        </p:nvSpPr>
        <p:spPr>
          <a:xfrm>
            <a:off x="6610350" y="11055353"/>
            <a:ext cx="1367362"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600">
                <a:solidFill>
                  <a:srgbClr val="FFFFFF"/>
                </a:solidFill>
                <a:latin typeface="+mj-lt"/>
                <a:ea typeface="+mj-ea"/>
                <a:cs typeface="+mj-cs"/>
                <a:sym typeface="Times New Roman"/>
              </a:defRPr>
            </a:lvl1pPr>
          </a:lstStyle>
          <a:p>
            <a:pPr defTabSz="1828800">
              <a:spcBef>
                <a:spcPts val="0"/>
              </a:spcBef>
              <a:spcAft>
                <a:spcPts val="0"/>
              </a:spcAft>
              <a:defRPr>
                <a:effectLst/>
              </a:defRPr>
            </a:pPr>
            <a:r>
              <a:rPr sz="3200" b="1">
                <a:latin typeface="Times New Roman"/>
                <a:cs typeface="Times New Roman"/>
              </a:rPr>
              <a:t>45 to 54</a:t>
            </a:r>
          </a:p>
        </p:txBody>
      </p:sp>
      <p:sp>
        <p:nvSpPr>
          <p:cNvPr id="379" name="Shape 379"/>
          <p:cNvSpPr/>
          <p:nvPr/>
        </p:nvSpPr>
        <p:spPr>
          <a:xfrm>
            <a:off x="9480550" y="10915646"/>
            <a:ext cx="3180" cy="130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80" name="Shape 380"/>
          <p:cNvSpPr/>
          <p:nvPr/>
        </p:nvSpPr>
        <p:spPr>
          <a:xfrm>
            <a:off x="8689978" y="11055353"/>
            <a:ext cx="1367362"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600">
                <a:solidFill>
                  <a:srgbClr val="FFFFFF"/>
                </a:solidFill>
                <a:latin typeface="+mj-lt"/>
                <a:ea typeface="+mj-ea"/>
                <a:cs typeface="+mj-cs"/>
                <a:sym typeface="Times New Roman"/>
              </a:defRPr>
            </a:lvl1pPr>
          </a:lstStyle>
          <a:p>
            <a:pPr defTabSz="1828800">
              <a:spcBef>
                <a:spcPts val="0"/>
              </a:spcBef>
              <a:spcAft>
                <a:spcPts val="0"/>
              </a:spcAft>
              <a:defRPr>
                <a:effectLst/>
              </a:defRPr>
            </a:pPr>
            <a:r>
              <a:rPr sz="3200" b="1">
                <a:latin typeface="Times New Roman"/>
                <a:cs typeface="Times New Roman"/>
              </a:rPr>
              <a:t>55 to 64</a:t>
            </a:r>
          </a:p>
        </p:txBody>
      </p:sp>
      <p:sp>
        <p:nvSpPr>
          <p:cNvPr id="381" name="Shape 381"/>
          <p:cNvSpPr/>
          <p:nvPr/>
        </p:nvSpPr>
        <p:spPr>
          <a:xfrm>
            <a:off x="11557000" y="10915646"/>
            <a:ext cx="3180" cy="130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82" name="Shape 382"/>
          <p:cNvSpPr/>
          <p:nvPr/>
        </p:nvSpPr>
        <p:spPr>
          <a:xfrm>
            <a:off x="10766426" y="11055353"/>
            <a:ext cx="1367362"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600">
                <a:solidFill>
                  <a:srgbClr val="FFFFFF"/>
                </a:solidFill>
                <a:latin typeface="+mj-lt"/>
                <a:ea typeface="+mj-ea"/>
                <a:cs typeface="+mj-cs"/>
                <a:sym typeface="Times New Roman"/>
              </a:defRPr>
            </a:lvl1pPr>
          </a:lstStyle>
          <a:p>
            <a:pPr defTabSz="1828800">
              <a:spcBef>
                <a:spcPts val="0"/>
              </a:spcBef>
              <a:spcAft>
                <a:spcPts val="0"/>
              </a:spcAft>
              <a:defRPr>
                <a:effectLst/>
              </a:defRPr>
            </a:pPr>
            <a:r>
              <a:rPr sz="3200" b="1">
                <a:latin typeface="Times New Roman"/>
                <a:cs typeface="Times New Roman"/>
              </a:rPr>
              <a:t>65 to 74</a:t>
            </a:r>
          </a:p>
        </p:txBody>
      </p:sp>
      <p:sp>
        <p:nvSpPr>
          <p:cNvPr id="383" name="Shape 383"/>
          <p:cNvSpPr/>
          <p:nvPr/>
        </p:nvSpPr>
        <p:spPr>
          <a:xfrm>
            <a:off x="13633450" y="10915646"/>
            <a:ext cx="3180" cy="130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84" name="Shape 384"/>
          <p:cNvSpPr/>
          <p:nvPr/>
        </p:nvSpPr>
        <p:spPr>
          <a:xfrm>
            <a:off x="12842876" y="11055353"/>
            <a:ext cx="1367362"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600">
                <a:solidFill>
                  <a:srgbClr val="FFFFFF"/>
                </a:solidFill>
                <a:latin typeface="+mj-lt"/>
                <a:ea typeface="+mj-ea"/>
                <a:cs typeface="+mj-cs"/>
                <a:sym typeface="Times New Roman"/>
              </a:defRPr>
            </a:lvl1pPr>
          </a:lstStyle>
          <a:p>
            <a:pPr defTabSz="1828800">
              <a:spcBef>
                <a:spcPts val="0"/>
              </a:spcBef>
              <a:spcAft>
                <a:spcPts val="0"/>
              </a:spcAft>
              <a:defRPr>
                <a:effectLst/>
              </a:defRPr>
            </a:pPr>
            <a:r>
              <a:rPr sz="3200" b="1">
                <a:latin typeface="Times New Roman"/>
                <a:cs typeface="Times New Roman"/>
              </a:rPr>
              <a:t>75 to 84</a:t>
            </a:r>
          </a:p>
        </p:txBody>
      </p:sp>
      <p:sp>
        <p:nvSpPr>
          <p:cNvPr id="385" name="Shape 385"/>
          <p:cNvSpPr/>
          <p:nvPr/>
        </p:nvSpPr>
        <p:spPr>
          <a:xfrm>
            <a:off x="15709900" y="10915646"/>
            <a:ext cx="3180" cy="130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86" name="Shape 386"/>
          <p:cNvSpPr/>
          <p:nvPr/>
        </p:nvSpPr>
        <p:spPr>
          <a:xfrm>
            <a:off x="15303497" y="11055353"/>
            <a:ext cx="644407"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600">
                <a:solidFill>
                  <a:srgbClr val="FFFFFF"/>
                </a:solidFill>
                <a:latin typeface="+mj-lt"/>
                <a:ea typeface="+mj-ea"/>
                <a:cs typeface="+mj-cs"/>
                <a:sym typeface="Times New Roman"/>
              </a:defRPr>
            </a:lvl1pPr>
          </a:lstStyle>
          <a:p>
            <a:pPr defTabSz="1828800">
              <a:spcBef>
                <a:spcPts val="0"/>
              </a:spcBef>
              <a:spcAft>
                <a:spcPts val="0"/>
              </a:spcAft>
              <a:defRPr>
                <a:effectLst/>
              </a:defRPr>
            </a:pPr>
            <a:r>
              <a:rPr sz="3200" b="1">
                <a:latin typeface="Times New Roman"/>
                <a:cs typeface="Times New Roman"/>
              </a:rPr>
              <a:t>85+</a:t>
            </a:r>
          </a:p>
        </p:txBody>
      </p:sp>
      <p:sp>
        <p:nvSpPr>
          <p:cNvPr id="387" name="Shape 387"/>
          <p:cNvSpPr/>
          <p:nvPr/>
        </p:nvSpPr>
        <p:spPr>
          <a:xfrm>
            <a:off x="17789529" y="10915646"/>
            <a:ext cx="3178" cy="130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88" name="Shape 388"/>
          <p:cNvSpPr/>
          <p:nvPr/>
        </p:nvSpPr>
        <p:spPr>
          <a:xfrm>
            <a:off x="17249779" y="11055353"/>
            <a:ext cx="934551"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600">
                <a:solidFill>
                  <a:srgbClr val="FFFFFF"/>
                </a:solidFill>
                <a:latin typeface="+mj-lt"/>
                <a:ea typeface="+mj-ea"/>
                <a:cs typeface="+mj-cs"/>
                <a:sym typeface="Times New Roman"/>
              </a:defRPr>
            </a:lvl1pPr>
          </a:lstStyle>
          <a:p>
            <a:pPr defTabSz="1828800">
              <a:spcBef>
                <a:spcPts val="0"/>
              </a:spcBef>
              <a:spcAft>
                <a:spcPts val="0"/>
              </a:spcAft>
              <a:defRPr>
                <a:effectLst/>
              </a:defRPr>
            </a:pPr>
            <a:r>
              <a:rPr sz="3200" b="1">
                <a:latin typeface="Times New Roman"/>
                <a:cs typeface="Times New Roman"/>
              </a:rPr>
              <a:t>Total</a:t>
            </a:r>
          </a:p>
        </p:txBody>
      </p:sp>
      <p:sp>
        <p:nvSpPr>
          <p:cNvPr id="389" name="Shape 389"/>
          <p:cNvSpPr/>
          <p:nvPr/>
        </p:nvSpPr>
        <p:spPr>
          <a:xfrm flipV="1">
            <a:off x="6362703" y="4724399"/>
            <a:ext cx="6354" cy="6191254"/>
          </a:xfrm>
          <a:prstGeom prst="line">
            <a:avLst/>
          </a:prstGeom>
          <a:ln w="1905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90" name="Shape 390"/>
          <p:cNvSpPr/>
          <p:nvPr/>
        </p:nvSpPr>
        <p:spPr>
          <a:xfrm flipH="1">
            <a:off x="6226174" y="10915650"/>
            <a:ext cx="136528" cy="3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91" name="Shape 391"/>
          <p:cNvSpPr/>
          <p:nvPr/>
        </p:nvSpPr>
        <p:spPr>
          <a:xfrm>
            <a:off x="5784850" y="10709275"/>
            <a:ext cx="179536" cy="430887"/>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400">
                <a:solidFill>
                  <a:srgbClr val="FFFFFF"/>
                </a:solidFill>
                <a:latin typeface="+mj-lt"/>
                <a:ea typeface="+mj-ea"/>
                <a:cs typeface="+mj-cs"/>
                <a:sym typeface="Times New Roman"/>
              </a:defRPr>
            </a:lvl1pPr>
          </a:lstStyle>
          <a:p>
            <a:pPr defTabSz="1828800">
              <a:spcBef>
                <a:spcPts val="0"/>
              </a:spcBef>
              <a:spcAft>
                <a:spcPts val="0"/>
              </a:spcAft>
              <a:defRPr>
                <a:effectLst/>
              </a:defRPr>
            </a:pPr>
            <a:r>
              <a:rPr sz="2800" b="1">
                <a:latin typeface="Times New Roman"/>
                <a:cs typeface="Times New Roman"/>
              </a:rPr>
              <a:t>0</a:t>
            </a:r>
          </a:p>
        </p:txBody>
      </p:sp>
      <p:sp>
        <p:nvSpPr>
          <p:cNvPr id="392" name="Shape 392"/>
          <p:cNvSpPr/>
          <p:nvPr/>
        </p:nvSpPr>
        <p:spPr>
          <a:xfrm flipH="1">
            <a:off x="6226174" y="10033000"/>
            <a:ext cx="136528" cy="3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93" name="Shape 393"/>
          <p:cNvSpPr/>
          <p:nvPr/>
        </p:nvSpPr>
        <p:spPr>
          <a:xfrm>
            <a:off x="5578475" y="9826625"/>
            <a:ext cx="359073" cy="430887"/>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400">
                <a:solidFill>
                  <a:srgbClr val="FFFFFF"/>
                </a:solidFill>
                <a:latin typeface="+mj-lt"/>
                <a:ea typeface="+mj-ea"/>
                <a:cs typeface="+mj-cs"/>
                <a:sym typeface="Times New Roman"/>
              </a:defRPr>
            </a:lvl1pPr>
          </a:lstStyle>
          <a:p>
            <a:pPr defTabSz="1828800">
              <a:spcBef>
                <a:spcPts val="0"/>
              </a:spcBef>
              <a:spcAft>
                <a:spcPts val="0"/>
              </a:spcAft>
              <a:defRPr>
                <a:effectLst/>
              </a:defRPr>
            </a:pPr>
            <a:r>
              <a:rPr sz="2800" b="1">
                <a:latin typeface="Times New Roman"/>
                <a:cs typeface="Times New Roman"/>
              </a:rPr>
              <a:t>10</a:t>
            </a:r>
          </a:p>
        </p:txBody>
      </p:sp>
      <p:sp>
        <p:nvSpPr>
          <p:cNvPr id="394" name="Shape 394"/>
          <p:cNvSpPr/>
          <p:nvPr/>
        </p:nvSpPr>
        <p:spPr>
          <a:xfrm flipH="1">
            <a:off x="6226174" y="9150350"/>
            <a:ext cx="136528" cy="3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95" name="Shape 395"/>
          <p:cNvSpPr/>
          <p:nvPr/>
        </p:nvSpPr>
        <p:spPr>
          <a:xfrm>
            <a:off x="5578475" y="8943975"/>
            <a:ext cx="359073" cy="430887"/>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400">
                <a:solidFill>
                  <a:srgbClr val="FFFFFF"/>
                </a:solidFill>
                <a:latin typeface="+mj-lt"/>
                <a:ea typeface="+mj-ea"/>
                <a:cs typeface="+mj-cs"/>
                <a:sym typeface="Times New Roman"/>
              </a:defRPr>
            </a:lvl1pPr>
          </a:lstStyle>
          <a:p>
            <a:pPr defTabSz="1828800">
              <a:spcBef>
                <a:spcPts val="0"/>
              </a:spcBef>
              <a:spcAft>
                <a:spcPts val="0"/>
              </a:spcAft>
              <a:defRPr>
                <a:effectLst/>
              </a:defRPr>
            </a:pPr>
            <a:r>
              <a:rPr sz="2800" b="1">
                <a:latin typeface="Times New Roman"/>
                <a:cs typeface="Times New Roman"/>
              </a:rPr>
              <a:t>20</a:t>
            </a:r>
          </a:p>
        </p:txBody>
      </p:sp>
      <p:sp>
        <p:nvSpPr>
          <p:cNvPr id="396" name="Shape 396"/>
          <p:cNvSpPr/>
          <p:nvPr/>
        </p:nvSpPr>
        <p:spPr>
          <a:xfrm flipH="1">
            <a:off x="6226174" y="8267700"/>
            <a:ext cx="136528" cy="3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97" name="Shape 397"/>
          <p:cNvSpPr/>
          <p:nvPr/>
        </p:nvSpPr>
        <p:spPr>
          <a:xfrm>
            <a:off x="5578475" y="8058151"/>
            <a:ext cx="359073" cy="430887"/>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400">
                <a:solidFill>
                  <a:srgbClr val="FFFFFF"/>
                </a:solidFill>
                <a:latin typeface="+mj-lt"/>
                <a:ea typeface="+mj-ea"/>
                <a:cs typeface="+mj-cs"/>
                <a:sym typeface="Times New Roman"/>
              </a:defRPr>
            </a:lvl1pPr>
          </a:lstStyle>
          <a:p>
            <a:pPr defTabSz="1828800">
              <a:spcBef>
                <a:spcPts val="0"/>
              </a:spcBef>
              <a:spcAft>
                <a:spcPts val="0"/>
              </a:spcAft>
              <a:defRPr>
                <a:effectLst/>
              </a:defRPr>
            </a:pPr>
            <a:r>
              <a:rPr sz="2800" b="1">
                <a:latin typeface="Times New Roman"/>
                <a:cs typeface="Times New Roman"/>
              </a:rPr>
              <a:t>30</a:t>
            </a:r>
          </a:p>
        </p:txBody>
      </p:sp>
      <p:sp>
        <p:nvSpPr>
          <p:cNvPr id="398" name="Shape 398"/>
          <p:cNvSpPr/>
          <p:nvPr/>
        </p:nvSpPr>
        <p:spPr>
          <a:xfrm flipH="1">
            <a:off x="6226174" y="7378700"/>
            <a:ext cx="136528" cy="3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399" name="Shape 399"/>
          <p:cNvSpPr/>
          <p:nvPr/>
        </p:nvSpPr>
        <p:spPr>
          <a:xfrm>
            <a:off x="5578475" y="7175501"/>
            <a:ext cx="359073" cy="430887"/>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400">
                <a:solidFill>
                  <a:srgbClr val="FFFFFF"/>
                </a:solidFill>
                <a:latin typeface="+mj-lt"/>
                <a:ea typeface="+mj-ea"/>
                <a:cs typeface="+mj-cs"/>
                <a:sym typeface="Times New Roman"/>
              </a:defRPr>
            </a:lvl1pPr>
          </a:lstStyle>
          <a:p>
            <a:pPr defTabSz="1828800">
              <a:spcBef>
                <a:spcPts val="0"/>
              </a:spcBef>
              <a:spcAft>
                <a:spcPts val="0"/>
              </a:spcAft>
              <a:defRPr>
                <a:effectLst/>
              </a:defRPr>
            </a:pPr>
            <a:r>
              <a:rPr sz="2800" b="1">
                <a:latin typeface="Times New Roman"/>
                <a:cs typeface="Times New Roman"/>
              </a:rPr>
              <a:t>40</a:t>
            </a:r>
          </a:p>
        </p:txBody>
      </p:sp>
      <p:sp>
        <p:nvSpPr>
          <p:cNvPr id="400" name="Shape 400"/>
          <p:cNvSpPr/>
          <p:nvPr/>
        </p:nvSpPr>
        <p:spPr>
          <a:xfrm flipH="1">
            <a:off x="6226174" y="6499229"/>
            <a:ext cx="136528" cy="3178"/>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401" name="Shape 401"/>
          <p:cNvSpPr/>
          <p:nvPr/>
        </p:nvSpPr>
        <p:spPr>
          <a:xfrm>
            <a:off x="5578475" y="6289677"/>
            <a:ext cx="359073" cy="430887"/>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400">
                <a:solidFill>
                  <a:srgbClr val="FFFFFF"/>
                </a:solidFill>
                <a:latin typeface="+mj-lt"/>
                <a:ea typeface="+mj-ea"/>
                <a:cs typeface="+mj-cs"/>
                <a:sym typeface="Times New Roman"/>
              </a:defRPr>
            </a:lvl1pPr>
          </a:lstStyle>
          <a:p>
            <a:pPr defTabSz="1828800">
              <a:spcBef>
                <a:spcPts val="0"/>
              </a:spcBef>
              <a:spcAft>
                <a:spcPts val="0"/>
              </a:spcAft>
              <a:defRPr>
                <a:effectLst/>
              </a:defRPr>
            </a:pPr>
            <a:r>
              <a:rPr sz="2800" b="1">
                <a:latin typeface="Times New Roman"/>
                <a:cs typeface="Times New Roman"/>
              </a:rPr>
              <a:t>50</a:t>
            </a:r>
          </a:p>
        </p:txBody>
      </p:sp>
      <p:sp>
        <p:nvSpPr>
          <p:cNvPr id="402" name="Shape 402"/>
          <p:cNvSpPr/>
          <p:nvPr/>
        </p:nvSpPr>
        <p:spPr>
          <a:xfrm flipH="1">
            <a:off x="6226174" y="5613400"/>
            <a:ext cx="136528" cy="3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403" name="Shape 403"/>
          <p:cNvSpPr/>
          <p:nvPr/>
        </p:nvSpPr>
        <p:spPr>
          <a:xfrm>
            <a:off x="5578475" y="5407027"/>
            <a:ext cx="359073" cy="430887"/>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400">
                <a:solidFill>
                  <a:srgbClr val="FFFFFF"/>
                </a:solidFill>
                <a:latin typeface="+mj-lt"/>
                <a:ea typeface="+mj-ea"/>
                <a:cs typeface="+mj-cs"/>
                <a:sym typeface="Times New Roman"/>
              </a:defRPr>
            </a:lvl1pPr>
          </a:lstStyle>
          <a:p>
            <a:pPr defTabSz="1828800">
              <a:spcBef>
                <a:spcPts val="0"/>
              </a:spcBef>
              <a:spcAft>
                <a:spcPts val="0"/>
              </a:spcAft>
              <a:defRPr>
                <a:effectLst/>
              </a:defRPr>
            </a:pPr>
            <a:r>
              <a:rPr sz="2800" b="1">
                <a:latin typeface="Times New Roman"/>
                <a:cs typeface="Times New Roman"/>
              </a:rPr>
              <a:t>60</a:t>
            </a:r>
          </a:p>
        </p:txBody>
      </p:sp>
      <p:sp>
        <p:nvSpPr>
          <p:cNvPr id="404" name="Shape 404"/>
          <p:cNvSpPr/>
          <p:nvPr/>
        </p:nvSpPr>
        <p:spPr>
          <a:xfrm flipH="1">
            <a:off x="6226174" y="4730750"/>
            <a:ext cx="136528" cy="3180"/>
          </a:xfrm>
          <a:prstGeom prst="line">
            <a:avLst/>
          </a:prstGeom>
          <a:ln w="12700">
            <a:solidFill>
              <a:srgbClr val="FFFFFF"/>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405" name="Shape 405"/>
          <p:cNvSpPr/>
          <p:nvPr/>
        </p:nvSpPr>
        <p:spPr>
          <a:xfrm>
            <a:off x="5578475" y="4524377"/>
            <a:ext cx="359073" cy="430887"/>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400">
                <a:solidFill>
                  <a:srgbClr val="FFFFFF"/>
                </a:solidFill>
                <a:latin typeface="+mj-lt"/>
                <a:ea typeface="+mj-ea"/>
                <a:cs typeface="+mj-cs"/>
                <a:sym typeface="Times New Roman"/>
              </a:defRPr>
            </a:lvl1pPr>
          </a:lstStyle>
          <a:p>
            <a:pPr defTabSz="1828800">
              <a:spcBef>
                <a:spcPts val="0"/>
              </a:spcBef>
              <a:spcAft>
                <a:spcPts val="0"/>
              </a:spcAft>
              <a:defRPr>
                <a:effectLst/>
              </a:defRPr>
            </a:pPr>
            <a:r>
              <a:rPr sz="2800" b="1">
                <a:latin typeface="Times New Roman"/>
                <a:cs typeface="Times New Roman"/>
              </a:rPr>
              <a:t>70</a:t>
            </a:r>
          </a:p>
        </p:txBody>
      </p:sp>
      <p:sp>
        <p:nvSpPr>
          <p:cNvPr id="406" name="Shape 406"/>
          <p:cNvSpPr/>
          <p:nvPr/>
        </p:nvSpPr>
        <p:spPr>
          <a:xfrm>
            <a:off x="16992429" y="6242052"/>
            <a:ext cx="1676741" cy="861774"/>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38.7 </a:t>
            </a:r>
          </a:p>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(36.6–40.7)</a:t>
            </a:r>
          </a:p>
        </p:txBody>
      </p:sp>
      <p:sp>
        <p:nvSpPr>
          <p:cNvPr id="407" name="Shape 407"/>
          <p:cNvSpPr/>
          <p:nvPr/>
        </p:nvSpPr>
        <p:spPr>
          <a:xfrm>
            <a:off x="14772667" y="3873502"/>
            <a:ext cx="1766509" cy="861774"/>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50.0</a:t>
            </a:r>
          </a:p>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 (32.7–67.3)</a:t>
            </a:r>
          </a:p>
        </p:txBody>
      </p:sp>
      <p:sp>
        <p:nvSpPr>
          <p:cNvPr id="408" name="Shape 408"/>
          <p:cNvSpPr/>
          <p:nvPr/>
        </p:nvSpPr>
        <p:spPr>
          <a:xfrm>
            <a:off x="12791901" y="5283202"/>
            <a:ext cx="1676741" cy="861774"/>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45.5 </a:t>
            </a:r>
          </a:p>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(39.0–52.1)</a:t>
            </a:r>
          </a:p>
        </p:txBody>
      </p:sp>
      <p:sp>
        <p:nvSpPr>
          <p:cNvPr id="409" name="Shape 409"/>
          <p:cNvSpPr/>
          <p:nvPr/>
        </p:nvSpPr>
        <p:spPr>
          <a:xfrm>
            <a:off x="10677351" y="5943602"/>
            <a:ext cx="1676741" cy="861774"/>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39.9 </a:t>
            </a:r>
          </a:p>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(35.4–44.4)</a:t>
            </a:r>
          </a:p>
        </p:txBody>
      </p:sp>
      <p:sp>
        <p:nvSpPr>
          <p:cNvPr id="410" name="Shape 410"/>
          <p:cNvSpPr/>
          <p:nvPr/>
        </p:nvSpPr>
        <p:spPr>
          <a:xfrm>
            <a:off x="8678480" y="6007102"/>
            <a:ext cx="1556516" cy="861774"/>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40.2 </a:t>
            </a:r>
          </a:p>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36.6–43.8)</a:t>
            </a:r>
          </a:p>
        </p:txBody>
      </p:sp>
      <p:sp>
        <p:nvSpPr>
          <p:cNvPr id="411" name="Shape 411"/>
          <p:cNvSpPr/>
          <p:nvPr/>
        </p:nvSpPr>
        <p:spPr>
          <a:xfrm>
            <a:off x="6543501" y="6553202"/>
            <a:ext cx="1676741" cy="861774"/>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34.0 </a:t>
            </a:r>
          </a:p>
          <a:p>
            <a:pPr algn="ctr" defTabSz="1828800">
              <a:spcBef>
                <a:spcPts val="0"/>
              </a:spcBef>
              <a:spcAft>
                <a:spcPts val="0"/>
              </a:spcAft>
              <a:defRPr sz="1400">
                <a:solidFill>
                  <a:srgbClr val="FFFFFF"/>
                </a:solidFill>
                <a:effectLst/>
                <a:latin typeface="+mj-lt"/>
                <a:ea typeface="+mj-ea"/>
                <a:cs typeface="+mj-cs"/>
                <a:sym typeface="Times New Roman"/>
              </a:defRPr>
            </a:pPr>
            <a:r>
              <a:rPr sz="2800" b="1">
                <a:solidFill>
                  <a:srgbClr val="FFFFFF"/>
                </a:solidFill>
                <a:latin typeface="Times New Roman"/>
                <a:cs typeface="Times New Roman"/>
                <a:sym typeface="Times New Roman"/>
              </a:rPr>
              <a:t>(30.6–37.4)</a:t>
            </a:r>
          </a:p>
        </p:txBody>
      </p:sp>
      <p:sp>
        <p:nvSpPr>
          <p:cNvPr id="412" name="Shape 412"/>
          <p:cNvSpPr/>
          <p:nvPr/>
        </p:nvSpPr>
        <p:spPr>
          <a:xfrm>
            <a:off x="10007601" y="11522077"/>
            <a:ext cx="3258905"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600">
                <a:solidFill>
                  <a:srgbClr val="FFFFFF"/>
                </a:solidFill>
                <a:latin typeface="+mj-lt"/>
                <a:ea typeface="+mj-ea"/>
                <a:cs typeface="+mj-cs"/>
                <a:sym typeface="Times New Roman"/>
              </a:defRPr>
            </a:lvl1pPr>
          </a:lstStyle>
          <a:p>
            <a:pPr defTabSz="1828800">
              <a:spcBef>
                <a:spcPts val="0"/>
              </a:spcBef>
              <a:spcAft>
                <a:spcPts val="0"/>
              </a:spcAft>
              <a:defRPr>
                <a:effectLst/>
              </a:defRPr>
            </a:pPr>
            <a:r>
              <a:rPr sz="3200" b="1">
                <a:latin typeface="Times New Roman"/>
                <a:cs typeface="Times New Roman"/>
              </a:rPr>
              <a:t>Patient Age Range</a:t>
            </a:r>
          </a:p>
        </p:txBody>
      </p:sp>
      <p:sp>
        <p:nvSpPr>
          <p:cNvPr id="413" name="Shape 413"/>
          <p:cNvSpPr/>
          <p:nvPr/>
        </p:nvSpPr>
        <p:spPr>
          <a:xfrm rot="16200000">
            <a:off x="1672986" y="7475286"/>
            <a:ext cx="6257928" cy="787908"/>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0" tIns="0" rIns="0" bIns="0">
            <a:spAutoFit/>
          </a:bodyPr>
          <a:lstStyle/>
          <a:p>
            <a:pPr algn="ctr" defTabSz="1828800">
              <a:lnSpc>
                <a:spcPct val="80000"/>
              </a:lnSpc>
              <a:spcBef>
                <a:spcPts val="0"/>
              </a:spcBef>
              <a:spcAft>
                <a:spcPts val="0"/>
              </a:spcAft>
              <a:defRPr sz="1600">
                <a:solidFill>
                  <a:srgbClr val="FFFFFF"/>
                </a:solidFill>
                <a:effectLst/>
                <a:latin typeface="+mj-lt"/>
                <a:ea typeface="+mj-ea"/>
                <a:cs typeface="+mj-cs"/>
                <a:sym typeface="Times New Roman"/>
              </a:defRPr>
            </a:pPr>
            <a:r>
              <a:rPr sz="3200" b="1">
                <a:solidFill>
                  <a:srgbClr val="FFFFFF"/>
                </a:solidFill>
                <a:latin typeface="Times New Roman"/>
                <a:cs typeface="Times New Roman"/>
                <a:sym typeface="Times New Roman"/>
              </a:rPr>
              <a:t>Prevalence of Low T in All Enrolled</a:t>
            </a:r>
            <a:br>
              <a:rPr sz="3200" b="1">
                <a:solidFill>
                  <a:srgbClr val="FFFFFF"/>
                </a:solidFill>
                <a:latin typeface="Times New Roman"/>
                <a:cs typeface="Times New Roman"/>
                <a:sym typeface="Times New Roman"/>
              </a:rPr>
            </a:br>
            <a:r>
              <a:rPr sz="3200" b="1">
                <a:solidFill>
                  <a:srgbClr val="FFFFFF"/>
                </a:solidFill>
                <a:latin typeface="Times New Roman"/>
                <a:cs typeface="Times New Roman"/>
                <a:sym typeface="Times New Roman"/>
              </a:rPr>
              <a:t>Patients (%, 95%CI)</a:t>
            </a:r>
          </a:p>
        </p:txBody>
      </p:sp>
      <p:sp>
        <p:nvSpPr>
          <p:cNvPr id="414" name="Shape 414"/>
          <p:cNvSpPr/>
          <p:nvPr/>
        </p:nvSpPr>
        <p:spPr>
          <a:xfrm>
            <a:off x="3200401" y="12944476"/>
            <a:ext cx="1060578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Mulligan, et al. </a:t>
            </a:r>
            <a:r>
              <a:rPr sz="2800" i="1">
                <a:solidFill>
                  <a:srgbClr val="FFFFFF"/>
                </a:solidFill>
                <a:effectLst>
                  <a:outerShdw blurRad="38100" dist="38100" dir="2700000" rotWithShape="0">
                    <a:srgbClr val="000000"/>
                  </a:outerShdw>
                </a:effectLst>
                <a:latin typeface="Verdana"/>
                <a:ea typeface="Verdana"/>
                <a:sym typeface="Verdana"/>
              </a:rPr>
              <a:t>Int J Clin Pract</a:t>
            </a:r>
            <a:r>
              <a:rPr sz="2800">
                <a:solidFill>
                  <a:srgbClr val="FFFFFF"/>
                </a:solidFill>
                <a:effectLst>
                  <a:outerShdw blurRad="38100" dist="38100" dir="2700000" rotWithShape="0">
                    <a:srgbClr val="000000"/>
                  </a:outerShdw>
                </a:effectLst>
                <a:latin typeface="Verdana"/>
                <a:ea typeface="Verdana"/>
                <a:sym typeface="Verdana"/>
              </a:rPr>
              <a:t>. 2006 Jul;60(7):762–769. </a:t>
            </a:r>
          </a:p>
        </p:txBody>
      </p:sp>
      <p:sp>
        <p:nvSpPr>
          <p:cNvPr id="415" name="Shape 415"/>
          <p:cNvSpPr/>
          <p:nvPr/>
        </p:nvSpPr>
        <p:spPr>
          <a:xfrm>
            <a:off x="3962400" y="2863850"/>
            <a:ext cx="16459200" cy="677100"/>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lnSpc>
                <a:spcPct val="80000"/>
              </a:lnSpc>
              <a:spcBef>
                <a:spcPts val="400"/>
              </a:spcBef>
              <a:defRPr sz="2000">
                <a:solidFill>
                  <a:srgbClr val="FFFFFF"/>
                </a:solidFill>
                <a:effectLst>
                  <a:outerShdw blurRad="38100" dist="38100" dir="2700000" rotWithShape="0">
                    <a:srgbClr val="000000"/>
                  </a:outerShdw>
                </a:effectLst>
                <a:latin typeface="+mj-lt"/>
                <a:ea typeface="+mj-ea"/>
                <a:cs typeface="+mj-cs"/>
                <a:sym typeface="Times New Roman"/>
              </a:defRPr>
            </a:lvl1pPr>
          </a:lstStyle>
          <a:p>
            <a:pPr algn="ctr" defTabSz="1828800">
              <a:spcBef>
                <a:spcPts val="800"/>
              </a:spcBef>
              <a:spcAft>
                <a:spcPts val="0"/>
              </a:spcAft>
            </a:pPr>
            <a:r>
              <a:rPr sz="4000" b="1">
                <a:latin typeface="Times New Roman"/>
                <a:cs typeface="Times New Roman"/>
              </a:rPr>
              <a:t>The relative risk of Low T is greater with each 10-year increase in age. </a:t>
            </a:r>
          </a:p>
        </p:txBody>
      </p:sp>
      <p:sp>
        <p:nvSpPr>
          <p:cNvPr id="416" name="Shape 416"/>
          <p:cNvSpPr/>
          <p:nvPr/>
        </p:nvSpPr>
        <p:spPr>
          <a:xfrm>
            <a:off x="16764000" y="5943600"/>
            <a:ext cx="2133600" cy="1447800"/>
          </a:xfrm>
          <a:prstGeom prst="ellipse">
            <a:avLst/>
          </a:prstGeom>
          <a:ln w="28575">
            <a:solidFill>
              <a:srgbClr val="FF3300"/>
            </a:solidFill>
          </a:ln>
        </p:spPr>
        <p:txBody>
          <a:bodyPr lIns="91436" tIns="91436" rIns="91436" bIns="91436" anchor="ct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417" name="Shape 417"/>
          <p:cNvSpPr/>
          <p:nvPr/>
        </p:nvSpPr>
        <p:spPr>
          <a:xfrm>
            <a:off x="20702186" y="12677775"/>
            <a:ext cx="543731"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defRPr sz="2800">
                <a:solidFill>
                  <a:srgbClr val="0066FF"/>
                </a:solidFill>
                <a:latin typeface="+mj-lt"/>
                <a:ea typeface="+mj-ea"/>
                <a:cs typeface="+mj-cs"/>
                <a:sym typeface="Times New Roman"/>
              </a:defRPr>
            </a:lvl1pPr>
          </a:lstStyle>
          <a:p>
            <a:pPr algn="ctr" defTabSz="1828800">
              <a:spcBef>
                <a:spcPts val="0"/>
              </a:spcBef>
              <a:spcAft>
                <a:spcPts val="0"/>
              </a:spcAft>
              <a:defRPr>
                <a:effectLst/>
              </a:defRPr>
            </a:pPr>
            <a:r>
              <a:rPr sz="5600" b="1">
                <a:latin typeface="Times New Roman"/>
                <a:cs typeface="Times New Roman"/>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fill="hold"/>
                                        <p:tgtEl>
                                          <p:spTgt spid="416"/>
                                        </p:tgtEl>
                                        <p:attrNameLst>
                                          <p:attrName>style.visibility</p:attrName>
                                        </p:attrNameLst>
                                      </p:cBhvr>
                                      <p:to>
                                        <p:strVal val="visible"/>
                                      </p:to>
                                    </p:set>
                                    <p:animEffect transition="in" filter="dissolve">
                                      <p:cBhvr>
                                        <p:cTn id="7" dur="5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p:cNvSpPr>
          <p:nvPr>
            <p:ph type="title"/>
          </p:nvPr>
        </p:nvSpPr>
        <p:spPr>
          <a:xfrm>
            <a:off x="3505200" y="652451"/>
            <a:ext cx="17373600" cy="2352706"/>
          </a:xfrm>
          <a:prstGeom prst="rect">
            <a:avLst/>
          </a:prstGeom>
        </p:spPr>
        <p:txBody>
          <a:bodyPr/>
          <a:lstStyle>
            <a:lvl1pPr defTabSz="868680">
              <a:defRPr sz="4100">
                <a:effectLst>
                  <a:outerShdw blurRad="38100" dist="36195" dir="2700000" rotWithShape="0">
                    <a:srgbClr val="000000"/>
                  </a:outerShdw>
                </a:effectLst>
              </a:defRPr>
            </a:lvl1pPr>
          </a:lstStyle>
          <a:p>
            <a:r>
              <a:t>Is the Increase in T Rx Patient or Industry Driven? </a:t>
            </a:r>
          </a:p>
        </p:txBody>
      </p:sp>
      <p:sp>
        <p:nvSpPr>
          <p:cNvPr id="422" name="Shape 422"/>
          <p:cNvSpPr>
            <a:spLocks noGrp="1"/>
          </p:cNvSpPr>
          <p:nvPr>
            <p:ph type="body" idx="1"/>
          </p:nvPr>
        </p:nvSpPr>
        <p:spPr>
          <a:xfrm>
            <a:off x="4518026" y="3206748"/>
            <a:ext cx="15357472" cy="8606724"/>
          </a:xfrm>
          <a:prstGeom prst="rect">
            <a:avLst/>
          </a:prstGeom>
        </p:spPr>
        <p:txBody>
          <a:bodyPr>
            <a:normAutofit/>
          </a:bodyPr>
          <a:lstStyle/>
          <a:p>
            <a:r>
              <a:t>Sharp increase in T rx in last 10-15 years </a:t>
            </a:r>
          </a:p>
          <a:p>
            <a:pPr marL="1371600" lvl="1" indent="-457200">
              <a:spcBef>
                <a:spcPts val="2600"/>
              </a:spcBef>
              <a:defRPr sz="2800"/>
            </a:pPr>
            <a:r>
              <a:t>Leading to concerns about market driven over prescription </a:t>
            </a:r>
          </a:p>
          <a:p>
            <a:r>
              <a:t>2007 FDA indicated that as few as 5% of the hypogonadal population was treated</a:t>
            </a:r>
            <a:r>
              <a:rPr sz="2800" baseline="75000"/>
              <a:t>1</a:t>
            </a:r>
          </a:p>
          <a:p>
            <a:r>
              <a:t>2010 review of industry data showed no T product in the top 25 most marked drugs in the </a:t>
            </a:r>
            <a:r>
              <a:rPr lang="en-US"/>
              <a:t>U.S.</a:t>
            </a:r>
            <a:r>
              <a:rPr lang="en-US" sz="2800" baseline="75000"/>
              <a:t>2</a:t>
            </a:r>
            <a:endParaRPr lang="en-US"/>
          </a:p>
          <a:p>
            <a:r>
              <a:rPr lang="en-US"/>
              <a:t>2013-2023 over 50% increase in prescriptions</a:t>
            </a:r>
            <a:endParaRPr lang="en-US" sz="2800" baseline="75000"/>
          </a:p>
        </p:txBody>
      </p:sp>
      <p:sp>
        <p:nvSpPr>
          <p:cNvPr id="423" name="Shape 423"/>
          <p:cNvSpPr/>
          <p:nvPr/>
        </p:nvSpPr>
        <p:spPr>
          <a:xfrm>
            <a:off x="6572251" y="12015065"/>
            <a:ext cx="17030698"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square" lIns="91436" tIns="91436" rIns="91436" bIns="91436">
            <a:spAutoFit/>
          </a:bodyPr>
          <a:lstStyle/>
          <a:p>
            <a:pPr marL="1485900" indent="-1485900" defTabSz="1828800">
              <a:spcBef>
                <a:spcPts val="0"/>
              </a:spcBef>
              <a:spcAft>
                <a:spcPts val="0"/>
              </a:spcAft>
              <a:buFontTx/>
              <a:buAutoNum type="arabicPeriod"/>
              <a:defRPr sz="2000">
                <a:solidFill>
                  <a:srgbClr val="FFFFFF"/>
                </a:solidFill>
                <a:latin typeface="+mj-lt"/>
                <a:ea typeface="+mj-ea"/>
                <a:cs typeface="+mj-cs"/>
                <a:sym typeface="Times New Roman"/>
              </a:defRPr>
            </a:pPr>
            <a:r>
              <a:rPr sz="2800" b="1">
                <a:solidFill>
                  <a:srgbClr val="FFFFFF"/>
                </a:solidFill>
                <a:effectLst>
                  <a:outerShdw blurRad="38100" dist="38100" dir="2700000" rotWithShape="0">
                    <a:srgbClr val="000000">
                      <a:alpha val="43137"/>
                    </a:srgbClr>
                  </a:outerShdw>
                </a:effectLst>
                <a:latin typeface="Times New Roman"/>
                <a:cs typeface="Times New Roman"/>
                <a:sym typeface="Times New Roman"/>
              </a:rPr>
              <a:t>USFDA </a:t>
            </a:r>
            <a:r>
              <a:rPr sz="2800" b="1" u="sng">
                <a:solidFill>
                  <a:srgbClr val="9F9F9F">
                    <a:lumMod val="20000"/>
                    <a:lumOff val="80000"/>
                  </a:srgbClr>
                </a:solidFill>
                <a:effectLst>
                  <a:outerShdw blurRad="38100" dist="38100" dir="2700000" rotWithShape="0">
                    <a:srgbClr val="000000">
                      <a:alpha val="43137"/>
                    </a:srgbClr>
                  </a:outerShdw>
                </a:effectLst>
                <a:uFill>
                  <a:solidFill>
                    <a:srgbClr val="0000FF"/>
                  </a:solidFill>
                </a:uFill>
                <a:latin typeface="Times New Roman"/>
                <a:cs typeface="Times New Roman"/>
                <a:sym typeface="Times New Roman"/>
                <a:hlinkClick r:id="rId2"/>
              </a:rPr>
              <a:t>http://wwwˌfdaˌgov/fdac/departs/196_updateˌhtml</a:t>
            </a:r>
          </a:p>
          <a:p>
            <a:pPr marL="1485900" indent="-1485900" defTabSz="1828800">
              <a:spcBef>
                <a:spcPts val="0"/>
              </a:spcBef>
              <a:spcAft>
                <a:spcPts val="0"/>
              </a:spcAft>
              <a:buFontTx/>
              <a:buAutoNum type="arabicPeriod"/>
              <a:defRPr sz="2000">
                <a:solidFill>
                  <a:srgbClr val="FFFFFF"/>
                </a:solidFill>
                <a:latin typeface="+mj-lt"/>
                <a:ea typeface="+mj-ea"/>
                <a:cs typeface="+mj-cs"/>
                <a:sym typeface="Times New Roman"/>
              </a:defRPr>
            </a:pPr>
            <a:r>
              <a:rPr sz="2800" b="1">
                <a:solidFill>
                  <a:srgbClr val="FFFFFF"/>
                </a:solidFill>
                <a:effectLst>
                  <a:outerShdw blurRad="38100" dist="38100" dir="2700000" rotWithShape="0">
                    <a:srgbClr val="000000">
                      <a:alpha val="43137"/>
                    </a:srgbClr>
                  </a:outerShdw>
                </a:effectLst>
                <a:latin typeface="Times New Roman"/>
                <a:cs typeface="Times New Roman"/>
                <a:sym typeface="Times New Roman"/>
              </a:rPr>
              <a:t>Snyder Bulik B. Ad spending: 15 years of DTC, Ad age Insights White Paper. 2011:3-9 </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p:cNvSpPr>
          <p:nvPr>
            <p:ph type="title"/>
          </p:nvPr>
        </p:nvSpPr>
        <p:spPr>
          <a:xfrm>
            <a:off x="3505200" y="652451"/>
            <a:ext cx="17373600" cy="2352706"/>
          </a:xfrm>
          <a:prstGeom prst="rect">
            <a:avLst/>
          </a:prstGeom>
        </p:spPr>
        <p:txBody>
          <a:bodyPr/>
          <a:lstStyle>
            <a:lvl1pPr defTabSz="868680">
              <a:defRPr sz="4100">
                <a:effectLst>
                  <a:outerShdw blurRad="38100" dist="36195" dir="2700000" rotWithShape="0">
                    <a:srgbClr val="000000"/>
                  </a:outerShdw>
                </a:effectLst>
              </a:defRPr>
            </a:lvl1pPr>
          </a:lstStyle>
          <a:p>
            <a:r>
              <a:t>Defining Hypogonadism and Andropause</a:t>
            </a:r>
          </a:p>
        </p:txBody>
      </p:sp>
      <p:sp>
        <p:nvSpPr>
          <p:cNvPr id="426" name="Shape 426"/>
          <p:cNvSpPr>
            <a:spLocks noGrp="1"/>
          </p:cNvSpPr>
          <p:nvPr>
            <p:ph type="body" sz="half" idx="1"/>
          </p:nvPr>
        </p:nvSpPr>
        <p:spPr>
          <a:xfrm>
            <a:off x="4518026" y="3206748"/>
            <a:ext cx="15357472" cy="6390732"/>
          </a:xfrm>
          <a:prstGeom prst="rect">
            <a:avLst/>
          </a:prstGeom>
        </p:spPr>
        <p:txBody>
          <a:bodyPr/>
          <a:lstStyle/>
          <a:p>
            <a:pPr marL="479426" indent="-479426">
              <a:spcBef>
                <a:spcPts val="2600"/>
              </a:spcBef>
              <a:defRPr sz="2800"/>
            </a:pPr>
            <a:r>
              <a:t>In older men often referred to as “</a:t>
            </a:r>
            <a:r>
              <a:rPr>
                <a:solidFill>
                  <a:srgbClr val="FF9900"/>
                </a:solidFill>
              </a:rPr>
              <a:t>Andropause</a:t>
            </a:r>
            <a:r>
              <a:t>” or </a:t>
            </a:r>
            <a:r>
              <a:rPr>
                <a:solidFill>
                  <a:srgbClr val="FF9900"/>
                </a:solidFill>
              </a:rPr>
              <a:t>ADAM</a:t>
            </a:r>
            <a:r>
              <a:t> (Androgen Deficiency in the Aging Male)</a:t>
            </a:r>
          </a:p>
          <a:p>
            <a:pPr marL="1279524" lvl="1" indent="-479426">
              <a:spcBef>
                <a:spcPts val="2200"/>
              </a:spcBef>
              <a:defRPr sz="2400"/>
            </a:pPr>
            <a:r>
              <a:t>Unlike menopause not all men will suffer Andropause and the onset is slow over years </a:t>
            </a:r>
            <a:endParaRPr sz="5600"/>
          </a:p>
          <a:p>
            <a:pPr marL="1279524" lvl="1" indent="-479426">
              <a:spcBef>
                <a:spcPts val="2200"/>
              </a:spcBef>
              <a:defRPr sz="2400"/>
            </a:pPr>
            <a:r>
              <a:t>Leading to some controversy if the name Andropause is misleading </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p:cNvSpPr>
          <p:nvPr>
            <p:ph type="title"/>
          </p:nvPr>
        </p:nvSpPr>
        <p:spPr>
          <a:xfrm>
            <a:off x="3962400" y="914403"/>
            <a:ext cx="16459200" cy="2330450"/>
          </a:xfrm>
          <a:prstGeom prst="rect">
            <a:avLst/>
          </a:prstGeom>
        </p:spPr>
        <p:txBody>
          <a:bodyPr anchor="b"/>
          <a:lstStyle>
            <a:lvl1pPr defTabSz="868680">
              <a:defRPr sz="4100">
                <a:effectLst>
                  <a:outerShdw blurRad="38100" dist="36195" dir="2700000" rotWithShape="0">
                    <a:srgbClr val="000000"/>
                  </a:outerShdw>
                </a:effectLst>
              </a:defRPr>
            </a:lvl1pPr>
          </a:lstStyle>
          <a:p>
            <a:r>
              <a:t>Defining Hypogonadism and Andropause</a:t>
            </a:r>
          </a:p>
        </p:txBody>
      </p:sp>
      <p:sp>
        <p:nvSpPr>
          <p:cNvPr id="429" name="Shape 429"/>
          <p:cNvSpPr>
            <a:spLocks noGrp="1"/>
          </p:cNvSpPr>
          <p:nvPr>
            <p:ph type="body" idx="1"/>
          </p:nvPr>
        </p:nvSpPr>
        <p:spPr>
          <a:xfrm>
            <a:off x="4419600" y="3657603"/>
            <a:ext cx="15544800" cy="7030902"/>
          </a:xfrm>
          <a:prstGeom prst="rect">
            <a:avLst/>
          </a:prstGeom>
        </p:spPr>
        <p:txBody>
          <a:bodyPr/>
          <a:lstStyle/>
          <a:p>
            <a:pPr marL="479426" indent="-479426">
              <a:spcBef>
                <a:spcPts val="2600"/>
              </a:spcBef>
              <a:defRPr sz="2800" b="0">
                <a:latin typeface="Symbol"/>
                <a:ea typeface="Symbol"/>
                <a:cs typeface="Symbol"/>
                <a:sym typeface="Symbol"/>
              </a:defRPr>
            </a:pPr>
            <a:r>
              <a:rPr b="1">
                <a:latin typeface="+mj-lt"/>
                <a:ea typeface="+mj-ea"/>
                <a:cs typeface="+mj-cs"/>
                <a:sym typeface="Times New Roman"/>
              </a:rPr>
              <a:t> testosterone </a:t>
            </a:r>
            <a:r>
              <a:rPr b="1">
                <a:solidFill>
                  <a:srgbClr val="FF9900"/>
                </a:solidFill>
                <a:latin typeface="+mj-lt"/>
                <a:ea typeface="+mj-ea"/>
                <a:cs typeface="+mj-cs"/>
                <a:sym typeface="Times New Roman"/>
              </a:rPr>
              <a:t>(hypogonadism)</a:t>
            </a:r>
            <a:r>
              <a:rPr b="1">
                <a:latin typeface="+mj-lt"/>
                <a:ea typeface="+mj-ea"/>
                <a:cs typeface="+mj-cs"/>
                <a:sym typeface="Times New Roman"/>
              </a:rPr>
              <a:t> can be associated with a symptom complex affecting:</a:t>
            </a:r>
          </a:p>
          <a:p>
            <a:pPr marL="1371600" lvl="1" indent="-457200">
              <a:spcBef>
                <a:spcPts val="2200"/>
              </a:spcBef>
              <a:buFontTx/>
              <a:defRPr sz="2400"/>
            </a:pPr>
            <a:r>
              <a:t>Libido</a:t>
            </a:r>
            <a:endParaRPr sz="5600"/>
          </a:p>
          <a:p>
            <a:pPr marL="1371600" lvl="1" indent="-457200">
              <a:spcBef>
                <a:spcPts val="2200"/>
              </a:spcBef>
              <a:buFontTx/>
              <a:defRPr sz="2400"/>
            </a:pPr>
            <a:r>
              <a:t>Energy</a:t>
            </a:r>
            <a:endParaRPr sz="5600"/>
          </a:p>
          <a:p>
            <a:pPr marL="1371600" lvl="1" indent="-457200">
              <a:spcBef>
                <a:spcPts val="2200"/>
              </a:spcBef>
              <a:buFontTx/>
              <a:defRPr sz="2400"/>
            </a:pPr>
            <a:r>
              <a:t>Body fat</a:t>
            </a:r>
            <a:endParaRPr sz="5600"/>
          </a:p>
          <a:p>
            <a:pPr marL="1371600" lvl="1" indent="-457200">
              <a:spcBef>
                <a:spcPts val="2200"/>
              </a:spcBef>
              <a:buFontTx/>
              <a:defRPr sz="2400"/>
            </a:pPr>
            <a:r>
              <a:t>Mentation</a:t>
            </a:r>
            <a:endParaRPr sz="5600"/>
          </a:p>
          <a:p>
            <a:pPr marL="1371600" lvl="1" indent="-457200">
              <a:spcBef>
                <a:spcPts val="2200"/>
              </a:spcBef>
              <a:buFontTx/>
              <a:defRPr sz="2400"/>
            </a:pPr>
            <a:r>
              <a:t>Bone density</a:t>
            </a:r>
            <a:endParaRPr sz="5600"/>
          </a:p>
          <a:p>
            <a:pPr marL="1371600" lvl="1" indent="-457200">
              <a:spcBef>
                <a:spcPts val="2600"/>
              </a:spcBef>
              <a:buFontTx/>
              <a:defRPr sz="2400"/>
            </a:pPr>
            <a:r>
              <a:t>Muscle mass</a:t>
            </a:r>
            <a:r>
              <a:rPr sz="5600"/>
              <a:t>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lide Subtitle"/>
          <p:cNvSpPr txBox="1">
            <a:spLocks noGrp="1"/>
          </p:cNvSpPr>
          <p:nvPr>
            <p:ph type="body" idx="21"/>
          </p:nvPr>
        </p:nvSpPr>
        <p:spPr>
          <a:prstGeom prst="rect">
            <a:avLst/>
          </a:prstGeom>
        </p:spPr>
        <p:txBody>
          <a:bodyPr/>
          <a:lstStyle/>
          <a:p>
            <a:endParaRPr/>
          </a:p>
        </p:txBody>
      </p:sp>
      <p:sp>
        <p:nvSpPr>
          <p:cNvPr id="181" name="Objectives"/>
          <p:cNvSpPr txBox="1">
            <a:spLocks noGrp="1"/>
          </p:cNvSpPr>
          <p:nvPr>
            <p:ph type="title"/>
          </p:nvPr>
        </p:nvSpPr>
        <p:spPr>
          <a:prstGeom prst="rect">
            <a:avLst/>
          </a:prstGeom>
        </p:spPr>
        <p:txBody>
          <a:bodyPr/>
          <a:lstStyle>
            <a:lvl1pPr defTabSz="2316479">
              <a:defRPr sz="9500" spc="-95"/>
            </a:lvl1pPr>
          </a:lstStyle>
          <a:p>
            <a:r>
              <a:t>Objectives</a:t>
            </a:r>
          </a:p>
        </p:txBody>
      </p:sp>
      <p:sp>
        <p:nvSpPr>
          <p:cNvPr id="182" name="Discuss who will benefit from hormone therapy…"/>
          <p:cNvSpPr txBox="1">
            <a:spLocks noGrp="1"/>
          </p:cNvSpPr>
          <p:nvPr>
            <p:ph type="body" idx="1"/>
          </p:nvPr>
        </p:nvSpPr>
        <p:spPr>
          <a:prstGeom prst="rect">
            <a:avLst/>
          </a:prstGeom>
        </p:spPr>
        <p:txBody>
          <a:bodyPr/>
          <a:lstStyle/>
          <a:p>
            <a:pPr marL="456202" indent="-456202" defTabSz="348488">
              <a:spcBef>
                <a:spcPts val="4600"/>
              </a:spcBef>
              <a:defRPr sz="5488"/>
            </a:pPr>
            <a:r>
              <a:t>Discuss who will benefit from hormone therapy</a:t>
            </a:r>
          </a:p>
          <a:p>
            <a:pPr marL="456202" indent="-456202" defTabSz="348488">
              <a:spcBef>
                <a:spcPts val="4600"/>
              </a:spcBef>
              <a:defRPr sz="5488"/>
            </a:pPr>
            <a:r>
              <a:t>Overview of risks and contraindications</a:t>
            </a:r>
          </a:p>
          <a:p>
            <a:pPr marL="456202" indent="-456202" defTabSz="348488">
              <a:spcBef>
                <a:spcPts val="4600"/>
              </a:spcBef>
              <a:defRPr sz="5488"/>
            </a:pPr>
            <a:r>
              <a:t>Describe preparations, side effects and discontinuation of hormone therapy</a:t>
            </a:r>
          </a:p>
          <a:p>
            <a:pPr marL="456202" indent="-456202" defTabSz="348488">
              <a:spcBef>
                <a:spcPts val="4600"/>
              </a:spcBef>
              <a:defRPr sz="5488"/>
            </a:pPr>
            <a:r>
              <a:t>Overview of treatment of genitourinary syndrome of menopause</a:t>
            </a:r>
          </a:p>
          <a:p>
            <a:pPr marL="456202" indent="-456202" defTabSz="348488">
              <a:spcBef>
                <a:spcPts val="4600"/>
              </a:spcBef>
              <a:defRPr sz="5488"/>
            </a:pPr>
            <a:r>
              <a:t>Review use of testosterone in women</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p:nvPr/>
        </p:nvSpPr>
        <p:spPr>
          <a:xfrm>
            <a:off x="3962396" y="2844801"/>
            <a:ext cx="5622932" cy="166198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algn="r" defTabSz="1828800">
              <a:spcBef>
                <a:spcPts val="2400"/>
              </a:spcBef>
              <a:spcAft>
                <a:spcPts val="0"/>
              </a:spcAft>
              <a:defRPr sz="2000">
                <a:solidFill>
                  <a:srgbClr val="FF9900"/>
                </a:solidFill>
                <a:effectLst>
                  <a:outerShdw blurRad="38100" dist="38100" dir="2700000" rotWithShape="0">
                    <a:srgbClr val="000000"/>
                  </a:outerShdw>
                </a:effectLst>
                <a:latin typeface="+mj-lt"/>
                <a:ea typeface="+mj-ea"/>
                <a:cs typeface="+mj-cs"/>
                <a:sym typeface="Times New Roman"/>
              </a:defRPr>
            </a:pPr>
            <a:r>
              <a:rPr sz="4000" b="1">
                <a:solidFill>
                  <a:srgbClr val="FF9900"/>
                </a:solidFill>
                <a:effectLst>
                  <a:outerShdw blurRad="38100" dist="38100" dir="2700000" rotWithShape="0">
                    <a:srgbClr val="000000"/>
                  </a:outerShdw>
                </a:effectLst>
                <a:latin typeface="Times New Roman"/>
                <a:cs typeface="Times New Roman"/>
                <a:sym typeface="Times New Roman"/>
              </a:rPr>
              <a:t>Skin</a:t>
            </a:r>
            <a:r>
              <a:rPr sz="2800" b="1">
                <a:solidFill>
                  <a:srgbClr val="FFFF00"/>
                </a:solidFill>
                <a:effectLst>
                  <a:outerShdw blurRad="38100" dist="38100" dir="2700000" rotWithShape="0">
                    <a:srgbClr val="000000"/>
                  </a:outerShdw>
                </a:effectLst>
                <a:latin typeface="Times New Roman"/>
                <a:cs typeface="Times New Roman"/>
                <a:sym typeface="Times New Roman"/>
              </a:rPr>
              <a:t>   </a:t>
            </a:r>
            <a:r>
              <a:rPr sz="2800" b="1">
                <a:solidFill>
                  <a:srgbClr val="FFFFFF"/>
                </a:solidFill>
                <a:effectLst>
                  <a:outerShdw blurRad="38100" dist="38100" dir="2700000" rotWithShape="0">
                    <a:srgbClr val="000000"/>
                  </a:outerShdw>
                </a:effectLst>
                <a:latin typeface="Times New Roman"/>
                <a:cs typeface="Times New Roman"/>
                <a:sym typeface="Times New Roman"/>
              </a:rPr>
              <a:t>                        </a:t>
            </a:r>
            <a:br>
              <a:rPr sz="2800" b="1">
                <a:solidFill>
                  <a:srgbClr val="FFFFFF"/>
                </a:solidFill>
                <a:effectLst>
                  <a:outerShdw blurRad="38100" dist="38100" dir="2700000" rotWithShape="0">
                    <a:srgbClr val="000000"/>
                  </a:outerShdw>
                </a:effectLst>
                <a:latin typeface="Times New Roman"/>
                <a:cs typeface="Times New Roman"/>
                <a:sym typeface="Times New Roman"/>
              </a:rPr>
            </a:br>
            <a:r>
              <a:rPr sz="2800" b="1">
                <a:solidFill>
                  <a:srgbClr val="FFFFFF"/>
                </a:solidFill>
                <a:effectLst>
                  <a:outerShdw blurRad="38100" dist="38100" dir="2700000" rotWithShape="0">
                    <a:srgbClr val="000000"/>
                  </a:outerShdw>
                </a:effectLst>
                <a:latin typeface="Times New Roman"/>
                <a:cs typeface="Times New Roman"/>
                <a:sym typeface="Times New Roman"/>
              </a:rPr>
              <a:t>Hair growth, balding,</a:t>
            </a:r>
            <a:br>
              <a:rPr sz="2800" b="1">
                <a:solidFill>
                  <a:srgbClr val="FFFFFF"/>
                </a:solidFill>
                <a:effectLst>
                  <a:outerShdw blurRad="38100" dist="38100" dir="2700000" rotWithShape="0">
                    <a:srgbClr val="000000"/>
                  </a:outerShdw>
                </a:effectLst>
                <a:latin typeface="Times New Roman"/>
                <a:cs typeface="Times New Roman"/>
                <a:sym typeface="Times New Roman"/>
              </a:rPr>
            </a:br>
            <a:r>
              <a:rPr sz="2800" b="1">
                <a:solidFill>
                  <a:srgbClr val="FFFFFF"/>
                </a:solidFill>
                <a:effectLst>
                  <a:outerShdw blurRad="38100" dist="38100" dir="2700000" rotWithShape="0">
                    <a:srgbClr val="000000"/>
                  </a:outerShdw>
                </a:effectLst>
                <a:latin typeface="Times New Roman"/>
                <a:cs typeface="Times New Roman"/>
                <a:sym typeface="Times New Roman"/>
              </a:rPr>
              <a:t>sebum production</a:t>
            </a:r>
          </a:p>
        </p:txBody>
      </p:sp>
      <p:sp>
        <p:nvSpPr>
          <p:cNvPr id="432" name="Shape 432"/>
          <p:cNvSpPr/>
          <p:nvPr/>
        </p:nvSpPr>
        <p:spPr>
          <a:xfrm>
            <a:off x="3962396" y="5400678"/>
            <a:ext cx="5622932" cy="1231098"/>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algn="r" defTabSz="1828800">
              <a:spcBef>
                <a:spcPts val="2400"/>
              </a:spcBef>
              <a:spcAft>
                <a:spcPts val="0"/>
              </a:spcAft>
              <a:defRPr sz="2000">
                <a:solidFill>
                  <a:srgbClr val="FF9900"/>
                </a:solidFill>
                <a:effectLst>
                  <a:outerShdw blurRad="38100" dist="38100" dir="2700000" rotWithShape="0">
                    <a:srgbClr val="000000"/>
                  </a:outerShdw>
                </a:effectLst>
                <a:latin typeface="+mj-lt"/>
                <a:ea typeface="+mj-ea"/>
                <a:cs typeface="+mj-cs"/>
                <a:sym typeface="Times New Roman"/>
              </a:defRPr>
            </a:pPr>
            <a:r>
              <a:rPr sz="4000" b="1">
                <a:solidFill>
                  <a:srgbClr val="FF9900"/>
                </a:solidFill>
                <a:effectLst>
                  <a:outerShdw blurRad="38100" dist="38100" dir="2700000" rotWithShape="0">
                    <a:srgbClr val="000000"/>
                  </a:outerShdw>
                </a:effectLst>
                <a:latin typeface="Times New Roman"/>
                <a:cs typeface="Times New Roman"/>
                <a:sym typeface="Times New Roman"/>
              </a:rPr>
              <a:t>Liver</a:t>
            </a:r>
            <a:br>
              <a:rPr sz="4000" b="1">
                <a:solidFill>
                  <a:srgbClr val="FF9900"/>
                </a:solidFill>
                <a:effectLst>
                  <a:outerShdw blurRad="38100" dist="38100" dir="2700000" rotWithShape="0">
                    <a:srgbClr val="000000"/>
                  </a:outerShdw>
                </a:effectLst>
                <a:latin typeface="Times New Roman"/>
                <a:cs typeface="Times New Roman"/>
                <a:sym typeface="Times New Roman"/>
              </a:rPr>
            </a:br>
            <a:r>
              <a:rPr sz="2800" b="1">
                <a:solidFill>
                  <a:srgbClr val="FFFFFF"/>
                </a:solidFill>
                <a:effectLst>
                  <a:outerShdw blurRad="38100" dist="38100" dir="2700000" rotWithShape="0">
                    <a:srgbClr val="000000"/>
                  </a:outerShdw>
                </a:effectLst>
                <a:latin typeface="Times New Roman"/>
                <a:cs typeface="Times New Roman"/>
                <a:sym typeface="Times New Roman"/>
              </a:rPr>
              <a:t>Synthesis of serum proteins</a:t>
            </a:r>
          </a:p>
        </p:txBody>
      </p:sp>
      <p:sp>
        <p:nvSpPr>
          <p:cNvPr id="433" name="Shape 433"/>
          <p:cNvSpPr/>
          <p:nvPr/>
        </p:nvSpPr>
        <p:spPr>
          <a:xfrm>
            <a:off x="3962396" y="10090150"/>
            <a:ext cx="5622932" cy="166198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algn="r" defTabSz="1828800">
              <a:spcBef>
                <a:spcPts val="2400"/>
              </a:spcBef>
              <a:spcAft>
                <a:spcPts val="0"/>
              </a:spcAft>
              <a:defRPr sz="2000">
                <a:solidFill>
                  <a:srgbClr val="FF9900"/>
                </a:solidFill>
                <a:effectLst>
                  <a:outerShdw blurRad="38100" dist="38100" dir="2700000" rotWithShape="0">
                    <a:srgbClr val="000000"/>
                  </a:outerShdw>
                </a:effectLst>
                <a:latin typeface="+mj-lt"/>
                <a:ea typeface="+mj-ea"/>
                <a:cs typeface="+mj-cs"/>
                <a:sym typeface="Times New Roman"/>
              </a:defRPr>
            </a:pPr>
            <a:r>
              <a:rPr sz="4000" b="1">
                <a:solidFill>
                  <a:srgbClr val="FF9900"/>
                </a:solidFill>
                <a:effectLst>
                  <a:outerShdw blurRad="38100" dist="38100" dir="2700000" rotWithShape="0">
                    <a:srgbClr val="000000"/>
                  </a:outerShdw>
                </a:effectLst>
                <a:latin typeface="Times New Roman"/>
                <a:cs typeface="Times New Roman"/>
                <a:sym typeface="Times New Roman"/>
              </a:rPr>
              <a:t>Male Sexual Organs</a:t>
            </a:r>
            <a:br>
              <a:rPr sz="4000" b="1">
                <a:solidFill>
                  <a:srgbClr val="FF9900"/>
                </a:solidFill>
                <a:effectLst>
                  <a:outerShdw blurRad="38100" dist="38100" dir="2700000" rotWithShape="0">
                    <a:srgbClr val="000000"/>
                  </a:outerShdw>
                </a:effectLst>
                <a:latin typeface="Times New Roman"/>
                <a:cs typeface="Times New Roman"/>
                <a:sym typeface="Times New Roman"/>
              </a:rPr>
            </a:br>
            <a:r>
              <a:rPr sz="2800" b="1">
                <a:solidFill>
                  <a:srgbClr val="FFFFFF"/>
                </a:solidFill>
                <a:effectLst>
                  <a:outerShdw blurRad="38100" dist="38100" dir="2700000" rotWithShape="0">
                    <a:srgbClr val="000000"/>
                  </a:outerShdw>
                </a:effectLst>
                <a:latin typeface="Times New Roman"/>
                <a:cs typeface="Times New Roman"/>
                <a:sym typeface="Times New Roman"/>
              </a:rPr>
              <a:t>Penile growth, spermatogenesis, prostate growth and function</a:t>
            </a:r>
          </a:p>
        </p:txBody>
      </p:sp>
      <p:sp>
        <p:nvSpPr>
          <p:cNvPr id="434" name="Shape 434"/>
          <p:cNvSpPr/>
          <p:nvPr/>
        </p:nvSpPr>
        <p:spPr>
          <a:xfrm>
            <a:off x="14630400" y="2844799"/>
            <a:ext cx="5791200" cy="9728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lnSpc>
                <a:spcPct val="75000"/>
              </a:lnSpc>
              <a:spcBef>
                <a:spcPts val="2400"/>
              </a:spcBef>
              <a:spcAft>
                <a:spcPts val="0"/>
              </a:spcAft>
              <a:defRPr sz="2000">
                <a:solidFill>
                  <a:srgbClr val="FF9900"/>
                </a:solidFill>
                <a:effectLst>
                  <a:outerShdw blurRad="38100" dist="38100" dir="2700000" rotWithShape="0">
                    <a:srgbClr val="000000"/>
                  </a:outerShdw>
                </a:effectLst>
                <a:latin typeface="+mj-lt"/>
                <a:ea typeface="+mj-ea"/>
                <a:cs typeface="+mj-cs"/>
                <a:sym typeface="Times New Roman"/>
              </a:defRPr>
            </a:pPr>
            <a:r>
              <a:rPr sz="4000" b="1">
                <a:solidFill>
                  <a:srgbClr val="FF9900"/>
                </a:solidFill>
                <a:effectLst>
                  <a:outerShdw blurRad="38100" dist="38100" dir="2700000" rotWithShape="0">
                    <a:srgbClr val="000000"/>
                  </a:outerShdw>
                </a:effectLst>
                <a:latin typeface="Times New Roman"/>
                <a:cs typeface="Times New Roman"/>
                <a:sym typeface="Times New Roman"/>
              </a:rPr>
              <a:t>Brain</a:t>
            </a:r>
            <a:br>
              <a:rPr sz="4000" b="1">
                <a:solidFill>
                  <a:srgbClr val="FF9900"/>
                </a:solidFill>
                <a:effectLst>
                  <a:outerShdw blurRad="38100" dist="38100" dir="2700000" rotWithShape="0">
                    <a:srgbClr val="000000"/>
                  </a:outerShdw>
                </a:effectLst>
                <a:latin typeface="Times New Roman"/>
                <a:cs typeface="Times New Roman"/>
                <a:sym typeface="Times New Roman"/>
              </a:rPr>
            </a:br>
            <a:r>
              <a:rPr sz="2800" b="1">
                <a:solidFill>
                  <a:srgbClr val="FFFFFF"/>
                </a:solidFill>
                <a:effectLst>
                  <a:outerShdw blurRad="38100" dist="38100" dir="2700000" rotWithShape="0">
                    <a:srgbClr val="000000"/>
                  </a:outerShdw>
                </a:effectLst>
                <a:latin typeface="Times New Roman"/>
                <a:cs typeface="Times New Roman"/>
                <a:sym typeface="Times New Roman"/>
              </a:rPr>
              <a:t>Libido, mood</a:t>
            </a:r>
          </a:p>
        </p:txBody>
      </p:sp>
      <p:sp>
        <p:nvSpPr>
          <p:cNvPr id="435" name="Shape 435"/>
          <p:cNvSpPr/>
          <p:nvPr/>
        </p:nvSpPr>
        <p:spPr>
          <a:xfrm>
            <a:off x="14630400" y="4445000"/>
            <a:ext cx="5791200" cy="1231098"/>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2400"/>
              </a:spcBef>
              <a:spcAft>
                <a:spcPts val="0"/>
              </a:spcAft>
              <a:defRPr sz="2000">
                <a:solidFill>
                  <a:srgbClr val="FF9900"/>
                </a:solidFill>
                <a:effectLst>
                  <a:outerShdw blurRad="38100" dist="38100" dir="2700000" rotWithShape="0">
                    <a:srgbClr val="000000"/>
                  </a:outerShdw>
                </a:effectLst>
                <a:latin typeface="+mj-lt"/>
                <a:ea typeface="+mj-ea"/>
                <a:cs typeface="+mj-cs"/>
                <a:sym typeface="Times New Roman"/>
              </a:defRPr>
            </a:pPr>
            <a:r>
              <a:rPr sz="4000" b="1">
                <a:solidFill>
                  <a:srgbClr val="FF9900"/>
                </a:solidFill>
                <a:effectLst>
                  <a:outerShdw blurRad="38100" dist="38100" dir="2700000" rotWithShape="0">
                    <a:srgbClr val="000000"/>
                  </a:outerShdw>
                </a:effectLst>
                <a:latin typeface="Times New Roman"/>
                <a:cs typeface="Times New Roman"/>
                <a:sym typeface="Times New Roman"/>
              </a:rPr>
              <a:t>Muscle</a:t>
            </a:r>
            <a:br>
              <a:rPr sz="4000" b="1">
                <a:solidFill>
                  <a:srgbClr val="FF9900"/>
                </a:solidFill>
                <a:effectLst>
                  <a:outerShdw blurRad="38100" dist="38100" dir="2700000" rotWithShape="0">
                    <a:srgbClr val="000000"/>
                  </a:outerShdw>
                </a:effectLst>
                <a:latin typeface="Times New Roman"/>
                <a:cs typeface="Times New Roman"/>
                <a:sym typeface="Times New Roman"/>
              </a:rPr>
            </a:br>
            <a:r>
              <a:rPr sz="2800" b="1">
                <a:solidFill>
                  <a:srgbClr val="FFFFFF"/>
                </a:solidFill>
                <a:effectLst>
                  <a:outerShdw blurRad="38100" dist="38100" dir="2700000" rotWithShape="0">
                    <a:srgbClr val="000000"/>
                  </a:outerShdw>
                </a:effectLst>
                <a:latin typeface="Times New Roman"/>
                <a:cs typeface="Times New Roman"/>
                <a:sym typeface="Times New Roman"/>
              </a:rPr>
              <a:t>Increase in strength and volume</a:t>
            </a:r>
          </a:p>
        </p:txBody>
      </p:sp>
      <p:sp>
        <p:nvSpPr>
          <p:cNvPr id="436" name="Shape 436"/>
          <p:cNvSpPr/>
          <p:nvPr/>
        </p:nvSpPr>
        <p:spPr>
          <a:xfrm>
            <a:off x="14630400" y="6305550"/>
            <a:ext cx="5791200" cy="166198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2400"/>
              </a:spcBef>
              <a:spcAft>
                <a:spcPts val="0"/>
              </a:spcAft>
              <a:defRPr sz="2000">
                <a:solidFill>
                  <a:srgbClr val="FF9900"/>
                </a:solidFill>
                <a:effectLst>
                  <a:outerShdw blurRad="38100" dist="38100" dir="2700000" rotWithShape="0">
                    <a:srgbClr val="000000"/>
                  </a:outerShdw>
                </a:effectLst>
                <a:latin typeface="+mj-lt"/>
                <a:ea typeface="+mj-ea"/>
                <a:cs typeface="+mj-cs"/>
                <a:sym typeface="Times New Roman"/>
              </a:defRPr>
            </a:pPr>
            <a:r>
              <a:rPr sz="4000" b="1">
                <a:solidFill>
                  <a:srgbClr val="FF9900"/>
                </a:solidFill>
                <a:effectLst>
                  <a:outerShdw blurRad="38100" dist="38100" dir="2700000" rotWithShape="0">
                    <a:srgbClr val="000000"/>
                  </a:outerShdw>
                </a:effectLst>
                <a:latin typeface="Times New Roman"/>
                <a:cs typeface="Times New Roman"/>
                <a:sym typeface="Times New Roman"/>
              </a:rPr>
              <a:t>Kidney</a:t>
            </a:r>
            <a:br>
              <a:rPr sz="4000" b="1">
                <a:solidFill>
                  <a:srgbClr val="FF9900"/>
                </a:solidFill>
                <a:effectLst>
                  <a:outerShdw blurRad="38100" dist="38100" dir="2700000" rotWithShape="0">
                    <a:srgbClr val="000000"/>
                  </a:outerShdw>
                </a:effectLst>
                <a:latin typeface="Times New Roman"/>
                <a:cs typeface="Times New Roman"/>
                <a:sym typeface="Times New Roman"/>
              </a:rPr>
            </a:br>
            <a:r>
              <a:rPr sz="2800" b="1">
                <a:solidFill>
                  <a:srgbClr val="FFFFFF"/>
                </a:solidFill>
                <a:effectLst>
                  <a:outerShdw blurRad="38100" dist="38100" dir="2700000" rotWithShape="0">
                    <a:srgbClr val="000000"/>
                  </a:outerShdw>
                </a:effectLst>
                <a:latin typeface="Times New Roman"/>
                <a:cs typeface="Times New Roman"/>
                <a:sym typeface="Times New Roman"/>
              </a:rPr>
              <a:t>Stimulation of erythropoietin production</a:t>
            </a:r>
          </a:p>
        </p:txBody>
      </p:sp>
      <p:sp>
        <p:nvSpPr>
          <p:cNvPr id="437" name="Shape 437"/>
          <p:cNvSpPr/>
          <p:nvPr/>
        </p:nvSpPr>
        <p:spPr>
          <a:xfrm>
            <a:off x="14630400" y="8591550"/>
            <a:ext cx="5791200" cy="1231098"/>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2400"/>
              </a:spcBef>
              <a:spcAft>
                <a:spcPts val="0"/>
              </a:spcAft>
              <a:defRPr sz="2000">
                <a:solidFill>
                  <a:srgbClr val="FF9900"/>
                </a:solidFill>
                <a:effectLst>
                  <a:outerShdw blurRad="38100" dist="38100" dir="2700000" rotWithShape="0">
                    <a:srgbClr val="000000"/>
                  </a:outerShdw>
                </a:effectLst>
                <a:latin typeface="+mj-lt"/>
                <a:ea typeface="+mj-ea"/>
                <a:cs typeface="+mj-cs"/>
                <a:sym typeface="Times New Roman"/>
              </a:defRPr>
            </a:pPr>
            <a:r>
              <a:rPr sz="4000" b="1">
                <a:solidFill>
                  <a:srgbClr val="FF9900"/>
                </a:solidFill>
                <a:effectLst>
                  <a:outerShdw blurRad="38100" dist="38100" dir="2700000" rotWithShape="0">
                    <a:srgbClr val="000000"/>
                  </a:outerShdw>
                </a:effectLst>
                <a:latin typeface="Times New Roman"/>
                <a:cs typeface="Times New Roman"/>
                <a:sym typeface="Times New Roman"/>
              </a:rPr>
              <a:t>Bone Marrow</a:t>
            </a:r>
            <a:r>
              <a:rPr sz="2800" b="1">
                <a:solidFill>
                  <a:srgbClr val="FFFFFF"/>
                </a:solidFill>
                <a:effectLst>
                  <a:outerShdw blurRad="38100" dist="38100" dir="2700000" rotWithShape="0">
                    <a:srgbClr val="000000"/>
                  </a:outerShdw>
                </a:effectLst>
                <a:latin typeface="Times New Roman"/>
                <a:cs typeface="Times New Roman"/>
                <a:sym typeface="Times New Roman"/>
              </a:rPr>
              <a:t> </a:t>
            </a:r>
            <a:br>
              <a:rPr sz="2800" b="1">
                <a:solidFill>
                  <a:srgbClr val="FFFFFF"/>
                </a:solidFill>
                <a:effectLst>
                  <a:outerShdw blurRad="38100" dist="38100" dir="2700000" rotWithShape="0">
                    <a:srgbClr val="000000"/>
                  </a:outerShdw>
                </a:effectLst>
                <a:latin typeface="Times New Roman"/>
                <a:cs typeface="Times New Roman"/>
                <a:sym typeface="Times New Roman"/>
              </a:rPr>
            </a:br>
            <a:r>
              <a:rPr sz="2800" b="1">
                <a:solidFill>
                  <a:srgbClr val="FFFFFF"/>
                </a:solidFill>
                <a:effectLst>
                  <a:outerShdw blurRad="38100" dist="38100" dir="2700000" rotWithShape="0">
                    <a:srgbClr val="000000"/>
                  </a:outerShdw>
                </a:effectLst>
                <a:latin typeface="Times New Roman"/>
                <a:cs typeface="Times New Roman"/>
                <a:sym typeface="Times New Roman"/>
              </a:rPr>
              <a:t>Stimulation of stem cells</a:t>
            </a:r>
          </a:p>
        </p:txBody>
      </p:sp>
      <p:sp>
        <p:nvSpPr>
          <p:cNvPr id="438" name="Shape 438"/>
          <p:cNvSpPr/>
          <p:nvPr/>
        </p:nvSpPr>
        <p:spPr>
          <a:xfrm>
            <a:off x="3962396" y="7531101"/>
            <a:ext cx="5622932" cy="166198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algn="r" defTabSz="1828800">
              <a:spcBef>
                <a:spcPts val="2400"/>
              </a:spcBef>
              <a:spcAft>
                <a:spcPts val="0"/>
              </a:spcAft>
              <a:defRPr sz="2000">
                <a:solidFill>
                  <a:srgbClr val="FF9900"/>
                </a:solidFill>
                <a:effectLst>
                  <a:outerShdw blurRad="38100" dist="38100" dir="2700000" rotWithShape="0">
                    <a:srgbClr val="000000"/>
                  </a:outerShdw>
                </a:effectLst>
                <a:latin typeface="+mj-lt"/>
                <a:ea typeface="+mj-ea"/>
                <a:cs typeface="+mj-cs"/>
                <a:sym typeface="Times New Roman"/>
              </a:defRPr>
            </a:pPr>
            <a:r>
              <a:rPr sz="4000" b="1">
                <a:solidFill>
                  <a:srgbClr val="FF9900"/>
                </a:solidFill>
                <a:effectLst>
                  <a:outerShdw blurRad="38100" dist="38100" dir="2700000" rotWithShape="0">
                    <a:srgbClr val="000000"/>
                  </a:outerShdw>
                </a:effectLst>
                <a:latin typeface="Times New Roman"/>
                <a:cs typeface="Times New Roman"/>
                <a:sym typeface="Times New Roman"/>
              </a:rPr>
              <a:t>Bone</a:t>
            </a:r>
            <a:br>
              <a:rPr sz="4000" b="1">
                <a:solidFill>
                  <a:srgbClr val="FF9900"/>
                </a:solidFill>
                <a:effectLst>
                  <a:outerShdw blurRad="38100" dist="38100" dir="2700000" rotWithShape="0">
                    <a:srgbClr val="000000"/>
                  </a:outerShdw>
                </a:effectLst>
                <a:latin typeface="Times New Roman"/>
                <a:cs typeface="Times New Roman"/>
                <a:sym typeface="Times New Roman"/>
              </a:rPr>
            </a:br>
            <a:r>
              <a:rPr sz="2800" b="1">
                <a:solidFill>
                  <a:srgbClr val="FFFFFF"/>
                </a:solidFill>
                <a:effectLst>
                  <a:outerShdw blurRad="38100" dist="38100" dir="2700000" rotWithShape="0">
                    <a:srgbClr val="000000"/>
                  </a:outerShdw>
                </a:effectLst>
                <a:latin typeface="Times New Roman"/>
                <a:cs typeface="Times New Roman"/>
                <a:sym typeface="Times New Roman"/>
              </a:rPr>
              <a:t>Accelerated linear growth,</a:t>
            </a:r>
            <a:br>
              <a:rPr sz="2800" b="1">
                <a:solidFill>
                  <a:srgbClr val="FFFFFF"/>
                </a:solidFill>
                <a:effectLst>
                  <a:outerShdw blurRad="38100" dist="38100" dir="2700000" rotWithShape="0">
                    <a:srgbClr val="000000"/>
                  </a:outerShdw>
                </a:effectLst>
                <a:latin typeface="Times New Roman"/>
                <a:cs typeface="Times New Roman"/>
                <a:sym typeface="Times New Roman"/>
              </a:rPr>
            </a:br>
            <a:r>
              <a:rPr sz="2800" b="1">
                <a:solidFill>
                  <a:srgbClr val="FFFFFF"/>
                </a:solidFill>
                <a:effectLst>
                  <a:outerShdw blurRad="38100" dist="38100" dir="2700000" rotWithShape="0">
                    <a:srgbClr val="000000"/>
                  </a:outerShdw>
                </a:effectLst>
                <a:latin typeface="Times New Roman"/>
                <a:cs typeface="Times New Roman"/>
                <a:sym typeface="Times New Roman"/>
              </a:rPr>
              <a:t>closure of epiphyses</a:t>
            </a:r>
          </a:p>
        </p:txBody>
      </p:sp>
      <p:sp>
        <p:nvSpPr>
          <p:cNvPr id="439" name="Shape 439"/>
          <p:cNvSpPr/>
          <p:nvPr/>
        </p:nvSpPr>
        <p:spPr>
          <a:xfrm>
            <a:off x="3048000" y="12722226"/>
            <a:ext cx="14325600" cy="994110"/>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lnSpc>
                <a:spcPct val="85000"/>
              </a:lnSpc>
              <a:spcBef>
                <a:spcPts val="60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Morley JE, et al. </a:t>
            </a:r>
            <a:r>
              <a:rPr sz="2800" i="1">
                <a:solidFill>
                  <a:srgbClr val="FFFFFF"/>
                </a:solidFill>
                <a:effectLst>
                  <a:outerShdw blurRad="38100" dist="38100" dir="2700000" rotWithShape="0">
                    <a:srgbClr val="000000"/>
                  </a:outerShdw>
                </a:effectLst>
                <a:latin typeface="Verdana"/>
                <a:ea typeface="Verdana"/>
                <a:sym typeface="Verdana"/>
              </a:rPr>
              <a:t>Metab</a:t>
            </a:r>
            <a:r>
              <a:rPr sz="2800">
                <a:solidFill>
                  <a:srgbClr val="FFFFFF"/>
                </a:solidFill>
                <a:effectLst>
                  <a:outerShdw blurRad="38100" dist="38100" dir="2700000" rotWithShape="0">
                    <a:srgbClr val="000000"/>
                  </a:outerShdw>
                </a:effectLst>
                <a:latin typeface="Verdana"/>
                <a:ea typeface="Verdana"/>
                <a:sym typeface="Verdana"/>
              </a:rPr>
              <a:t> 2000;49:1239-1242.</a:t>
            </a:r>
          </a:p>
          <a:p>
            <a:pPr defTabSz="1828800">
              <a:lnSpc>
                <a:spcPct val="85000"/>
              </a:lnSpc>
              <a:spcBef>
                <a:spcPts val="60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AACE Hypogonadism Task Force </a:t>
            </a:r>
            <a:r>
              <a:rPr sz="2800" i="1">
                <a:solidFill>
                  <a:srgbClr val="FFFFFF"/>
                </a:solidFill>
                <a:effectLst>
                  <a:outerShdw blurRad="38100" dist="38100" dir="2700000" rotWithShape="0">
                    <a:srgbClr val="000000"/>
                  </a:outerShdw>
                </a:effectLst>
                <a:latin typeface="Verdana"/>
                <a:ea typeface="Verdana"/>
                <a:sym typeface="Verdana"/>
              </a:rPr>
              <a:t>Endocrinol Pract</a:t>
            </a:r>
            <a:r>
              <a:rPr sz="2800">
                <a:solidFill>
                  <a:srgbClr val="FFFFFF"/>
                </a:solidFill>
                <a:effectLst>
                  <a:outerShdw blurRad="38100" dist="38100" dir="2700000" rotWithShape="0">
                    <a:srgbClr val="000000"/>
                  </a:outerShdw>
                </a:effectLst>
                <a:latin typeface="Verdana"/>
                <a:ea typeface="Verdana"/>
                <a:sym typeface="Verdana"/>
              </a:rPr>
              <a:t> 2002;8:439-456</a:t>
            </a:r>
          </a:p>
        </p:txBody>
      </p:sp>
      <p:sp>
        <p:nvSpPr>
          <p:cNvPr id="440" name="Shape 440"/>
          <p:cNvSpPr/>
          <p:nvPr/>
        </p:nvSpPr>
        <p:spPr>
          <a:xfrm>
            <a:off x="3048000" y="609598"/>
            <a:ext cx="18288000" cy="1415764"/>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defRPr sz="4000">
                <a:solidFill>
                  <a:srgbClr val="FFFF00"/>
                </a:solidFill>
                <a:effectLst>
                  <a:outerShdw blurRad="38100" dist="38100" dir="2700000" rotWithShape="0">
                    <a:srgbClr val="000000"/>
                  </a:outerShdw>
                </a:effectLst>
                <a:latin typeface="+mj-lt"/>
                <a:ea typeface="+mj-ea"/>
                <a:cs typeface="+mj-cs"/>
                <a:sym typeface="Times New Roman"/>
              </a:defRPr>
            </a:lvl1pPr>
          </a:lstStyle>
          <a:p>
            <a:pPr algn="ctr" defTabSz="1828800">
              <a:spcBef>
                <a:spcPts val="0"/>
              </a:spcBef>
              <a:spcAft>
                <a:spcPts val="0"/>
              </a:spcAft>
            </a:pPr>
            <a:r>
              <a:rPr sz="8000" b="1">
                <a:latin typeface="Times New Roman"/>
                <a:cs typeface="Times New Roman"/>
              </a:rPr>
              <a:t>Testosterone’s Impact on the Male Body</a:t>
            </a:r>
          </a:p>
        </p:txBody>
      </p:sp>
      <p:pic>
        <p:nvPicPr>
          <p:cNvPr id="441" name="image2.jpeg" descr="body"/>
          <p:cNvPicPr>
            <a:picLocks noChangeAspect="1"/>
          </p:cNvPicPr>
          <p:nvPr/>
        </p:nvPicPr>
        <p:blipFill>
          <a:blip r:embed="rId3"/>
          <a:stretch>
            <a:fillRect/>
          </a:stretch>
        </p:blipFill>
        <p:spPr>
          <a:xfrm>
            <a:off x="9753600" y="2844800"/>
            <a:ext cx="4876800" cy="8890000"/>
          </a:xfrm>
          <a:prstGeom prst="rect">
            <a:avLst/>
          </a:prstGeom>
          <a:ln w="12700">
            <a:miter lim="400000"/>
          </a:ln>
        </p:spPr>
      </p:pic>
      <p:sp>
        <p:nvSpPr>
          <p:cNvPr id="442" name="Shape 442"/>
          <p:cNvSpPr/>
          <p:nvPr/>
        </p:nvSpPr>
        <p:spPr>
          <a:xfrm>
            <a:off x="14630400" y="10452100"/>
            <a:ext cx="5791200" cy="1231098"/>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2400"/>
              </a:spcBef>
              <a:spcAft>
                <a:spcPts val="0"/>
              </a:spcAft>
              <a:defRPr sz="2000">
                <a:solidFill>
                  <a:srgbClr val="FF9900"/>
                </a:solidFill>
                <a:effectLst>
                  <a:outerShdw blurRad="38100" dist="38100" dir="2700000" rotWithShape="0">
                    <a:srgbClr val="000000"/>
                  </a:outerShdw>
                </a:effectLst>
                <a:latin typeface="+mj-lt"/>
                <a:ea typeface="+mj-ea"/>
                <a:cs typeface="+mj-cs"/>
                <a:sym typeface="Times New Roman"/>
              </a:defRPr>
            </a:pPr>
            <a:r>
              <a:rPr sz="4000" b="1">
                <a:solidFill>
                  <a:srgbClr val="FF9900"/>
                </a:solidFill>
                <a:effectLst>
                  <a:outerShdw blurRad="38100" dist="38100" dir="2700000" rotWithShape="0">
                    <a:srgbClr val="000000"/>
                  </a:outerShdw>
                </a:effectLst>
                <a:latin typeface="Times New Roman"/>
                <a:cs typeface="Times New Roman"/>
                <a:sym typeface="Times New Roman"/>
              </a:rPr>
              <a:t>Pancreas</a:t>
            </a:r>
            <a:br>
              <a:rPr sz="4000" b="1">
                <a:solidFill>
                  <a:srgbClr val="FF9900"/>
                </a:solidFill>
                <a:effectLst>
                  <a:outerShdw blurRad="38100" dist="38100" dir="2700000" rotWithShape="0">
                    <a:srgbClr val="000000"/>
                  </a:outerShdw>
                </a:effectLst>
                <a:latin typeface="Times New Roman"/>
                <a:cs typeface="Times New Roman"/>
                <a:sym typeface="Times New Roman"/>
              </a:rPr>
            </a:br>
            <a:r>
              <a:rPr sz="2800" b="1">
                <a:solidFill>
                  <a:srgbClr val="FFFFFF"/>
                </a:solidFill>
                <a:effectLst>
                  <a:outerShdw blurRad="38100" dist="38100" dir="2700000" rotWithShape="0">
                    <a:srgbClr val="000000"/>
                  </a:outerShdw>
                </a:effectLst>
                <a:latin typeface="Times New Roman"/>
                <a:cs typeface="Times New Roman"/>
                <a:sym typeface="Times New Roman"/>
              </a:rPr>
              <a:t>Increases insulin sensitivity</a:t>
            </a:r>
          </a:p>
        </p:txBody>
      </p:sp>
      <p:sp>
        <p:nvSpPr>
          <p:cNvPr id="443" name="Shape 443"/>
          <p:cNvSpPr/>
          <p:nvPr/>
        </p:nvSpPr>
        <p:spPr>
          <a:xfrm>
            <a:off x="20433193" y="12677775"/>
            <a:ext cx="902803"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800">
                <a:solidFill>
                  <a:srgbClr val="0066FF"/>
                </a:solidFill>
                <a:latin typeface="+mj-lt"/>
                <a:ea typeface="+mj-ea"/>
                <a:cs typeface="+mj-cs"/>
                <a:sym typeface="Times New Roman"/>
              </a:defRPr>
            </a:lvl1pPr>
          </a:lstStyle>
          <a:p>
            <a:pPr defTabSz="1828800">
              <a:spcBef>
                <a:spcPts val="0"/>
              </a:spcBef>
              <a:spcAft>
                <a:spcPts val="0"/>
              </a:spcAft>
              <a:defRPr>
                <a:effectLst/>
              </a:defRPr>
            </a:pPr>
            <a:r>
              <a:rPr sz="5600" b="1">
                <a:latin typeface="Times New Roman"/>
                <a:cs typeface="Times New Roman"/>
              </a:rPr>
              <a:t>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fill="hold"/>
                                        <p:tgtEl>
                                          <p:spTgt spid="431"/>
                                        </p:tgtEl>
                                        <p:attrNameLst>
                                          <p:attrName>style.visibility</p:attrName>
                                        </p:attrNameLst>
                                      </p:cBhvr>
                                      <p:to>
                                        <p:strVal val="visible"/>
                                      </p:to>
                                    </p:set>
                                    <p:animEffect transition="in" filter="dissolve">
                                      <p:cBhvr>
                                        <p:cTn id="7" dur="500"/>
                                        <p:tgtEl>
                                          <p:spTgt spid="43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fill="hold"/>
                                        <p:tgtEl>
                                          <p:spTgt spid="432"/>
                                        </p:tgtEl>
                                        <p:attrNameLst>
                                          <p:attrName>style.visibility</p:attrName>
                                        </p:attrNameLst>
                                      </p:cBhvr>
                                      <p:to>
                                        <p:strVal val="visible"/>
                                      </p:to>
                                    </p:set>
                                    <p:animEffect transition="in" filter="dissolve">
                                      <p:cBhvr>
                                        <p:cTn id="11" dur="500"/>
                                        <p:tgtEl>
                                          <p:spTgt spid="43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fill="hold"/>
                                        <p:tgtEl>
                                          <p:spTgt spid="438"/>
                                        </p:tgtEl>
                                        <p:attrNameLst>
                                          <p:attrName>style.visibility</p:attrName>
                                        </p:attrNameLst>
                                      </p:cBhvr>
                                      <p:to>
                                        <p:strVal val="visible"/>
                                      </p:to>
                                    </p:set>
                                    <p:animEffect transition="in" filter="dissolve">
                                      <p:cBhvr>
                                        <p:cTn id="15" dur="500"/>
                                        <p:tgtEl>
                                          <p:spTgt spid="43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fill="hold"/>
                                        <p:tgtEl>
                                          <p:spTgt spid="433"/>
                                        </p:tgtEl>
                                        <p:attrNameLst>
                                          <p:attrName>style.visibility</p:attrName>
                                        </p:attrNameLst>
                                      </p:cBhvr>
                                      <p:to>
                                        <p:strVal val="visible"/>
                                      </p:to>
                                    </p:set>
                                    <p:animEffect transition="in" filter="dissolve">
                                      <p:cBhvr>
                                        <p:cTn id="19" dur="500"/>
                                        <p:tgtEl>
                                          <p:spTgt spid="433"/>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fill="hold"/>
                                        <p:tgtEl>
                                          <p:spTgt spid="434"/>
                                        </p:tgtEl>
                                        <p:attrNameLst>
                                          <p:attrName>style.visibility</p:attrName>
                                        </p:attrNameLst>
                                      </p:cBhvr>
                                      <p:to>
                                        <p:strVal val="visible"/>
                                      </p:to>
                                    </p:set>
                                    <p:animEffect transition="in" filter="dissolve">
                                      <p:cBhvr>
                                        <p:cTn id="24" dur="500"/>
                                        <p:tgtEl>
                                          <p:spTgt spid="434"/>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fill="hold"/>
                                        <p:tgtEl>
                                          <p:spTgt spid="435"/>
                                        </p:tgtEl>
                                        <p:attrNameLst>
                                          <p:attrName>style.visibility</p:attrName>
                                        </p:attrNameLst>
                                      </p:cBhvr>
                                      <p:to>
                                        <p:strVal val="visible"/>
                                      </p:to>
                                    </p:set>
                                    <p:animEffect transition="in" filter="dissolve">
                                      <p:cBhvr>
                                        <p:cTn id="28" dur="500"/>
                                        <p:tgtEl>
                                          <p:spTgt spid="435"/>
                                        </p:tgtEl>
                                      </p:cBhvr>
                                    </p:animEffect>
                                  </p:childTnLst>
                                </p:cTn>
                              </p:par>
                            </p:childTnLst>
                          </p:cTn>
                        </p:par>
                        <p:par>
                          <p:cTn id="29" fill="hold" nodeType="afterGroup">
                            <p:stCondLst>
                              <p:cond delay="1000"/>
                            </p:stCondLst>
                            <p:childTnLst>
                              <p:par>
                                <p:cTn id="30" presetID="9" presetClass="entr" presetSubtype="0" fill="hold" grpId="0" nodeType="afterEffect">
                                  <p:stCondLst>
                                    <p:cond delay="0"/>
                                  </p:stCondLst>
                                  <p:childTnLst>
                                    <p:set>
                                      <p:cBhvr>
                                        <p:cTn id="31" fill="hold"/>
                                        <p:tgtEl>
                                          <p:spTgt spid="436"/>
                                        </p:tgtEl>
                                        <p:attrNameLst>
                                          <p:attrName>style.visibility</p:attrName>
                                        </p:attrNameLst>
                                      </p:cBhvr>
                                      <p:to>
                                        <p:strVal val="visible"/>
                                      </p:to>
                                    </p:set>
                                    <p:animEffect transition="in" filter="dissolve">
                                      <p:cBhvr>
                                        <p:cTn id="32" dur="500"/>
                                        <p:tgtEl>
                                          <p:spTgt spid="436"/>
                                        </p:tgtEl>
                                      </p:cBhvr>
                                    </p:animEffect>
                                  </p:childTnLst>
                                </p:cTn>
                              </p:par>
                            </p:childTnLst>
                          </p:cTn>
                        </p:par>
                        <p:par>
                          <p:cTn id="33" fill="hold" nodeType="afterGroup">
                            <p:stCondLst>
                              <p:cond delay="1500"/>
                            </p:stCondLst>
                            <p:childTnLst>
                              <p:par>
                                <p:cTn id="34" presetID="9" presetClass="entr" presetSubtype="0" fill="hold" grpId="0" nodeType="afterEffect">
                                  <p:stCondLst>
                                    <p:cond delay="0"/>
                                  </p:stCondLst>
                                  <p:childTnLst>
                                    <p:set>
                                      <p:cBhvr>
                                        <p:cTn id="35" fill="hold"/>
                                        <p:tgtEl>
                                          <p:spTgt spid="437"/>
                                        </p:tgtEl>
                                        <p:attrNameLst>
                                          <p:attrName>style.visibility</p:attrName>
                                        </p:attrNameLst>
                                      </p:cBhvr>
                                      <p:to>
                                        <p:strVal val="visible"/>
                                      </p:to>
                                    </p:set>
                                    <p:animEffect transition="in" filter="dissolve">
                                      <p:cBhvr>
                                        <p:cTn id="36" dur="500"/>
                                        <p:tgtEl>
                                          <p:spTgt spid="437"/>
                                        </p:tgtEl>
                                      </p:cBhvr>
                                    </p:animEffect>
                                  </p:childTnLst>
                                </p:cTn>
                              </p:par>
                            </p:childTnLst>
                          </p:cTn>
                        </p:par>
                        <p:par>
                          <p:cTn id="37" fill="hold" nodeType="afterGroup">
                            <p:stCondLst>
                              <p:cond delay="2000"/>
                            </p:stCondLst>
                            <p:childTnLst>
                              <p:par>
                                <p:cTn id="38" presetID="9" presetClass="entr" presetSubtype="0" fill="hold" grpId="0" nodeType="afterEffect">
                                  <p:stCondLst>
                                    <p:cond delay="0"/>
                                  </p:stCondLst>
                                  <p:childTnLst>
                                    <p:set>
                                      <p:cBhvr>
                                        <p:cTn id="39" fill="hold"/>
                                        <p:tgtEl>
                                          <p:spTgt spid="442"/>
                                        </p:tgtEl>
                                        <p:attrNameLst>
                                          <p:attrName>style.visibility</p:attrName>
                                        </p:attrNameLst>
                                      </p:cBhvr>
                                      <p:to>
                                        <p:strVal val="visible"/>
                                      </p:to>
                                    </p:set>
                                    <p:animEffect transition="in" filter="dissolve">
                                      <p:cBhvr>
                                        <p:cTn id="40"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advAuto="0"/>
      <p:bldP spid="432" grpId="0" animBg="1" advAuto="0"/>
      <p:bldP spid="433" grpId="0" animBg="1" advAuto="0"/>
      <p:bldP spid="434" grpId="0" animBg="1" advAuto="0"/>
      <p:bldP spid="435" grpId="0" animBg="1" advAuto="0"/>
      <p:bldP spid="436" grpId="0" animBg="1" advAuto="0"/>
      <p:bldP spid="437" grpId="0" animBg="1" advAuto="0"/>
      <p:bldP spid="438" grpId="0" animBg="1" advAuto="0"/>
      <p:bldP spid="442"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 name="image5.png" descr="Pathophysiology Picture"/>
          <p:cNvPicPr>
            <a:picLocks noChangeAspect="1"/>
          </p:cNvPicPr>
          <p:nvPr/>
        </p:nvPicPr>
        <p:blipFill>
          <a:blip r:embed="rId3"/>
          <a:stretch>
            <a:fillRect/>
          </a:stretch>
        </p:blipFill>
        <p:spPr>
          <a:xfrm>
            <a:off x="14852653" y="2457450"/>
            <a:ext cx="5568950" cy="10236200"/>
          </a:xfrm>
          <a:prstGeom prst="rect">
            <a:avLst/>
          </a:prstGeom>
          <a:ln>
            <a:solidFill>
              <a:srgbClr val="00376D"/>
            </a:solidFill>
            <a:miter/>
          </a:ln>
        </p:spPr>
      </p:pic>
      <p:sp>
        <p:nvSpPr>
          <p:cNvPr id="448" name="Shape 448"/>
          <p:cNvSpPr>
            <a:spLocks noGrp="1"/>
          </p:cNvSpPr>
          <p:nvPr>
            <p:ph type="title"/>
          </p:nvPr>
        </p:nvSpPr>
        <p:spPr>
          <a:prstGeom prst="rect">
            <a:avLst/>
          </a:prstGeom>
        </p:spPr>
        <p:txBody>
          <a:bodyPr/>
          <a:lstStyle>
            <a:lvl1pPr defTabSz="804672">
              <a:defRPr sz="3800">
                <a:effectLst>
                  <a:outerShdw blurRad="38100" dist="33528" dir="2700000" rotWithShape="0">
                    <a:srgbClr val="000000"/>
                  </a:outerShdw>
                </a:effectLst>
              </a:defRPr>
            </a:lvl1pPr>
          </a:lstStyle>
          <a:p>
            <a:r>
              <a:t>Classification and select causes of Low T</a:t>
            </a:r>
          </a:p>
        </p:txBody>
      </p:sp>
      <p:sp>
        <p:nvSpPr>
          <p:cNvPr id="449" name="Shape 449"/>
          <p:cNvSpPr>
            <a:spLocks noGrp="1"/>
          </p:cNvSpPr>
          <p:nvPr>
            <p:ph type="body" sz="half" idx="1"/>
          </p:nvPr>
        </p:nvSpPr>
        <p:spPr>
          <a:xfrm>
            <a:off x="4076703" y="3206753"/>
            <a:ext cx="11042650" cy="8350250"/>
          </a:xfrm>
          <a:prstGeom prst="rect">
            <a:avLst/>
          </a:prstGeom>
        </p:spPr>
        <p:txBody>
          <a:bodyPr/>
          <a:lstStyle/>
          <a:p>
            <a:pPr marL="565784" indent="-565784" defTabSz="1810510">
              <a:spcBef>
                <a:spcPts val="2400"/>
              </a:spcBef>
              <a:defRPr sz="2500">
                <a:solidFill>
                  <a:srgbClr val="FF9900"/>
                </a:solidFill>
                <a:effectLst>
                  <a:outerShdw blurRad="38100" dist="37719" dir="2700000" rotWithShape="0">
                    <a:srgbClr val="000000"/>
                  </a:outerShdw>
                </a:effectLst>
              </a:defRPr>
            </a:pPr>
            <a:r>
              <a:t>Primary (testicular)</a:t>
            </a:r>
          </a:p>
          <a:p>
            <a:pPr marL="1357882" lvl="1" indent="-452626" defTabSz="1810510">
              <a:spcBef>
                <a:spcPts val="1800"/>
              </a:spcBef>
              <a:defRPr sz="2000">
                <a:effectLst>
                  <a:outerShdw blurRad="38100" dist="37719" dir="2700000" rotWithShape="0">
                    <a:srgbClr val="000000"/>
                  </a:outerShdw>
                </a:effectLst>
              </a:defRPr>
            </a:pPr>
            <a:r>
              <a:t>Congenital - Klinefelter’s and variants</a:t>
            </a:r>
            <a:endParaRPr sz="5400"/>
          </a:p>
          <a:p>
            <a:pPr marL="1357882" lvl="1" indent="-452626" defTabSz="1810510">
              <a:spcBef>
                <a:spcPts val="1800"/>
              </a:spcBef>
              <a:defRPr sz="2000">
                <a:effectLst>
                  <a:outerShdw blurRad="38100" dist="37719" dir="2700000" rotWithShape="0">
                    <a:srgbClr val="000000"/>
                  </a:outerShdw>
                </a:effectLst>
              </a:defRPr>
            </a:pPr>
            <a:r>
              <a:t>Mumps and other viruses</a:t>
            </a:r>
            <a:endParaRPr sz="5400"/>
          </a:p>
          <a:p>
            <a:pPr marL="1357882" lvl="1" indent="-452626" defTabSz="1810510">
              <a:spcBef>
                <a:spcPts val="1800"/>
              </a:spcBef>
              <a:defRPr sz="2000">
                <a:effectLst>
                  <a:outerShdw blurRad="38100" dist="37719" dir="2700000" rotWithShape="0">
                    <a:srgbClr val="000000"/>
                  </a:outerShdw>
                </a:effectLst>
              </a:defRPr>
            </a:pPr>
            <a:r>
              <a:t>Trauma</a:t>
            </a:r>
            <a:endParaRPr sz="5400"/>
          </a:p>
          <a:p>
            <a:pPr marL="1357882" lvl="1" indent="-452626" defTabSz="1810510">
              <a:spcBef>
                <a:spcPts val="1800"/>
              </a:spcBef>
              <a:defRPr sz="2000">
                <a:effectLst>
                  <a:outerShdw blurRad="38100" dist="37719" dir="2700000" rotWithShape="0">
                    <a:srgbClr val="000000"/>
                  </a:outerShdw>
                </a:effectLst>
              </a:defRPr>
            </a:pPr>
            <a:r>
              <a:t>Aging</a:t>
            </a:r>
            <a:endParaRPr sz="5400"/>
          </a:p>
          <a:p>
            <a:pPr marL="1357882" lvl="1" indent="-452626" defTabSz="1810510">
              <a:spcBef>
                <a:spcPts val="1800"/>
              </a:spcBef>
              <a:defRPr sz="2000">
                <a:effectLst>
                  <a:outerShdw blurRad="38100" dist="37719" dir="2700000" rotWithShape="0">
                    <a:srgbClr val="000000"/>
                  </a:outerShdw>
                </a:effectLst>
              </a:defRPr>
            </a:pPr>
            <a:r>
              <a:t>HIV/AIDS</a:t>
            </a:r>
            <a:endParaRPr sz="5400"/>
          </a:p>
          <a:p>
            <a:pPr marL="565784" indent="-565784" defTabSz="1810510">
              <a:spcBef>
                <a:spcPts val="2400"/>
              </a:spcBef>
              <a:defRPr sz="2500">
                <a:solidFill>
                  <a:srgbClr val="FF9900"/>
                </a:solidFill>
                <a:effectLst>
                  <a:outerShdw blurRad="38100" dist="37719" dir="2700000" rotWithShape="0">
                    <a:srgbClr val="000000"/>
                  </a:outerShdw>
                </a:effectLst>
              </a:defRPr>
            </a:pPr>
            <a:r>
              <a:t>Secondary</a:t>
            </a:r>
            <a:br>
              <a:rPr/>
            </a:br>
            <a:r>
              <a:rPr sz="4200"/>
              <a:t>(pituitary and/or hypothalmus)</a:t>
            </a:r>
          </a:p>
          <a:p>
            <a:pPr marL="1357882" lvl="1" indent="-452626" defTabSz="1810510">
              <a:spcBef>
                <a:spcPts val="800"/>
              </a:spcBef>
              <a:defRPr sz="2000">
                <a:effectLst>
                  <a:outerShdw blurRad="38100" dist="37719" dir="2700000" rotWithShape="0">
                    <a:srgbClr val="000000"/>
                  </a:outerShdw>
                </a:effectLst>
              </a:defRPr>
            </a:pPr>
            <a:r>
              <a:t>Aging</a:t>
            </a:r>
            <a:r>
              <a:rPr lang="en-US"/>
              <a:t>???</a:t>
            </a:r>
            <a:endParaRPr sz="5400"/>
          </a:p>
          <a:p>
            <a:pPr marL="1357882" lvl="1" indent="-452626" defTabSz="1810510">
              <a:spcBef>
                <a:spcPts val="1800"/>
              </a:spcBef>
              <a:defRPr sz="2000">
                <a:effectLst>
                  <a:outerShdw blurRad="38100" dist="37719" dir="2700000" rotWithShape="0">
                    <a:srgbClr val="000000"/>
                  </a:outerShdw>
                </a:effectLst>
              </a:defRPr>
            </a:pPr>
            <a:r>
              <a:t>Chronic Illness</a:t>
            </a:r>
            <a:endParaRPr sz="5400"/>
          </a:p>
          <a:p>
            <a:pPr marL="1357882" lvl="1" indent="-452626" defTabSz="1810510">
              <a:spcBef>
                <a:spcPts val="1800"/>
              </a:spcBef>
              <a:defRPr sz="2000">
                <a:effectLst>
                  <a:outerShdw blurRad="38100" dist="37719" dir="2700000" rotWithShape="0">
                    <a:srgbClr val="000000"/>
                  </a:outerShdw>
                </a:effectLst>
              </a:defRPr>
            </a:pPr>
            <a:r>
              <a:t>HIV/AIDS</a:t>
            </a:r>
          </a:p>
        </p:txBody>
      </p:sp>
      <p:sp>
        <p:nvSpPr>
          <p:cNvPr id="450" name="Shape 450"/>
          <p:cNvSpPr/>
          <p:nvPr/>
        </p:nvSpPr>
        <p:spPr>
          <a:xfrm>
            <a:off x="20792268" y="12677775"/>
            <a:ext cx="543731"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800">
                <a:solidFill>
                  <a:srgbClr val="0066FF"/>
                </a:solidFill>
                <a:latin typeface="+mj-lt"/>
                <a:ea typeface="+mj-ea"/>
                <a:cs typeface="+mj-cs"/>
                <a:sym typeface="Times New Roman"/>
              </a:defRPr>
            </a:lvl1pPr>
          </a:lstStyle>
          <a:p>
            <a:pPr defTabSz="1828800">
              <a:spcBef>
                <a:spcPts val="0"/>
              </a:spcBef>
              <a:spcAft>
                <a:spcPts val="0"/>
              </a:spcAft>
              <a:defRPr>
                <a:effectLst/>
              </a:defRPr>
            </a:pPr>
            <a:r>
              <a:rPr sz="5600" b="1">
                <a:latin typeface="Times New Roman"/>
                <a:cs typeface="Times New Roman"/>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fill="hold"/>
                                        <p:tgtEl>
                                          <p:spTgt spid="449">
                                            <p:bg/>
                                          </p:spTgt>
                                        </p:tgtEl>
                                        <p:attrNameLst>
                                          <p:attrName>style.visibility</p:attrName>
                                        </p:attrNameLst>
                                      </p:cBhvr>
                                      <p:to>
                                        <p:strVal val="visible"/>
                                      </p:to>
                                    </p:set>
                                    <p:animEffect transition="in" filter="dissolve">
                                      <p:cBhvr>
                                        <p:cTn id="7" dur="500"/>
                                        <p:tgtEl>
                                          <p:spTgt spid="449">
                                            <p:bg/>
                                          </p:spTgt>
                                        </p:tgtEl>
                                      </p:cBhvr>
                                    </p:animEffect>
                                  </p:childTnLst>
                                </p:cTn>
                              </p:par>
                              <p:par>
                                <p:cTn id="8" presetID="9" presetClass="entr" presetSubtype="0" fill="hold" grpId="0" nodeType="withEffect">
                                  <p:stCondLst>
                                    <p:cond delay="0"/>
                                  </p:stCondLst>
                                  <p:childTnLst>
                                    <p:set>
                                      <p:cBhvr>
                                        <p:cTn id="9" fill="hold"/>
                                        <p:tgtEl>
                                          <p:spTgt spid="449">
                                            <p:txEl>
                                              <p:pRg st="0" end="0"/>
                                            </p:txEl>
                                          </p:spTgt>
                                        </p:tgtEl>
                                        <p:attrNameLst>
                                          <p:attrName>style.visibility</p:attrName>
                                        </p:attrNameLst>
                                      </p:cBhvr>
                                      <p:to>
                                        <p:strVal val="visible"/>
                                      </p:to>
                                    </p:set>
                                    <p:animEffect transition="in" filter="dissolve">
                                      <p:cBhvr>
                                        <p:cTn id="10" dur="500"/>
                                        <p:tgtEl>
                                          <p:spTgt spid="449">
                                            <p:txEl>
                                              <p:pRg st="0" end="0"/>
                                            </p:txEl>
                                          </p:spTgt>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fill="hold"/>
                                        <p:tgtEl>
                                          <p:spTgt spid="449">
                                            <p:txEl>
                                              <p:pRg st="1" end="1"/>
                                            </p:txEl>
                                          </p:spTgt>
                                        </p:tgtEl>
                                        <p:attrNameLst>
                                          <p:attrName>style.visibility</p:attrName>
                                        </p:attrNameLst>
                                      </p:cBhvr>
                                      <p:to>
                                        <p:strVal val="visible"/>
                                      </p:to>
                                    </p:set>
                                    <p:animEffect transition="in" filter="dissolve">
                                      <p:cBhvr>
                                        <p:cTn id="14" dur="500"/>
                                        <p:tgtEl>
                                          <p:spTgt spid="449">
                                            <p:txEl>
                                              <p:pRg st="1" end="1"/>
                                            </p:txEl>
                                          </p:spTgt>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fill="hold"/>
                                        <p:tgtEl>
                                          <p:spTgt spid="449">
                                            <p:txEl>
                                              <p:pRg st="2" end="2"/>
                                            </p:txEl>
                                          </p:spTgt>
                                        </p:tgtEl>
                                        <p:attrNameLst>
                                          <p:attrName>style.visibility</p:attrName>
                                        </p:attrNameLst>
                                      </p:cBhvr>
                                      <p:to>
                                        <p:strVal val="visible"/>
                                      </p:to>
                                    </p:set>
                                    <p:animEffect transition="in" filter="dissolve">
                                      <p:cBhvr>
                                        <p:cTn id="18" dur="500"/>
                                        <p:tgtEl>
                                          <p:spTgt spid="449">
                                            <p:txEl>
                                              <p:pRg st="2" end="2"/>
                                            </p:txEl>
                                          </p:spTgt>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fill="hold"/>
                                        <p:tgtEl>
                                          <p:spTgt spid="449">
                                            <p:txEl>
                                              <p:pRg st="3" end="3"/>
                                            </p:txEl>
                                          </p:spTgt>
                                        </p:tgtEl>
                                        <p:attrNameLst>
                                          <p:attrName>style.visibility</p:attrName>
                                        </p:attrNameLst>
                                      </p:cBhvr>
                                      <p:to>
                                        <p:strVal val="visible"/>
                                      </p:to>
                                    </p:set>
                                    <p:animEffect transition="in" filter="dissolve">
                                      <p:cBhvr>
                                        <p:cTn id="22" dur="500"/>
                                        <p:tgtEl>
                                          <p:spTgt spid="449">
                                            <p:txEl>
                                              <p:pRg st="3" end="3"/>
                                            </p:txEl>
                                          </p:spTgt>
                                        </p:tgtEl>
                                      </p:cBhvr>
                                    </p:animEffect>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fill="hold"/>
                                        <p:tgtEl>
                                          <p:spTgt spid="449">
                                            <p:txEl>
                                              <p:pRg st="4" end="4"/>
                                            </p:txEl>
                                          </p:spTgt>
                                        </p:tgtEl>
                                        <p:attrNameLst>
                                          <p:attrName>style.visibility</p:attrName>
                                        </p:attrNameLst>
                                      </p:cBhvr>
                                      <p:to>
                                        <p:strVal val="visible"/>
                                      </p:to>
                                    </p:set>
                                    <p:animEffect transition="in" filter="dissolve">
                                      <p:cBhvr>
                                        <p:cTn id="26" dur="500"/>
                                        <p:tgtEl>
                                          <p:spTgt spid="449">
                                            <p:txEl>
                                              <p:pRg st="4" end="4"/>
                                            </p:txEl>
                                          </p:spTgt>
                                        </p:tgtEl>
                                      </p:cBhvr>
                                    </p:animEffect>
                                  </p:childTnLst>
                                </p:cTn>
                              </p:par>
                            </p:childTnLst>
                          </p:cTn>
                        </p:par>
                        <p:par>
                          <p:cTn id="27" fill="hold" nodeType="afterGroup">
                            <p:stCondLst>
                              <p:cond delay="2500"/>
                            </p:stCondLst>
                            <p:childTnLst>
                              <p:par>
                                <p:cTn id="28" presetID="9" presetClass="entr" presetSubtype="0" fill="hold" grpId="0" nodeType="afterEffect">
                                  <p:stCondLst>
                                    <p:cond delay="0"/>
                                  </p:stCondLst>
                                  <p:childTnLst>
                                    <p:set>
                                      <p:cBhvr>
                                        <p:cTn id="29" fill="hold"/>
                                        <p:tgtEl>
                                          <p:spTgt spid="449">
                                            <p:txEl>
                                              <p:pRg st="5" end="5"/>
                                            </p:txEl>
                                          </p:spTgt>
                                        </p:tgtEl>
                                        <p:attrNameLst>
                                          <p:attrName>style.visibility</p:attrName>
                                        </p:attrNameLst>
                                      </p:cBhvr>
                                      <p:to>
                                        <p:strVal val="visible"/>
                                      </p:to>
                                    </p:set>
                                    <p:animEffect transition="in" filter="dissolve">
                                      <p:cBhvr>
                                        <p:cTn id="30" dur="500"/>
                                        <p:tgtEl>
                                          <p:spTgt spid="449">
                                            <p:txEl>
                                              <p:pRg st="5" end="5"/>
                                            </p:txEl>
                                          </p:spTgt>
                                        </p:tgtEl>
                                      </p:cBhvr>
                                    </p:animEffect>
                                  </p:childTnLst>
                                </p:cTn>
                              </p:par>
                            </p:childTnLst>
                          </p:cTn>
                        </p:par>
                        <p:par>
                          <p:cTn id="31" fill="hold" nodeType="afterGroup">
                            <p:stCondLst>
                              <p:cond delay="3000"/>
                            </p:stCondLst>
                            <p:childTnLst>
                              <p:par>
                                <p:cTn id="32" presetID="9" presetClass="entr" presetSubtype="0" fill="hold" grpId="0" nodeType="afterEffect">
                                  <p:stCondLst>
                                    <p:cond delay="0"/>
                                  </p:stCondLst>
                                  <p:childTnLst>
                                    <p:set>
                                      <p:cBhvr>
                                        <p:cTn id="33" fill="hold"/>
                                        <p:tgtEl>
                                          <p:spTgt spid="449">
                                            <p:txEl>
                                              <p:pRg st="6" end="6"/>
                                            </p:txEl>
                                          </p:spTgt>
                                        </p:tgtEl>
                                        <p:attrNameLst>
                                          <p:attrName>style.visibility</p:attrName>
                                        </p:attrNameLst>
                                      </p:cBhvr>
                                      <p:to>
                                        <p:strVal val="visible"/>
                                      </p:to>
                                    </p:set>
                                    <p:animEffect transition="in" filter="dissolve">
                                      <p:cBhvr>
                                        <p:cTn id="34" dur="500"/>
                                        <p:tgtEl>
                                          <p:spTgt spid="449">
                                            <p:txEl>
                                              <p:pRg st="6" end="6"/>
                                            </p:txEl>
                                          </p:spTgt>
                                        </p:tgtEl>
                                      </p:cBhvr>
                                    </p:animEffect>
                                  </p:childTnLst>
                                </p:cTn>
                              </p:par>
                            </p:childTnLst>
                          </p:cTn>
                        </p:par>
                        <p:par>
                          <p:cTn id="35" fill="hold" nodeType="afterGroup">
                            <p:stCondLst>
                              <p:cond delay="3500"/>
                            </p:stCondLst>
                            <p:childTnLst>
                              <p:par>
                                <p:cTn id="36" presetID="9" presetClass="entr" presetSubtype="0" fill="hold" grpId="0" nodeType="afterEffect">
                                  <p:stCondLst>
                                    <p:cond delay="0"/>
                                  </p:stCondLst>
                                  <p:childTnLst>
                                    <p:set>
                                      <p:cBhvr>
                                        <p:cTn id="37" fill="hold"/>
                                        <p:tgtEl>
                                          <p:spTgt spid="449">
                                            <p:txEl>
                                              <p:pRg st="7" end="7"/>
                                            </p:txEl>
                                          </p:spTgt>
                                        </p:tgtEl>
                                        <p:attrNameLst>
                                          <p:attrName>style.visibility</p:attrName>
                                        </p:attrNameLst>
                                      </p:cBhvr>
                                      <p:to>
                                        <p:strVal val="visible"/>
                                      </p:to>
                                    </p:set>
                                    <p:animEffect transition="in" filter="dissolve">
                                      <p:cBhvr>
                                        <p:cTn id="38" dur="500"/>
                                        <p:tgtEl>
                                          <p:spTgt spid="449">
                                            <p:txEl>
                                              <p:pRg st="7" end="7"/>
                                            </p:txEl>
                                          </p:spTgt>
                                        </p:tgtEl>
                                      </p:cBhvr>
                                    </p:animEffect>
                                  </p:childTnLst>
                                </p:cTn>
                              </p:par>
                            </p:childTnLst>
                          </p:cTn>
                        </p:par>
                        <p:par>
                          <p:cTn id="39" fill="hold" nodeType="afterGroup">
                            <p:stCondLst>
                              <p:cond delay="4000"/>
                            </p:stCondLst>
                            <p:childTnLst>
                              <p:par>
                                <p:cTn id="40" presetID="9" presetClass="entr" presetSubtype="0" fill="hold" grpId="0" nodeType="afterEffect">
                                  <p:stCondLst>
                                    <p:cond delay="0"/>
                                  </p:stCondLst>
                                  <p:childTnLst>
                                    <p:set>
                                      <p:cBhvr>
                                        <p:cTn id="41" fill="hold"/>
                                        <p:tgtEl>
                                          <p:spTgt spid="449">
                                            <p:txEl>
                                              <p:pRg st="8" end="8"/>
                                            </p:txEl>
                                          </p:spTgt>
                                        </p:tgtEl>
                                        <p:attrNameLst>
                                          <p:attrName>style.visibility</p:attrName>
                                        </p:attrNameLst>
                                      </p:cBhvr>
                                      <p:to>
                                        <p:strVal val="visible"/>
                                      </p:to>
                                    </p:set>
                                    <p:animEffect transition="in" filter="dissolve">
                                      <p:cBhvr>
                                        <p:cTn id="42" dur="500"/>
                                        <p:tgtEl>
                                          <p:spTgt spid="449">
                                            <p:txEl>
                                              <p:pRg st="8" end="8"/>
                                            </p:txEl>
                                          </p:spTgt>
                                        </p:tgtEl>
                                      </p:cBhvr>
                                    </p:animEffect>
                                  </p:childTnLst>
                                </p:cTn>
                              </p:par>
                            </p:childTnLst>
                          </p:cTn>
                        </p:par>
                        <p:par>
                          <p:cTn id="43" fill="hold" nodeType="afterGroup">
                            <p:stCondLst>
                              <p:cond delay="4500"/>
                            </p:stCondLst>
                            <p:childTnLst>
                              <p:par>
                                <p:cTn id="44" presetID="9" presetClass="entr" presetSubtype="0" fill="hold" grpId="0" nodeType="afterEffect">
                                  <p:stCondLst>
                                    <p:cond delay="0"/>
                                  </p:stCondLst>
                                  <p:childTnLst>
                                    <p:set>
                                      <p:cBhvr>
                                        <p:cTn id="45" fill="hold"/>
                                        <p:tgtEl>
                                          <p:spTgt spid="449">
                                            <p:txEl>
                                              <p:pRg st="9" end="9"/>
                                            </p:txEl>
                                          </p:spTgt>
                                        </p:tgtEl>
                                        <p:attrNameLst>
                                          <p:attrName>style.visibility</p:attrName>
                                        </p:attrNameLst>
                                      </p:cBhvr>
                                      <p:to>
                                        <p:strVal val="visible"/>
                                      </p:to>
                                    </p:set>
                                    <p:animEffect transition="in" filter="dissolve">
                                      <p:cBhvr>
                                        <p:cTn id="46" dur="500"/>
                                        <p:tgtEl>
                                          <p:spTgt spid="4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uiExpand="1"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p:cNvSpPr>
          <p:nvPr>
            <p:ph type="title"/>
          </p:nvPr>
        </p:nvSpPr>
        <p:spPr>
          <a:xfrm>
            <a:off x="3048000" y="1200150"/>
            <a:ext cx="18288000" cy="1257300"/>
          </a:xfrm>
          <a:prstGeom prst="rect">
            <a:avLst/>
          </a:prstGeom>
        </p:spPr>
        <p:txBody>
          <a:bodyPr/>
          <a:lstStyle>
            <a:lvl1pPr defTabSz="813816">
              <a:defRPr sz="3900">
                <a:effectLst>
                  <a:outerShdw blurRad="38100" dist="33909" dir="2700000" rotWithShape="0">
                    <a:srgbClr val="000000"/>
                  </a:outerShdw>
                </a:effectLst>
              </a:defRPr>
            </a:lvl1pPr>
          </a:lstStyle>
          <a:p>
            <a:r>
              <a:t>Hypogonadism with Aging</a:t>
            </a:r>
          </a:p>
        </p:txBody>
      </p:sp>
      <p:sp>
        <p:nvSpPr>
          <p:cNvPr id="455" name="Shape 455"/>
          <p:cNvSpPr>
            <a:spLocks noGrp="1"/>
          </p:cNvSpPr>
          <p:nvPr>
            <p:ph type="body" idx="1"/>
          </p:nvPr>
        </p:nvSpPr>
        <p:spPr>
          <a:xfrm>
            <a:off x="4511676" y="3200400"/>
            <a:ext cx="15357472" cy="8385176"/>
          </a:xfrm>
          <a:prstGeom prst="rect">
            <a:avLst/>
          </a:prstGeom>
        </p:spPr>
        <p:txBody>
          <a:bodyPr/>
          <a:lstStyle/>
          <a:p>
            <a:r>
              <a:t>Approximately 700 million Leydig cells at birth</a:t>
            </a:r>
          </a:p>
          <a:p>
            <a:r>
              <a:t>Men lose 6 million cells/yr after age 20</a:t>
            </a:r>
          </a:p>
          <a:p>
            <a:r>
              <a:t>Loss of Leydig cells correlates with progressive loss of T production with age </a:t>
            </a:r>
            <a:r>
              <a:rPr>
                <a:solidFill>
                  <a:srgbClr val="FF9900"/>
                </a:solidFill>
              </a:rPr>
              <a:t>(primary failure)</a:t>
            </a:r>
          </a:p>
          <a:p>
            <a:r>
              <a:t>Decreased GnRH pulse amplitude results in decreased T production </a:t>
            </a:r>
            <a:r>
              <a:rPr>
                <a:solidFill>
                  <a:srgbClr val="FF9900"/>
                </a:solidFill>
              </a:rPr>
              <a:t>(secondary failure)</a:t>
            </a:r>
          </a:p>
        </p:txBody>
      </p:sp>
      <p:sp>
        <p:nvSpPr>
          <p:cNvPr id="456" name="Shape 456"/>
          <p:cNvSpPr/>
          <p:nvPr/>
        </p:nvSpPr>
        <p:spPr>
          <a:xfrm>
            <a:off x="3200403" y="12954000"/>
            <a:ext cx="797365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Neaves WB, </a:t>
            </a:r>
            <a:r>
              <a:rPr sz="2800" i="1">
                <a:solidFill>
                  <a:srgbClr val="FFFFFF"/>
                </a:solidFill>
                <a:effectLst>
                  <a:outerShdw blurRad="38100" dist="38100" dir="2700000" rotWithShape="0">
                    <a:srgbClr val="000000"/>
                  </a:outerShdw>
                </a:effectLst>
                <a:latin typeface="Verdana"/>
                <a:ea typeface="Verdana"/>
                <a:sym typeface="Verdana"/>
              </a:rPr>
              <a:t>J Clin Endocrinol Metab</a:t>
            </a:r>
            <a:r>
              <a:rPr sz="2800">
                <a:solidFill>
                  <a:srgbClr val="FFFFFF"/>
                </a:solidFill>
                <a:effectLst>
                  <a:outerShdw blurRad="38100" dist="38100" dir="2700000" rotWithShape="0">
                    <a:srgbClr val="000000"/>
                  </a:outerShdw>
                </a:effectLst>
                <a:latin typeface="Verdana"/>
                <a:ea typeface="Verdana"/>
                <a:sym typeface="Verdana"/>
              </a:rPr>
              <a:t>, 1984.</a:t>
            </a:r>
          </a:p>
        </p:txBody>
      </p:sp>
      <p:sp>
        <p:nvSpPr>
          <p:cNvPr id="457" name="Shape 457"/>
          <p:cNvSpPr/>
          <p:nvPr/>
        </p:nvSpPr>
        <p:spPr>
          <a:xfrm>
            <a:off x="20433193" y="12677775"/>
            <a:ext cx="902803"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800">
                <a:solidFill>
                  <a:srgbClr val="0066FF"/>
                </a:solidFill>
                <a:latin typeface="+mj-lt"/>
                <a:ea typeface="+mj-ea"/>
                <a:cs typeface="+mj-cs"/>
                <a:sym typeface="Times New Roman"/>
              </a:defRPr>
            </a:lvl1pPr>
          </a:lstStyle>
          <a:p>
            <a:pPr defTabSz="1828800">
              <a:spcBef>
                <a:spcPts val="0"/>
              </a:spcBef>
              <a:spcAft>
                <a:spcPts val="0"/>
              </a:spcAft>
              <a:defRPr>
                <a:effectLst/>
              </a:defRPr>
            </a:pPr>
            <a:r>
              <a:rPr sz="5600" b="1">
                <a:latin typeface="Times New Roman"/>
                <a:cs typeface="Times New Roman"/>
              </a:rPr>
              <a:t>3*</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fill="hold"/>
                                        <p:tgtEl>
                                          <p:spTgt spid="455">
                                            <p:bg/>
                                          </p:spTgt>
                                        </p:tgtEl>
                                        <p:attrNameLst>
                                          <p:attrName>style.visibility</p:attrName>
                                        </p:attrNameLst>
                                      </p:cBhvr>
                                      <p:to>
                                        <p:strVal val="visible"/>
                                      </p:to>
                                    </p:set>
                                    <p:animEffect transition="in" filter="dissolve">
                                      <p:cBhvr>
                                        <p:cTn id="7" dur="500"/>
                                        <p:tgtEl>
                                          <p:spTgt spid="455">
                                            <p:bg/>
                                          </p:spTgt>
                                        </p:tgtEl>
                                      </p:cBhvr>
                                    </p:animEffect>
                                  </p:childTnLst>
                                </p:cTn>
                              </p:par>
                              <p:par>
                                <p:cTn id="8" presetID="9" presetClass="entr" presetSubtype="0" fill="hold" grpId="0" nodeType="withEffect">
                                  <p:stCondLst>
                                    <p:cond delay="0"/>
                                  </p:stCondLst>
                                  <p:childTnLst>
                                    <p:set>
                                      <p:cBhvr>
                                        <p:cTn id="9" fill="hold"/>
                                        <p:tgtEl>
                                          <p:spTgt spid="455">
                                            <p:txEl>
                                              <p:pRg st="0" end="0"/>
                                            </p:txEl>
                                          </p:spTgt>
                                        </p:tgtEl>
                                        <p:attrNameLst>
                                          <p:attrName>style.visibility</p:attrName>
                                        </p:attrNameLst>
                                      </p:cBhvr>
                                      <p:to>
                                        <p:strVal val="visible"/>
                                      </p:to>
                                    </p:set>
                                    <p:animEffect transition="in" filter="dissolve">
                                      <p:cBhvr>
                                        <p:cTn id="10" dur="500"/>
                                        <p:tgtEl>
                                          <p:spTgt spid="455">
                                            <p:txEl>
                                              <p:pRg st="0" end="0"/>
                                            </p:txEl>
                                          </p:spTgt>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fill="hold"/>
                                        <p:tgtEl>
                                          <p:spTgt spid="455">
                                            <p:txEl>
                                              <p:pRg st="1" end="1"/>
                                            </p:txEl>
                                          </p:spTgt>
                                        </p:tgtEl>
                                        <p:attrNameLst>
                                          <p:attrName>style.visibility</p:attrName>
                                        </p:attrNameLst>
                                      </p:cBhvr>
                                      <p:to>
                                        <p:strVal val="visible"/>
                                      </p:to>
                                    </p:set>
                                    <p:animEffect transition="in" filter="dissolve">
                                      <p:cBhvr>
                                        <p:cTn id="14" dur="500"/>
                                        <p:tgtEl>
                                          <p:spTgt spid="455">
                                            <p:txEl>
                                              <p:pRg st="1" end="1"/>
                                            </p:txEl>
                                          </p:spTgt>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9" presetClass="entr" presetSubtype="0" fill="hold" grpId="0" nodeType="clickEffect">
                                  <p:stCondLst>
                                    <p:cond delay="0"/>
                                  </p:stCondLst>
                                  <p:childTnLst>
                                    <p:set>
                                      <p:cBhvr>
                                        <p:cTn id="18" fill="hold"/>
                                        <p:tgtEl>
                                          <p:spTgt spid="455">
                                            <p:txEl>
                                              <p:pRg st="2" end="2"/>
                                            </p:txEl>
                                          </p:spTgt>
                                        </p:tgtEl>
                                        <p:attrNameLst>
                                          <p:attrName>style.visibility</p:attrName>
                                        </p:attrNameLst>
                                      </p:cBhvr>
                                      <p:to>
                                        <p:strVal val="visible"/>
                                      </p:to>
                                    </p:set>
                                    <p:animEffect transition="in" filter="dissolve">
                                      <p:cBhvr>
                                        <p:cTn id="19" dur="500"/>
                                        <p:tgtEl>
                                          <p:spTgt spid="455">
                                            <p:txEl>
                                              <p:pRg st="2" end="2"/>
                                            </p:txEl>
                                          </p:spTgt>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9" presetClass="entr" presetSubtype="0" fill="hold" grpId="0" nodeType="clickEffect">
                                  <p:stCondLst>
                                    <p:cond delay="0"/>
                                  </p:stCondLst>
                                  <p:childTnLst>
                                    <p:set>
                                      <p:cBhvr>
                                        <p:cTn id="23" fill="hold"/>
                                        <p:tgtEl>
                                          <p:spTgt spid="455">
                                            <p:txEl>
                                              <p:pRg st="3" end="3"/>
                                            </p:txEl>
                                          </p:spTgt>
                                        </p:tgtEl>
                                        <p:attrNameLst>
                                          <p:attrName>style.visibility</p:attrName>
                                        </p:attrNameLst>
                                      </p:cBhvr>
                                      <p:to>
                                        <p:strVal val="visible"/>
                                      </p:to>
                                    </p:set>
                                    <p:animEffect transition="in" filter="dissolve">
                                      <p:cBhvr>
                                        <p:cTn id="24" dur="500"/>
                                        <p:tgtEl>
                                          <p:spTgt spid="4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uiExpand="1" build="p" bldLvl="5"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p:cNvSpPr>
          <p:nvPr>
            <p:ph type="title"/>
          </p:nvPr>
        </p:nvSpPr>
        <p:spPr>
          <a:xfrm>
            <a:off x="3505200" y="1009650"/>
            <a:ext cx="17373600" cy="2136776"/>
          </a:xfrm>
          <a:prstGeom prst="rect">
            <a:avLst/>
          </a:prstGeom>
        </p:spPr>
        <p:txBody>
          <a:bodyPr/>
          <a:lstStyle/>
          <a:p>
            <a:pPr defTabSz="1755644">
              <a:defRPr sz="4200">
                <a:effectLst>
                  <a:outerShdw blurRad="38100" dist="36576" dir="2700000" rotWithShape="0">
                    <a:srgbClr val="000000"/>
                  </a:outerShdw>
                </a:effectLst>
              </a:defRPr>
            </a:pPr>
            <a:r>
              <a:t>Male Hormonal Status:</a:t>
            </a:r>
            <a:br/>
            <a:r>
              <a:rPr sz="6800">
                <a:solidFill>
                  <a:srgbClr val="FF9900"/>
                </a:solidFill>
              </a:rPr>
              <a:t>Changes with Age as SHBG Increases</a:t>
            </a:r>
          </a:p>
        </p:txBody>
      </p:sp>
      <p:graphicFrame>
        <p:nvGraphicFramePr>
          <p:cNvPr id="460" name="Chart 460"/>
          <p:cNvGraphicFramePr/>
          <p:nvPr/>
        </p:nvGraphicFramePr>
        <p:xfrm>
          <a:off x="3668934" y="3733146"/>
          <a:ext cx="16298120" cy="7870836"/>
        </p:xfrm>
        <a:graphic>
          <a:graphicData uri="http://schemas.openxmlformats.org/drawingml/2006/chart">
            <c:chart xmlns:c="http://schemas.openxmlformats.org/drawingml/2006/chart" xmlns:r="http://schemas.openxmlformats.org/officeDocument/2006/relationships" r:id="rId3"/>
          </a:graphicData>
        </a:graphic>
      </p:graphicFrame>
      <p:sp>
        <p:nvSpPr>
          <p:cNvPr id="461" name="Shape 461"/>
          <p:cNvSpPr/>
          <p:nvPr/>
        </p:nvSpPr>
        <p:spPr>
          <a:xfrm>
            <a:off x="3048000" y="13106401"/>
            <a:ext cx="1661160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Adapted from Heaton and Morales. </a:t>
            </a:r>
            <a:r>
              <a:rPr sz="2800" i="1">
                <a:solidFill>
                  <a:srgbClr val="FFFFFF"/>
                </a:solidFill>
                <a:effectLst>
                  <a:outerShdw blurRad="38100" dist="38100" dir="2700000" rotWithShape="0">
                    <a:srgbClr val="000000"/>
                  </a:outerShdw>
                </a:effectLst>
                <a:latin typeface="Verdana"/>
                <a:ea typeface="Verdana"/>
                <a:sym typeface="Verdana"/>
              </a:rPr>
              <a:t>Sex Dysfunction in Medicine.</a:t>
            </a:r>
            <a:r>
              <a:rPr sz="2800">
                <a:solidFill>
                  <a:srgbClr val="FFFFFF"/>
                </a:solidFill>
                <a:effectLst>
                  <a:outerShdw blurRad="38100" dist="38100" dir="2700000" rotWithShape="0">
                    <a:srgbClr val="000000"/>
                  </a:outerShdw>
                </a:effectLst>
                <a:latin typeface="Verdana"/>
                <a:ea typeface="Verdana"/>
                <a:sym typeface="Verdana"/>
              </a:rPr>
              <a:t> 2000;1:105-111.</a:t>
            </a:r>
          </a:p>
        </p:txBody>
      </p:sp>
      <p:sp>
        <p:nvSpPr>
          <p:cNvPr id="462" name="Shape 462"/>
          <p:cNvSpPr/>
          <p:nvPr/>
        </p:nvSpPr>
        <p:spPr>
          <a:xfrm flipH="1">
            <a:off x="19050000" y="5486398"/>
            <a:ext cx="0" cy="2438404"/>
          </a:xfrm>
          <a:prstGeom prst="line">
            <a:avLst/>
          </a:prstGeom>
          <a:ln w="28575">
            <a:solidFill>
              <a:srgbClr val="FFFFFF"/>
            </a:solidFill>
            <a:miter/>
            <a:tailEnd type="triangle"/>
          </a:ln>
          <a:effectLst>
            <a:outerShdw dist="35921" dir="2700000" rotWithShape="0">
              <a:srgbClr val="00279F"/>
            </a:outerShdw>
          </a:effectLst>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463" name="Shape 463"/>
          <p:cNvSpPr/>
          <p:nvPr/>
        </p:nvSpPr>
        <p:spPr>
          <a:xfrm>
            <a:off x="18745200" y="6096003"/>
            <a:ext cx="1981200" cy="11695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spcBef>
                <a:spcPts val="1900"/>
              </a:spcBef>
              <a:defRPr sz="3200">
                <a:solidFill>
                  <a:srgbClr val="FFFFFF"/>
                </a:solidFill>
                <a:effectLst>
                  <a:outerShdw blurRad="38100" dist="38100" dir="2700000" rotWithShape="0">
                    <a:srgbClr val="000000"/>
                  </a:outerShdw>
                </a:effectLst>
                <a:latin typeface="+mj-lt"/>
                <a:ea typeface="+mj-ea"/>
                <a:cs typeface="+mj-cs"/>
                <a:sym typeface="Times New Roman"/>
              </a:defRPr>
            </a:lvl1pPr>
          </a:lstStyle>
          <a:p>
            <a:pPr algn="ctr" defTabSz="1828800">
              <a:spcBef>
                <a:spcPts val="3800"/>
              </a:spcBef>
              <a:spcAft>
                <a:spcPts val="0"/>
              </a:spcAft>
            </a:pPr>
            <a:r>
              <a:rPr sz="6400" b="1">
                <a:latin typeface="Times New Roman"/>
                <a:cs typeface="Times New Roman"/>
              </a:rPr>
              <a:t>FT</a:t>
            </a:r>
          </a:p>
        </p:txBody>
      </p:sp>
      <p:sp>
        <p:nvSpPr>
          <p:cNvPr id="464" name="Shape 464"/>
          <p:cNvSpPr/>
          <p:nvPr/>
        </p:nvSpPr>
        <p:spPr>
          <a:xfrm>
            <a:off x="20792268" y="12677775"/>
            <a:ext cx="543731"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800">
                <a:solidFill>
                  <a:srgbClr val="0066FF"/>
                </a:solidFill>
                <a:latin typeface="+mj-lt"/>
                <a:ea typeface="+mj-ea"/>
                <a:cs typeface="+mj-cs"/>
                <a:sym typeface="Times New Roman"/>
              </a:defRPr>
            </a:lvl1pPr>
          </a:lstStyle>
          <a:p>
            <a:pPr defTabSz="1828800">
              <a:spcBef>
                <a:spcPts val="0"/>
              </a:spcBef>
              <a:spcAft>
                <a:spcPts val="0"/>
              </a:spcAft>
              <a:defRPr>
                <a:effectLst/>
              </a:defRPr>
            </a:pPr>
            <a:r>
              <a:rPr sz="5600" b="1">
                <a:latin typeface="Times New Roman"/>
                <a:cs typeface="Times New Roman"/>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fill="hold"/>
                                        <p:tgtEl>
                                          <p:spTgt spid="462"/>
                                        </p:tgtEl>
                                        <p:attrNameLst>
                                          <p:attrName>style.visibility</p:attrName>
                                        </p:attrNameLst>
                                      </p:cBhvr>
                                      <p:to>
                                        <p:strVal val="visible"/>
                                      </p:to>
                                    </p:set>
                                    <p:animEffect transition="in" filter="wipe(up)">
                                      <p:cBhvr>
                                        <p:cTn id="7" dur="500"/>
                                        <p:tgtEl>
                                          <p:spTgt spid="46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fill="hold"/>
                                        <p:tgtEl>
                                          <p:spTgt spid="463"/>
                                        </p:tgtEl>
                                        <p:attrNameLst>
                                          <p:attrName>style.visibility</p:attrName>
                                        </p:attrNameLst>
                                      </p:cBhvr>
                                      <p:to>
                                        <p:strVal val="visible"/>
                                      </p:to>
                                    </p:set>
                                    <p:animEffect transition="in" filter="dissolve">
                                      <p:cBhvr>
                                        <p:cTn id="11" dur="5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animBg="1" advAuto="0"/>
      <p:bldP spid="463"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p:cNvSpPr>
          <p:nvPr>
            <p:ph type="ctrTitle"/>
          </p:nvPr>
        </p:nvSpPr>
        <p:spPr>
          <a:xfrm>
            <a:off x="3505200" y="3"/>
            <a:ext cx="17830800" cy="2330450"/>
          </a:xfrm>
          <a:prstGeom prst="rect">
            <a:avLst/>
          </a:prstGeom>
        </p:spPr>
        <p:txBody>
          <a:bodyPr/>
          <a:lstStyle/>
          <a:p>
            <a:r>
              <a:t>Making the Diagnosis of Low T</a:t>
            </a:r>
          </a:p>
        </p:txBody>
      </p:sp>
      <p:sp>
        <p:nvSpPr>
          <p:cNvPr id="469" name="Shape 469"/>
          <p:cNvSpPr>
            <a:spLocks noGrp="1"/>
          </p:cNvSpPr>
          <p:nvPr>
            <p:ph type="subTitle" sz="quarter" idx="1"/>
          </p:nvPr>
        </p:nvSpPr>
        <p:spPr>
          <a:xfrm>
            <a:off x="12344400" y="4645029"/>
            <a:ext cx="8991600" cy="5260978"/>
          </a:xfrm>
          <a:prstGeom prst="rect">
            <a:avLst/>
          </a:prstGeom>
        </p:spPr>
        <p:txBody>
          <a:bodyPr/>
          <a:lstStyle/>
          <a:p>
            <a:pPr marL="581502" indent="-581502" algn="l" defTabSz="1810510">
              <a:buFont typeface="Times"/>
              <a:buChar char="•"/>
              <a:defRPr sz="3100">
                <a:effectLst>
                  <a:outerShdw blurRad="38100" dist="37719" dir="2700000" rotWithShape="0">
                    <a:srgbClr val="000000"/>
                  </a:outerShdw>
                </a:effectLst>
              </a:defRPr>
            </a:pPr>
            <a:r>
              <a:t>Symptoms &amp; signs</a:t>
            </a:r>
          </a:p>
          <a:p>
            <a:pPr marL="581502" indent="-581502" algn="l" defTabSz="1810510">
              <a:buFont typeface="Times"/>
              <a:buChar char="•"/>
              <a:defRPr sz="3100">
                <a:effectLst>
                  <a:outerShdw blurRad="38100" dist="37719" dir="2700000" rotWithShape="0">
                    <a:srgbClr val="000000"/>
                  </a:outerShdw>
                </a:effectLst>
              </a:defRPr>
            </a:pPr>
            <a:r>
              <a:t>Questionnaires</a:t>
            </a:r>
          </a:p>
          <a:p>
            <a:pPr marL="581502" indent="-581502" algn="l" defTabSz="1810510">
              <a:buFont typeface="Times"/>
              <a:buChar char="•"/>
              <a:defRPr sz="3100">
                <a:effectLst>
                  <a:outerShdw blurRad="38100" dist="37719" dir="2700000" rotWithShape="0">
                    <a:srgbClr val="000000"/>
                  </a:outerShdw>
                </a:effectLst>
              </a:defRPr>
            </a:pPr>
            <a:r>
              <a:t>Confirmatory blood tests</a:t>
            </a:r>
          </a:p>
          <a:p>
            <a:pPr marL="581502" indent="-581502" algn="l" defTabSz="1810510">
              <a:buFont typeface="Times"/>
              <a:buChar char="•"/>
              <a:defRPr sz="3100">
                <a:effectLst>
                  <a:outerShdw blurRad="38100" dist="37719" dir="2700000" rotWithShape="0">
                    <a:srgbClr val="000000"/>
                  </a:outerShdw>
                </a:effectLst>
              </a:defRPr>
            </a:pPr>
            <a:r>
              <a:t>High risk populations</a:t>
            </a:r>
          </a:p>
        </p:txBody>
      </p:sp>
      <p:pic>
        <p:nvPicPr>
          <p:cNvPr id="470" name="image3.jpeg" descr="fed15918-543e-457a-a3fc-a2b06eece525">
            <a:hlinkClick r:id="rId2"/>
          </p:cNvPr>
          <p:cNvPicPr>
            <a:picLocks noChangeAspect="1"/>
          </p:cNvPicPr>
          <p:nvPr/>
        </p:nvPicPr>
        <p:blipFill>
          <a:blip r:embed="rId3"/>
          <a:stretch>
            <a:fillRect/>
          </a:stretch>
        </p:blipFill>
        <p:spPr>
          <a:xfrm>
            <a:off x="3486153" y="3657600"/>
            <a:ext cx="8705850" cy="7620000"/>
          </a:xfrm>
          <a:prstGeom prst="rect">
            <a:avLst/>
          </a:prstGeom>
          <a:ln w="19050">
            <a:solidFill>
              <a:srgbClr val="FFFFFF"/>
            </a:solidFill>
            <a:miter/>
          </a:ln>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p:cNvSpPr>
          <p:nvPr>
            <p:ph type="title"/>
          </p:nvPr>
        </p:nvSpPr>
        <p:spPr>
          <a:xfrm>
            <a:off x="3048003" y="583732"/>
            <a:ext cx="18281650" cy="3563288"/>
          </a:xfrm>
          <a:prstGeom prst="rect">
            <a:avLst/>
          </a:prstGeom>
        </p:spPr>
        <p:txBody>
          <a:bodyPr/>
          <a:lstStyle/>
          <a:p>
            <a:pPr>
              <a:defRPr sz="4000"/>
            </a:pPr>
            <a:r>
              <a:t>Key Signs and Symptoms to Consider</a:t>
            </a:r>
            <a:br/>
            <a:r>
              <a:t>2010 Endocrine Society Guidelines</a:t>
            </a:r>
            <a:br/>
            <a:r>
              <a:rPr sz="5600">
                <a:solidFill>
                  <a:srgbClr val="FF9900"/>
                </a:solidFill>
              </a:rPr>
              <a:t>Suggested signs and symptoms that would</a:t>
            </a:r>
            <a:br>
              <a:rPr sz="5600">
                <a:solidFill>
                  <a:srgbClr val="FF9900"/>
                </a:solidFill>
              </a:rPr>
            </a:br>
            <a:r>
              <a:rPr sz="5600">
                <a:solidFill>
                  <a:srgbClr val="FF9900"/>
                </a:solidFill>
              </a:rPr>
              <a:t>require a serum testosterone level</a:t>
            </a:r>
          </a:p>
        </p:txBody>
      </p:sp>
      <p:sp>
        <p:nvSpPr>
          <p:cNvPr id="473" name="Shape 473"/>
          <p:cNvSpPr>
            <a:spLocks noGrp="1"/>
          </p:cNvSpPr>
          <p:nvPr>
            <p:ph type="body" sz="half" idx="1"/>
          </p:nvPr>
        </p:nvSpPr>
        <p:spPr>
          <a:xfrm>
            <a:off x="12674600" y="5480050"/>
            <a:ext cx="7747000" cy="7356476"/>
          </a:xfrm>
          <a:prstGeom prst="rect">
            <a:avLst/>
          </a:prstGeom>
        </p:spPr>
        <p:txBody>
          <a:bodyPr/>
          <a:lstStyle/>
          <a:p>
            <a:pPr marL="463550" indent="-463550"/>
            <a:r>
              <a:t>Increased body fat, body mass index</a:t>
            </a:r>
          </a:p>
          <a:p>
            <a:pPr marL="463550" indent="-463550"/>
            <a:r>
              <a:t>Reduced muscle bulk and strength</a:t>
            </a:r>
          </a:p>
          <a:p>
            <a:pPr marL="463550" indent="-463550"/>
            <a:r>
              <a:t>Low bone mineral density </a:t>
            </a:r>
          </a:p>
          <a:p>
            <a:pPr marL="463550" indent="-463550"/>
            <a:r>
              <a:t>Loss of body hair (axillary and pubic) hair, reduced shaving </a:t>
            </a:r>
          </a:p>
        </p:txBody>
      </p:sp>
      <p:sp>
        <p:nvSpPr>
          <p:cNvPr id="474" name="Shape 474"/>
          <p:cNvSpPr/>
          <p:nvPr/>
        </p:nvSpPr>
        <p:spPr>
          <a:xfrm>
            <a:off x="3962403" y="5480048"/>
            <a:ext cx="7677150" cy="688151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2074" tIns="92074" rIns="92074" bIns="92074">
            <a:normAutofit/>
          </a:bodyPr>
          <a:lstStyle/>
          <a:p>
            <a:pPr marL="463550" indent="-463550" defTabSz="1828800">
              <a:lnSpc>
                <a:spcPct val="80000"/>
              </a:lnSpc>
              <a:spcBef>
                <a:spcPts val="2600"/>
              </a:spcBef>
              <a:spcAft>
                <a:spcPts val="0"/>
              </a:spcAft>
              <a:buFont typeface="Times"/>
              <a:buChar char="•"/>
              <a:defRPr sz="2800">
                <a:solidFill>
                  <a:srgbClr val="FFFFFF"/>
                </a:solidFill>
                <a:effectLst>
                  <a:outerShdw blurRad="38100" dist="38100" dir="2700000" rotWithShape="0">
                    <a:srgbClr val="000000"/>
                  </a:outerShdw>
                </a:effectLst>
                <a:latin typeface="+mj-lt"/>
                <a:ea typeface="+mj-ea"/>
                <a:cs typeface="+mj-cs"/>
                <a:sym typeface="Times New Roman"/>
              </a:defRPr>
            </a:pPr>
            <a:r>
              <a:rPr b="1">
                <a:solidFill>
                  <a:srgbClr val="FFFFFF"/>
                </a:solidFill>
                <a:effectLst>
                  <a:outerShdw blurRad="38100" dist="38100" dir="2700000" rotWithShape="0">
                    <a:srgbClr val="000000"/>
                  </a:outerShdw>
                </a:effectLst>
                <a:latin typeface="Times New Roman"/>
                <a:cs typeface="Times New Roman"/>
                <a:sym typeface="Times New Roman"/>
              </a:rPr>
              <a:t>Decreased energy or motivation </a:t>
            </a:r>
          </a:p>
          <a:p>
            <a:pPr marL="463550" indent="-463550" defTabSz="1828800">
              <a:lnSpc>
                <a:spcPct val="80000"/>
              </a:lnSpc>
              <a:spcBef>
                <a:spcPts val="2600"/>
              </a:spcBef>
              <a:spcAft>
                <a:spcPts val="0"/>
              </a:spcAft>
              <a:buFont typeface="Times"/>
              <a:buChar char="•"/>
              <a:defRPr sz="2800">
                <a:solidFill>
                  <a:srgbClr val="FFFFFF"/>
                </a:solidFill>
                <a:effectLst>
                  <a:outerShdw blurRad="38100" dist="38100" dir="2700000" rotWithShape="0">
                    <a:srgbClr val="000000"/>
                  </a:outerShdw>
                </a:effectLst>
                <a:latin typeface="+mj-lt"/>
                <a:ea typeface="+mj-ea"/>
                <a:cs typeface="+mj-cs"/>
                <a:sym typeface="Times New Roman"/>
              </a:defRPr>
            </a:pPr>
            <a:r>
              <a:rPr b="1">
                <a:solidFill>
                  <a:srgbClr val="FFFFFF"/>
                </a:solidFill>
                <a:effectLst>
                  <a:outerShdw blurRad="38100" dist="38100" dir="2700000" rotWithShape="0">
                    <a:srgbClr val="000000"/>
                  </a:outerShdw>
                </a:effectLst>
                <a:latin typeface="Times New Roman"/>
                <a:cs typeface="Times New Roman"/>
                <a:sym typeface="Times New Roman"/>
              </a:rPr>
              <a:t>Depressed mood</a:t>
            </a:r>
          </a:p>
          <a:p>
            <a:pPr marL="463550" indent="-463550" defTabSz="1828800">
              <a:lnSpc>
                <a:spcPct val="80000"/>
              </a:lnSpc>
              <a:spcBef>
                <a:spcPts val="2600"/>
              </a:spcBef>
              <a:spcAft>
                <a:spcPts val="0"/>
              </a:spcAft>
              <a:buFont typeface="Times"/>
              <a:buChar char="•"/>
              <a:defRPr sz="2800">
                <a:solidFill>
                  <a:srgbClr val="FFFFFF"/>
                </a:solidFill>
                <a:effectLst>
                  <a:outerShdw blurRad="38100" dist="38100" dir="2700000" rotWithShape="0">
                    <a:srgbClr val="000000"/>
                  </a:outerShdw>
                </a:effectLst>
                <a:latin typeface="+mj-lt"/>
                <a:ea typeface="+mj-ea"/>
                <a:cs typeface="+mj-cs"/>
                <a:sym typeface="Times New Roman"/>
              </a:defRPr>
            </a:pPr>
            <a:r>
              <a:rPr b="1">
                <a:solidFill>
                  <a:srgbClr val="FFFFFF"/>
                </a:solidFill>
                <a:effectLst>
                  <a:outerShdw blurRad="38100" dist="38100" dir="2700000" rotWithShape="0">
                    <a:srgbClr val="000000"/>
                  </a:outerShdw>
                </a:effectLst>
                <a:latin typeface="Times New Roman"/>
                <a:cs typeface="Times New Roman"/>
                <a:sym typeface="Times New Roman"/>
              </a:rPr>
              <a:t>Diminished Libido / erectile dysfunction</a:t>
            </a:r>
          </a:p>
          <a:p>
            <a:pPr marL="463550" indent="-463550" defTabSz="1828800">
              <a:lnSpc>
                <a:spcPct val="80000"/>
              </a:lnSpc>
              <a:spcBef>
                <a:spcPts val="2600"/>
              </a:spcBef>
              <a:spcAft>
                <a:spcPts val="0"/>
              </a:spcAft>
              <a:buFont typeface="Times"/>
              <a:buChar char="•"/>
              <a:defRPr sz="2800">
                <a:solidFill>
                  <a:srgbClr val="FFFFFF"/>
                </a:solidFill>
                <a:effectLst>
                  <a:outerShdw blurRad="38100" dist="38100" dir="2700000" rotWithShape="0">
                    <a:srgbClr val="000000"/>
                  </a:outerShdw>
                </a:effectLst>
                <a:latin typeface="+mj-lt"/>
                <a:ea typeface="+mj-ea"/>
                <a:cs typeface="+mj-cs"/>
                <a:sym typeface="Times New Roman"/>
              </a:defRPr>
            </a:pPr>
            <a:r>
              <a:rPr b="1">
                <a:solidFill>
                  <a:srgbClr val="FFFFFF"/>
                </a:solidFill>
                <a:effectLst>
                  <a:outerShdw blurRad="38100" dist="38100" dir="2700000" rotWithShape="0">
                    <a:srgbClr val="000000"/>
                  </a:outerShdw>
                </a:effectLst>
                <a:latin typeface="Times New Roman"/>
                <a:cs typeface="Times New Roman"/>
                <a:sym typeface="Times New Roman"/>
              </a:rPr>
              <a:t>Poor concentration and memory</a:t>
            </a:r>
          </a:p>
          <a:p>
            <a:pPr marL="463550" indent="-463550" defTabSz="1828800">
              <a:lnSpc>
                <a:spcPct val="80000"/>
              </a:lnSpc>
              <a:spcBef>
                <a:spcPts val="2600"/>
              </a:spcBef>
              <a:spcAft>
                <a:spcPts val="0"/>
              </a:spcAft>
              <a:buFont typeface="Times"/>
              <a:buChar char="•"/>
              <a:defRPr sz="2800">
                <a:solidFill>
                  <a:srgbClr val="FFFFFF"/>
                </a:solidFill>
                <a:effectLst>
                  <a:outerShdw blurRad="38100" dist="38100" dir="2700000" rotWithShape="0">
                    <a:srgbClr val="000000"/>
                  </a:outerShdw>
                </a:effectLst>
                <a:latin typeface="+mj-lt"/>
                <a:ea typeface="+mj-ea"/>
                <a:cs typeface="+mj-cs"/>
                <a:sym typeface="Times New Roman"/>
              </a:defRPr>
            </a:pPr>
            <a:r>
              <a:rPr b="1">
                <a:solidFill>
                  <a:srgbClr val="FFFFFF"/>
                </a:solidFill>
                <a:effectLst>
                  <a:outerShdw blurRad="38100" dist="38100" dir="2700000" rotWithShape="0">
                    <a:srgbClr val="000000"/>
                  </a:outerShdw>
                </a:effectLst>
                <a:latin typeface="Times New Roman"/>
                <a:cs typeface="Times New Roman"/>
                <a:sym typeface="Times New Roman"/>
              </a:rPr>
              <a:t>Sleep disturbance</a:t>
            </a:r>
          </a:p>
        </p:txBody>
      </p:sp>
      <p:sp>
        <p:nvSpPr>
          <p:cNvPr id="475" name="Shape 475"/>
          <p:cNvSpPr/>
          <p:nvPr/>
        </p:nvSpPr>
        <p:spPr>
          <a:xfrm>
            <a:off x="12665074" y="4257678"/>
            <a:ext cx="7756528" cy="1231098"/>
          </a:xfrm>
          <a:prstGeom prst="rect">
            <a:avLst/>
          </a:prstGeom>
          <a:solidFill>
            <a:srgbClr val="000000">
              <a:alpha val="39999"/>
            </a:srgbClr>
          </a:solidFill>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182876" tIns="182876" rIns="182876" bIns="182876">
            <a:spAutoFit/>
          </a:bodyPr>
          <a:lstStyle>
            <a:lvl1pPr>
              <a:defRPr sz="2800">
                <a:solidFill>
                  <a:srgbClr val="FFFFFF"/>
                </a:solidFill>
                <a:latin typeface="+mj-lt"/>
                <a:ea typeface="+mj-ea"/>
                <a:cs typeface="+mj-cs"/>
                <a:sym typeface="Times New Roman"/>
              </a:defRPr>
            </a:lvl1pPr>
          </a:lstStyle>
          <a:p>
            <a:pPr algn="ctr" defTabSz="1828800">
              <a:spcBef>
                <a:spcPts val="0"/>
              </a:spcBef>
              <a:spcAft>
                <a:spcPts val="0"/>
              </a:spcAft>
              <a:defRPr>
                <a:effectLst/>
              </a:defRPr>
            </a:pPr>
            <a:r>
              <a:rPr sz="5600" b="1">
                <a:latin typeface="Times New Roman"/>
                <a:cs typeface="Times New Roman"/>
              </a:rPr>
              <a:t>Signs</a:t>
            </a:r>
          </a:p>
        </p:txBody>
      </p:sp>
      <p:sp>
        <p:nvSpPr>
          <p:cNvPr id="476" name="Shape 476"/>
          <p:cNvSpPr/>
          <p:nvPr/>
        </p:nvSpPr>
        <p:spPr>
          <a:xfrm>
            <a:off x="3962403" y="4241800"/>
            <a:ext cx="7756526" cy="1231098"/>
          </a:xfrm>
          <a:prstGeom prst="rect">
            <a:avLst/>
          </a:prstGeom>
          <a:solidFill>
            <a:srgbClr val="000000">
              <a:alpha val="39999"/>
            </a:srgbClr>
          </a:solidFill>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182876" tIns="182876" rIns="182876" bIns="182876">
            <a:spAutoFit/>
          </a:bodyPr>
          <a:lstStyle>
            <a:lvl1pPr>
              <a:defRPr sz="2800">
                <a:solidFill>
                  <a:srgbClr val="FFFFFF"/>
                </a:solidFill>
                <a:latin typeface="+mj-lt"/>
                <a:ea typeface="+mj-ea"/>
                <a:cs typeface="+mj-cs"/>
                <a:sym typeface="Times New Roman"/>
              </a:defRPr>
            </a:lvl1pPr>
          </a:lstStyle>
          <a:p>
            <a:pPr algn="ctr" defTabSz="1828800">
              <a:spcBef>
                <a:spcPts val="0"/>
              </a:spcBef>
              <a:spcAft>
                <a:spcPts val="0"/>
              </a:spcAft>
              <a:defRPr>
                <a:effectLst/>
              </a:defRPr>
            </a:pPr>
            <a:r>
              <a:rPr sz="5600" b="1">
                <a:latin typeface="Times New Roman"/>
                <a:cs typeface="Times New Roman"/>
              </a:rPr>
              <a:t>Symptoms</a:t>
            </a:r>
          </a:p>
        </p:txBody>
      </p:sp>
      <p:sp>
        <p:nvSpPr>
          <p:cNvPr id="477" name="Shape 477"/>
          <p:cNvSpPr/>
          <p:nvPr/>
        </p:nvSpPr>
        <p:spPr>
          <a:xfrm>
            <a:off x="3048000" y="13106401"/>
            <a:ext cx="1156970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Adapted from Endocrine Society Guidelines. </a:t>
            </a:r>
            <a:r>
              <a:rPr sz="2800" i="1">
                <a:solidFill>
                  <a:srgbClr val="FFFFFF"/>
                </a:solidFill>
                <a:effectLst>
                  <a:outerShdw blurRad="38100" dist="38100" dir="2700000" rotWithShape="0">
                    <a:srgbClr val="000000"/>
                  </a:outerShdw>
                </a:effectLst>
                <a:latin typeface="Verdana"/>
                <a:ea typeface="Verdana"/>
                <a:sym typeface="Verdana"/>
              </a:rPr>
              <a:t>201</a:t>
            </a:r>
            <a:r>
              <a:rPr lang="en-US" sz="2800" i="1">
                <a:solidFill>
                  <a:srgbClr val="FFFFFF"/>
                </a:solidFill>
                <a:effectLst>
                  <a:outerShdw blurRad="38100" dist="38100" dir="2700000" rotWithShape="0">
                    <a:srgbClr val="000000"/>
                  </a:outerShdw>
                </a:effectLst>
                <a:latin typeface="Verdana"/>
                <a:ea typeface="Verdana"/>
                <a:sym typeface="Verdana"/>
              </a:rPr>
              <a:t>8</a:t>
            </a:r>
            <a:r>
              <a:rPr sz="2800">
                <a:solidFill>
                  <a:srgbClr val="FFFFFF"/>
                </a:solidFill>
                <a:effectLst>
                  <a:outerShdw blurRad="38100" dist="38100" dir="2700000" rotWithShape="0">
                    <a:srgbClr val="000000"/>
                  </a:outerShdw>
                </a:effectLst>
                <a:latin typeface="Verdana"/>
                <a:ea typeface="Verdana"/>
                <a:sym typeface="Verdana"/>
              </a:rPr>
              <a:t> </a:t>
            </a:r>
          </a:p>
        </p:txBody>
      </p:sp>
      <p:sp>
        <p:nvSpPr>
          <p:cNvPr id="478" name="Shape 478"/>
          <p:cNvSpPr/>
          <p:nvPr/>
        </p:nvSpPr>
        <p:spPr>
          <a:xfrm>
            <a:off x="20843565" y="12801601"/>
            <a:ext cx="492434" cy="9233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400">
                <a:solidFill>
                  <a:srgbClr val="0066FF"/>
                </a:solidFill>
                <a:latin typeface="+mj-lt"/>
                <a:ea typeface="+mj-ea"/>
                <a:cs typeface="+mj-cs"/>
                <a:sym typeface="Times New Roman"/>
              </a:defRPr>
            </a:lvl1pPr>
          </a:lstStyle>
          <a:p>
            <a:pPr defTabSz="1828800">
              <a:spcBef>
                <a:spcPts val="0"/>
              </a:spcBef>
              <a:spcAft>
                <a:spcPts val="0"/>
              </a:spcAft>
              <a:defRPr>
                <a:effectLst/>
              </a:defRPr>
            </a:pPr>
            <a:r>
              <a:rPr sz="4800" b="1">
                <a:latin typeface="Times New Roman"/>
                <a:cs typeface="Times New Roman"/>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fill="hold"/>
                                        <p:tgtEl>
                                          <p:spTgt spid="473">
                                            <p:bg/>
                                          </p:spTgt>
                                        </p:tgtEl>
                                        <p:attrNameLst>
                                          <p:attrName>style.visibility</p:attrName>
                                        </p:attrNameLst>
                                      </p:cBhvr>
                                      <p:to>
                                        <p:strVal val="visible"/>
                                      </p:to>
                                    </p:set>
                                    <p:animEffect transition="in" filter="dissolve">
                                      <p:cBhvr>
                                        <p:cTn id="7" dur="500"/>
                                        <p:tgtEl>
                                          <p:spTgt spid="473">
                                            <p:bg/>
                                          </p:spTgt>
                                        </p:tgtEl>
                                      </p:cBhvr>
                                    </p:animEffect>
                                  </p:childTnLst>
                                </p:cTn>
                              </p:par>
                              <p:par>
                                <p:cTn id="8" presetID="9" presetClass="entr" presetSubtype="0" fill="hold" grpId="0" nodeType="withEffect">
                                  <p:stCondLst>
                                    <p:cond delay="0"/>
                                  </p:stCondLst>
                                  <p:childTnLst>
                                    <p:set>
                                      <p:cBhvr>
                                        <p:cTn id="9" fill="hold"/>
                                        <p:tgtEl>
                                          <p:spTgt spid="473">
                                            <p:txEl>
                                              <p:pRg st="0" end="0"/>
                                            </p:txEl>
                                          </p:spTgt>
                                        </p:tgtEl>
                                        <p:attrNameLst>
                                          <p:attrName>style.visibility</p:attrName>
                                        </p:attrNameLst>
                                      </p:cBhvr>
                                      <p:to>
                                        <p:strVal val="visible"/>
                                      </p:to>
                                    </p:set>
                                    <p:animEffect transition="in" filter="dissolve">
                                      <p:cBhvr>
                                        <p:cTn id="10" dur="500"/>
                                        <p:tgtEl>
                                          <p:spTgt spid="473">
                                            <p:txEl>
                                              <p:pRg st="0" end="0"/>
                                            </p:txEl>
                                          </p:spTgt>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fill="hold"/>
                                        <p:tgtEl>
                                          <p:spTgt spid="473">
                                            <p:txEl>
                                              <p:pRg st="1" end="1"/>
                                            </p:txEl>
                                          </p:spTgt>
                                        </p:tgtEl>
                                        <p:attrNameLst>
                                          <p:attrName>style.visibility</p:attrName>
                                        </p:attrNameLst>
                                      </p:cBhvr>
                                      <p:to>
                                        <p:strVal val="visible"/>
                                      </p:to>
                                    </p:set>
                                    <p:animEffect transition="in" filter="dissolve">
                                      <p:cBhvr>
                                        <p:cTn id="14" dur="500"/>
                                        <p:tgtEl>
                                          <p:spTgt spid="473">
                                            <p:txEl>
                                              <p:pRg st="1" end="1"/>
                                            </p:txEl>
                                          </p:spTgt>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fill="hold"/>
                                        <p:tgtEl>
                                          <p:spTgt spid="475"/>
                                        </p:tgtEl>
                                        <p:attrNameLst>
                                          <p:attrName>style.visibility</p:attrName>
                                        </p:attrNameLst>
                                      </p:cBhvr>
                                      <p:to>
                                        <p:strVal val="visible"/>
                                      </p:to>
                                    </p:set>
                                    <p:animEffect transition="in" filter="dissolve">
                                      <p:cBhvr>
                                        <p:cTn id="18" dur="500"/>
                                        <p:tgtEl>
                                          <p:spTgt spid="475"/>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fill="hold"/>
                                        <p:tgtEl>
                                          <p:spTgt spid="473">
                                            <p:txEl>
                                              <p:pRg st="2" end="2"/>
                                            </p:txEl>
                                          </p:spTgt>
                                        </p:tgtEl>
                                        <p:attrNameLst>
                                          <p:attrName>style.visibility</p:attrName>
                                        </p:attrNameLst>
                                      </p:cBhvr>
                                      <p:to>
                                        <p:strVal val="visible"/>
                                      </p:to>
                                    </p:set>
                                    <p:animEffect transition="in" filter="dissolve">
                                      <p:cBhvr>
                                        <p:cTn id="23" dur="500"/>
                                        <p:tgtEl>
                                          <p:spTgt spid="473">
                                            <p:txEl>
                                              <p:pRg st="2" end="2"/>
                                            </p:txEl>
                                          </p:spTgt>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fill="hold"/>
                                        <p:tgtEl>
                                          <p:spTgt spid="473">
                                            <p:txEl>
                                              <p:pRg st="3" end="3"/>
                                            </p:txEl>
                                          </p:spTgt>
                                        </p:tgtEl>
                                        <p:attrNameLst>
                                          <p:attrName>style.visibility</p:attrName>
                                        </p:attrNameLst>
                                      </p:cBhvr>
                                      <p:to>
                                        <p:strVal val="visible"/>
                                      </p:to>
                                    </p:set>
                                    <p:animEffect transition="in" filter="dissolve">
                                      <p:cBhvr>
                                        <p:cTn id="28" dur="500"/>
                                        <p:tgtEl>
                                          <p:spTgt spid="4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 grpId="0" uiExpand="1" build="p" bldLvl="5" animBg="1" advAuto="0"/>
      <p:bldP spid="475"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BE8F-8F7F-D957-FFAD-CFAC63592E2D}"/>
              </a:ext>
            </a:extLst>
          </p:cNvPr>
          <p:cNvSpPr>
            <a:spLocks noGrp="1"/>
          </p:cNvSpPr>
          <p:nvPr>
            <p:ph type="title"/>
          </p:nvPr>
        </p:nvSpPr>
        <p:spPr/>
        <p:txBody>
          <a:bodyPr/>
          <a:lstStyle/>
          <a:p>
            <a:r>
              <a:rPr lang="en-US"/>
              <a:t>Endocrine Society Guidelines</a:t>
            </a:r>
          </a:p>
        </p:txBody>
      </p:sp>
      <p:sp>
        <p:nvSpPr>
          <p:cNvPr id="3" name="Text Placeholder 2">
            <a:extLst>
              <a:ext uri="{FF2B5EF4-FFF2-40B4-BE49-F238E27FC236}">
                <a16:creationId xmlns:a16="http://schemas.microsoft.com/office/drawing/2014/main" id="{779AF59D-7954-9382-69BD-098E8040A7B7}"/>
              </a:ext>
            </a:extLst>
          </p:cNvPr>
          <p:cNvSpPr>
            <a:spLocks noGrp="1"/>
          </p:cNvSpPr>
          <p:nvPr>
            <p:ph type="body" sz="quarter" idx="1"/>
          </p:nvPr>
        </p:nvSpPr>
        <p:spPr>
          <a:xfrm>
            <a:off x="3930582" y="3516925"/>
            <a:ext cx="16522836" cy="8074854"/>
          </a:xfrm>
        </p:spPr>
        <p:txBody>
          <a:bodyPr/>
          <a:lstStyle/>
          <a:p>
            <a:r>
              <a:rPr lang="en-US"/>
              <a:t>“Recommends making a diagnosis of hypogonadism only in men with symptoms and signs consistent with testosterone deficiency and unequivocally and consistently low serum testosterone”</a:t>
            </a:r>
          </a:p>
          <a:p>
            <a:r>
              <a:rPr lang="en-US"/>
              <a:t>Using accurate assays for total and free T with “rigorously derived reference ranges”</a:t>
            </a:r>
          </a:p>
          <a:p>
            <a:r>
              <a:rPr lang="en-US"/>
              <a:t>Must repeat the measurement of “morning fasting total T for confirmation</a:t>
            </a:r>
          </a:p>
          <a:p>
            <a:endParaRPr lang="en-US"/>
          </a:p>
        </p:txBody>
      </p:sp>
      <p:sp>
        <p:nvSpPr>
          <p:cNvPr id="4" name="Shape 477">
            <a:extLst>
              <a:ext uri="{FF2B5EF4-FFF2-40B4-BE49-F238E27FC236}">
                <a16:creationId xmlns:a16="http://schemas.microsoft.com/office/drawing/2014/main" id="{41C07A91-E44B-E722-08D5-63CBF27BD2F7}"/>
              </a:ext>
            </a:extLst>
          </p:cNvPr>
          <p:cNvSpPr/>
          <p:nvPr/>
        </p:nvSpPr>
        <p:spPr>
          <a:xfrm>
            <a:off x="3048000" y="13106401"/>
            <a:ext cx="1156970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Adapted from Endocrine Society Guidelines. </a:t>
            </a:r>
            <a:r>
              <a:rPr sz="2800" i="1">
                <a:solidFill>
                  <a:srgbClr val="FFFFFF"/>
                </a:solidFill>
                <a:effectLst>
                  <a:outerShdw blurRad="38100" dist="38100" dir="2700000" rotWithShape="0">
                    <a:srgbClr val="000000"/>
                  </a:outerShdw>
                </a:effectLst>
                <a:latin typeface="Verdana"/>
                <a:ea typeface="Verdana"/>
                <a:sym typeface="Verdana"/>
              </a:rPr>
              <a:t>201</a:t>
            </a:r>
            <a:r>
              <a:rPr lang="en-US" sz="2800" i="1">
                <a:solidFill>
                  <a:srgbClr val="FFFFFF"/>
                </a:solidFill>
                <a:effectLst>
                  <a:outerShdw blurRad="38100" dist="38100" dir="2700000" rotWithShape="0">
                    <a:srgbClr val="000000"/>
                  </a:outerShdw>
                </a:effectLst>
                <a:latin typeface="Verdana"/>
                <a:ea typeface="Verdana"/>
                <a:sym typeface="Verdana"/>
              </a:rPr>
              <a:t>8</a:t>
            </a:r>
            <a:r>
              <a:rPr sz="2800">
                <a:solidFill>
                  <a:srgbClr val="FFFFFF"/>
                </a:solidFill>
                <a:effectLst>
                  <a:outerShdw blurRad="38100" dist="38100" dir="2700000" rotWithShape="0">
                    <a:srgbClr val="000000"/>
                  </a:outerShdw>
                </a:effectLst>
                <a:latin typeface="Verdana"/>
                <a:ea typeface="Verdana"/>
                <a:sym typeface="Verdana"/>
              </a:rPr>
              <a:t> </a:t>
            </a:r>
          </a:p>
        </p:txBody>
      </p:sp>
    </p:spTree>
    <p:extLst>
      <p:ext uri="{BB962C8B-B14F-4D97-AF65-F5344CB8AC3E}">
        <p14:creationId xmlns:p14="http://schemas.microsoft.com/office/powerpoint/2010/main" val="412536273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 name="image6.png" descr="diag_adam_ques"/>
          <p:cNvPicPr>
            <a:picLocks noChangeAspect="1"/>
          </p:cNvPicPr>
          <p:nvPr/>
        </p:nvPicPr>
        <p:blipFill>
          <a:blip r:embed="rId2"/>
          <a:srcRect l="1324" t="1164" r="2020" b="6158"/>
          <a:stretch>
            <a:fillRect/>
          </a:stretch>
        </p:blipFill>
        <p:spPr>
          <a:xfrm>
            <a:off x="5238746" y="3644899"/>
            <a:ext cx="11649080" cy="7470778"/>
          </a:xfrm>
          <a:prstGeom prst="rect">
            <a:avLst/>
          </a:prstGeom>
          <a:ln w="12700">
            <a:miter lim="400000"/>
          </a:ln>
          <a:effectLst>
            <a:outerShdw dist="53882" dir="2700000" rotWithShape="0">
              <a:srgbClr val="00279F">
                <a:alpha val="50000"/>
              </a:srgbClr>
            </a:outerShdw>
          </a:effectLst>
        </p:spPr>
      </p:pic>
      <p:sp>
        <p:nvSpPr>
          <p:cNvPr id="483" name="Shape 483"/>
          <p:cNvSpPr>
            <a:spLocks noGrp="1"/>
          </p:cNvSpPr>
          <p:nvPr>
            <p:ph type="title"/>
          </p:nvPr>
        </p:nvSpPr>
        <p:spPr>
          <a:xfrm>
            <a:off x="4302127" y="1200150"/>
            <a:ext cx="15786102" cy="2136776"/>
          </a:xfrm>
          <a:prstGeom prst="rect">
            <a:avLst/>
          </a:prstGeom>
        </p:spPr>
        <p:txBody>
          <a:bodyPr anchor="t"/>
          <a:lstStyle/>
          <a:p>
            <a:pPr defTabSz="1755644">
              <a:defRPr sz="4200">
                <a:effectLst>
                  <a:outerShdw blurRad="38100" dist="36576" dir="2700000" rotWithShape="0">
                    <a:srgbClr val="000000"/>
                  </a:outerShdw>
                </a:effectLst>
              </a:defRPr>
            </a:pPr>
            <a:r>
              <a:t>ADAM Questionnaire:</a:t>
            </a:r>
            <a:br/>
            <a:r>
              <a:rPr sz="6800">
                <a:solidFill>
                  <a:srgbClr val="FF9900"/>
                </a:solidFill>
              </a:rPr>
              <a:t>Androgen Deficiency in the Aging Male</a:t>
            </a:r>
          </a:p>
        </p:txBody>
      </p:sp>
      <p:sp>
        <p:nvSpPr>
          <p:cNvPr id="484" name="Shape 484"/>
          <p:cNvSpPr/>
          <p:nvPr/>
        </p:nvSpPr>
        <p:spPr>
          <a:xfrm>
            <a:off x="3962400" y="4210051"/>
            <a:ext cx="1524000" cy="835026"/>
          </a:xfrm>
          <a:prstGeom prst="rightArrow">
            <a:avLst>
              <a:gd name="adj1" fmla="val 49806"/>
              <a:gd name="adj2" fmla="val 84030"/>
            </a:avLst>
          </a:prstGeom>
          <a:solidFill>
            <a:srgbClr val="FF0000"/>
          </a:solidFill>
          <a:ln>
            <a:solidFill>
              <a:srgbClr val="FFFFFF"/>
            </a:solidFill>
            <a:miter/>
          </a:ln>
        </p:spPr>
        <p:txBody>
          <a:bodyPr lIns="91436" tIns="91436" rIns="91436" bIns="91436" anchor="ct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485" name="Shape 485"/>
          <p:cNvSpPr/>
          <p:nvPr/>
        </p:nvSpPr>
        <p:spPr>
          <a:xfrm>
            <a:off x="3962400" y="6858000"/>
            <a:ext cx="1524000" cy="835028"/>
          </a:xfrm>
          <a:prstGeom prst="rightArrow">
            <a:avLst>
              <a:gd name="adj1" fmla="val 49806"/>
              <a:gd name="adj2" fmla="val 84031"/>
            </a:avLst>
          </a:prstGeom>
          <a:solidFill>
            <a:srgbClr val="FF0000"/>
          </a:solidFill>
          <a:ln>
            <a:solidFill>
              <a:srgbClr val="FFFFFF"/>
            </a:solidFill>
            <a:miter/>
          </a:ln>
        </p:spPr>
        <p:txBody>
          <a:bodyPr lIns="91436" tIns="91436" rIns="91436" bIns="91436" anchor="ct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486" name="Shape 486"/>
          <p:cNvSpPr/>
          <p:nvPr/>
        </p:nvSpPr>
        <p:spPr>
          <a:xfrm>
            <a:off x="4586286" y="8972552"/>
            <a:ext cx="12954000" cy="1066800"/>
          </a:xfrm>
          <a:prstGeom prst="roundRect">
            <a:avLst>
              <a:gd name="adj" fmla="val 16667"/>
            </a:avLst>
          </a:prstGeom>
          <a:ln w="38100">
            <a:solidFill>
              <a:srgbClr val="FF0000"/>
            </a:solidFill>
            <a:miter/>
          </a:ln>
        </p:spPr>
        <p:txBody>
          <a:bodyPr lIns="91436" tIns="91436" rIns="91436" bIns="91436" anchor="ct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487" name="Shape 487"/>
          <p:cNvSpPr/>
          <p:nvPr/>
        </p:nvSpPr>
        <p:spPr>
          <a:xfrm>
            <a:off x="20792268" y="12677775"/>
            <a:ext cx="543731"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800">
                <a:solidFill>
                  <a:srgbClr val="0066FF"/>
                </a:solidFill>
                <a:latin typeface="+mj-lt"/>
                <a:ea typeface="+mj-ea"/>
                <a:cs typeface="+mj-cs"/>
                <a:sym typeface="Times New Roman"/>
              </a:defRPr>
            </a:lvl1pPr>
          </a:lstStyle>
          <a:p>
            <a:pPr defTabSz="1828800">
              <a:spcBef>
                <a:spcPts val="0"/>
              </a:spcBef>
              <a:spcAft>
                <a:spcPts val="0"/>
              </a:spcAft>
              <a:defRPr>
                <a:effectLst/>
              </a:defRPr>
            </a:pPr>
            <a:r>
              <a:rPr sz="5600" b="1">
                <a:latin typeface="Times New Roman"/>
                <a:cs typeface="Times New Roman"/>
              </a:rPr>
              <a:t>*</a:t>
            </a:r>
          </a:p>
        </p:txBody>
      </p:sp>
      <p:sp>
        <p:nvSpPr>
          <p:cNvPr id="2" name="TextBox 1">
            <a:extLst>
              <a:ext uri="{FF2B5EF4-FFF2-40B4-BE49-F238E27FC236}">
                <a16:creationId xmlns:a16="http://schemas.microsoft.com/office/drawing/2014/main" id="{50E13964-C3CC-2641-51B0-CED919185202}"/>
              </a:ext>
            </a:extLst>
          </p:cNvPr>
          <p:cNvSpPr txBox="1"/>
          <p:nvPr/>
        </p:nvSpPr>
        <p:spPr>
          <a:xfrm>
            <a:off x="2405062" y="11423648"/>
            <a:ext cx="19573876" cy="12926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algn="ctr" defTabSz="1828800">
              <a:spcBef>
                <a:spcPct val="0"/>
              </a:spcBef>
            </a:pPr>
            <a:r>
              <a:rPr lang="en-US" sz="7200" b="1" kern="1200">
                <a:solidFill>
                  <a:srgbClr val="9F9F9F">
                    <a:lumMod val="20000"/>
                    <a:lumOff val="80000"/>
                  </a:srgbClr>
                </a:solidFill>
                <a:effectLst>
                  <a:outerShdw blurRad="38100" dist="38100" dir="2700000" rotWithShape="0">
                    <a:srgbClr val="000000">
                      <a:alpha val="43137"/>
                    </a:srgbClr>
                  </a:outerShdw>
                </a:effectLst>
                <a:latin typeface="Helvetica"/>
                <a:cs typeface="Helvetica"/>
                <a:sym typeface="Helvetica"/>
              </a:rPr>
              <a:t>AUA recommends against questionairres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fill="hold"/>
                                        <p:tgtEl>
                                          <p:spTgt spid="484"/>
                                        </p:tgtEl>
                                        <p:attrNameLst>
                                          <p:attrName>style.visibility</p:attrName>
                                        </p:attrNameLst>
                                      </p:cBhvr>
                                      <p:to>
                                        <p:strVal val="visible"/>
                                      </p:to>
                                    </p:set>
                                    <p:animEffect transition="in" filter="dissolve">
                                      <p:cBhvr>
                                        <p:cTn id="7" dur="500"/>
                                        <p:tgtEl>
                                          <p:spTgt spid="48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fill="hold"/>
                                        <p:tgtEl>
                                          <p:spTgt spid="485"/>
                                        </p:tgtEl>
                                        <p:attrNameLst>
                                          <p:attrName>style.visibility</p:attrName>
                                        </p:attrNameLst>
                                      </p:cBhvr>
                                      <p:to>
                                        <p:strVal val="visible"/>
                                      </p:to>
                                    </p:set>
                                    <p:animEffect transition="in" filter="dissolve">
                                      <p:cBhvr>
                                        <p:cTn id="11" dur="500"/>
                                        <p:tgtEl>
                                          <p:spTgt spid="485"/>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fill="hold"/>
                                        <p:tgtEl>
                                          <p:spTgt spid="486"/>
                                        </p:tgtEl>
                                        <p:attrNameLst>
                                          <p:attrName>style.visibility</p:attrName>
                                        </p:attrNameLst>
                                      </p:cBhvr>
                                      <p:to>
                                        <p:strVal val="visible"/>
                                      </p:to>
                                    </p:set>
                                    <p:animEffect transition="in" filter="dissolve">
                                      <p:cBhvr>
                                        <p:cTn id="15"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 grpId="0" animBg="1" advAuto="0"/>
      <p:bldP spid="485" grpId="0" animBg="1" advAuto="0"/>
      <p:bldP spid="486" grpId="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p:cNvSpPr>
          <p:nvPr>
            <p:ph type="body" sz="half" idx="1"/>
          </p:nvPr>
        </p:nvSpPr>
        <p:spPr>
          <a:xfrm>
            <a:off x="7537445" y="3384026"/>
            <a:ext cx="14884406" cy="8435976"/>
          </a:xfrm>
          <a:prstGeom prst="rect">
            <a:avLst/>
          </a:prstGeom>
        </p:spPr>
        <p:txBody>
          <a:bodyPr>
            <a:normAutofit/>
          </a:bodyPr>
          <a:lstStyle/>
          <a:p>
            <a:pPr marL="685800" indent="-685800"/>
            <a:r>
              <a:t>Total T &lt; 300 ng/dl</a:t>
            </a:r>
          </a:p>
          <a:p>
            <a:pPr marL="1485900" lvl="1" indent="-571500">
              <a:spcBef>
                <a:spcPts val="2600"/>
              </a:spcBef>
              <a:buFontTx/>
              <a:defRPr sz="2800"/>
            </a:pPr>
            <a:r>
              <a:t>Definitely low</a:t>
            </a:r>
            <a:r>
              <a:rPr lang="en-US"/>
              <a:t>, AUA supported</a:t>
            </a:r>
            <a:endParaRPr/>
          </a:p>
          <a:p>
            <a:pPr marL="685800" indent="-685800">
              <a:buFontTx/>
            </a:pPr>
            <a:r>
              <a:t>Total T 300-400 ng/dl</a:t>
            </a:r>
          </a:p>
          <a:p>
            <a:pPr marL="1485900" lvl="1" indent="-571500">
              <a:spcBef>
                <a:spcPts val="2600"/>
              </a:spcBef>
              <a:buFontTx/>
              <a:defRPr sz="2800"/>
            </a:pPr>
            <a:r>
              <a:t>Repeat testing</a:t>
            </a:r>
          </a:p>
          <a:p>
            <a:pPr marL="1485900" lvl="1" indent="-571500">
              <a:spcBef>
                <a:spcPts val="2600"/>
              </a:spcBef>
              <a:buFontTx/>
              <a:defRPr sz="2800"/>
            </a:pPr>
            <a:r>
              <a:t>Clinical considerations</a:t>
            </a:r>
          </a:p>
          <a:p>
            <a:pPr marL="1485900" lvl="1" indent="-571500">
              <a:spcBef>
                <a:spcPts val="2600"/>
              </a:spcBef>
              <a:buFontTx/>
              <a:defRPr sz="2800"/>
            </a:pPr>
            <a:r>
              <a:t>Check Free T</a:t>
            </a:r>
          </a:p>
          <a:p>
            <a:pPr marL="685800" indent="-685800"/>
            <a:r>
              <a:t>Total T &gt; 400 ng/dl</a:t>
            </a:r>
          </a:p>
          <a:p>
            <a:pPr marL="1485900" lvl="1" indent="-571500">
              <a:spcBef>
                <a:spcPts val="2600"/>
              </a:spcBef>
              <a:buFontTx/>
              <a:defRPr sz="2800"/>
            </a:pPr>
            <a:r>
              <a:t>Probably OK</a:t>
            </a:r>
          </a:p>
        </p:txBody>
      </p:sp>
      <p:sp>
        <p:nvSpPr>
          <p:cNvPr id="490" name="Shape 490"/>
          <p:cNvSpPr/>
          <p:nvPr/>
        </p:nvSpPr>
        <p:spPr>
          <a:xfrm>
            <a:off x="3962400" y="914399"/>
            <a:ext cx="16459200" cy="215571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2074" tIns="92074" rIns="92074" bIns="92074">
            <a:spAutoFit/>
          </a:bodyPr>
          <a:lstStyle/>
          <a:p>
            <a:pPr algn="ctr" defTabSz="1828800">
              <a:lnSpc>
                <a:spcPct val="80000"/>
              </a:lnSpc>
              <a:spcBef>
                <a:spcPts val="0"/>
              </a:spcBef>
              <a:spcAft>
                <a:spcPts val="0"/>
              </a:spcAft>
              <a:defRPr sz="4400">
                <a:solidFill>
                  <a:srgbClr val="FFFF00"/>
                </a:solidFill>
                <a:effectLst>
                  <a:outerShdw blurRad="38100" dist="38100" dir="2700000" rotWithShape="0">
                    <a:srgbClr val="000000"/>
                  </a:outerShdw>
                </a:effectLst>
                <a:latin typeface="+mj-lt"/>
                <a:ea typeface="+mj-ea"/>
                <a:cs typeface="+mj-cs"/>
                <a:sym typeface="Times New Roman"/>
              </a:defRPr>
            </a:pPr>
            <a:r>
              <a:rPr sz="8800" b="1">
                <a:solidFill>
                  <a:srgbClr val="FFFF00"/>
                </a:solidFill>
                <a:effectLst>
                  <a:outerShdw blurRad="38100" dist="38100" dir="2700000" rotWithShape="0">
                    <a:srgbClr val="000000"/>
                  </a:outerShdw>
                </a:effectLst>
                <a:latin typeface="Times New Roman"/>
                <a:cs typeface="Times New Roman"/>
                <a:sym typeface="Times New Roman"/>
              </a:rPr>
              <a:t>Confirmatory Blood Tests:</a:t>
            </a:r>
            <a:br>
              <a:rPr sz="8800" b="1">
                <a:solidFill>
                  <a:srgbClr val="FFFF00"/>
                </a:solidFill>
                <a:effectLst>
                  <a:outerShdw blurRad="38100" dist="38100" dir="2700000" rotWithShape="0">
                    <a:srgbClr val="000000"/>
                  </a:outerShdw>
                </a:effectLst>
                <a:latin typeface="Times New Roman"/>
                <a:cs typeface="Times New Roman"/>
                <a:sym typeface="Times New Roman"/>
              </a:rPr>
            </a:br>
            <a:r>
              <a:rPr sz="7200" b="1">
                <a:solidFill>
                  <a:srgbClr val="FF9900"/>
                </a:solidFill>
                <a:effectLst>
                  <a:outerShdw blurRad="38100" dist="38100" dir="2700000" rotWithShape="0">
                    <a:srgbClr val="000000"/>
                  </a:outerShdw>
                </a:effectLst>
                <a:latin typeface="Times New Roman"/>
                <a:cs typeface="Times New Roman"/>
                <a:sym typeface="Times New Roman"/>
              </a:rPr>
              <a:t>2</a:t>
            </a:r>
            <a:r>
              <a:rPr sz="7200" b="1" baseline="30000">
                <a:solidFill>
                  <a:srgbClr val="FF9900"/>
                </a:solidFill>
                <a:effectLst>
                  <a:outerShdw blurRad="38100" dist="38100" dir="2700000" rotWithShape="0">
                    <a:srgbClr val="000000"/>
                  </a:outerShdw>
                </a:effectLst>
                <a:latin typeface="Times New Roman"/>
                <a:cs typeface="Times New Roman"/>
                <a:sym typeface="Times New Roman"/>
              </a:rPr>
              <a:t>nd</a:t>
            </a:r>
            <a:r>
              <a:rPr sz="7200" b="1">
                <a:solidFill>
                  <a:srgbClr val="FF9900"/>
                </a:solidFill>
                <a:effectLst>
                  <a:outerShdw blurRad="38100" dist="38100" dir="2700000" rotWithShape="0">
                    <a:srgbClr val="000000"/>
                  </a:outerShdw>
                </a:effectLst>
                <a:latin typeface="Times New Roman"/>
                <a:cs typeface="Times New Roman"/>
                <a:sym typeface="Times New Roman"/>
              </a:rPr>
              <a:t> Andropause Consensus Panel</a:t>
            </a:r>
          </a:p>
        </p:txBody>
      </p:sp>
      <p:sp>
        <p:nvSpPr>
          <p:cNvPr id="491" name="Shape 491"/>
          <p:cNvSpPr/>
          <p:nvPr/>
        </p:nvSpPr>
        <p:spPr>
          <a:xfrm>
            <a:off x="5915027" y="12237349"/>
            <a:ext cx="15830550" cy="112850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160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400">
                <a:solidFill>
                  <a:srgbClr val="FFFFFF"/>
                </a:solidFill>
                <a:effectLst>
                  <a:outerShdw blurRad="38100" dist="38100" dir="2700000" rotWithShape="0">
                    <a:srgbClr val="000000"/>
                  </a:outerShdw>
                </a:effectLst>
                <a:latin typeface="Verdana"/>
                <a:ea typeface="Verdana"/>
                <a:sym typeface="Verdana"/>
              </a:rPr>
              <a:t>Available at:</a:t>
            </a:r>
          </a:p>
          <a:p>
            <a:pPr defTabSz="1828800">
              <a:spcBef>
                <a:spcPts val="160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400">
                <a:solidFill>
                  <a:srgbClr val="FFFFFF"/>
                </a:solidFill>
                <a:effectLst>
                  <a:outerShdw blurRad="38100" dist="38100" dir="2700000" rotWithShape="0">
                    <a:srgbClr val="000000"/>
                  </a:outerShdw>
                </a:effectLst>
                <a:latin typeface="Verdana"/>
                <a:ea typeface="Verdana"/>
                <a:sym typeface="Verdana"/>
              </a:rPr>
              <a:t>http://www.endo-society.org/guidelines/final/upload/final-androgens-in-men-standalone.pdf</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fill="hold"/>
                                        <p:tgtEl>
                                          <p:spTgt spid="489">
                                            <p:bg/>
                                          </p:spTgt>
                                        </p:tgtEl>
                                        <p:attrNameLst>
                                          <p:attrName>style.visibility</p:attrName>
                                        </p:attrNameLst>
                                      </p:cBhvr>
                                      <p:to>
                                        <p:strVal val="visible"/>
                                      </p:to>
                                    </p:set>
                                    <p:animEffect transition="in" filter="dissolve">
                                      <p:cBhvr>
                                        <p:cTn id="7" dur="500"/>
                                        <p:tgtEl>
                                          <p:spTgt spid="489">
                                            <p:bg/>
                                          </p:spTgt>
                                        </p:tgtEl>
                                      </p:cBhvr>
                                    </p:animEffect>
                                  </p:childTnLst>
                                </p:cTn>
                              </p:par>
                              <p:par>
                                <p:cTn id="8" presetID="9" presetClass="entr" presetSubtype="0" fill="hold" grpId="0" nodeType="withEffect">
                                  <p:stCondLst>
                                    <p:cond delay="0"/>
                                  </p:stCondLst>
                                  <p:childTnLst>
                                    <p:set>
                                      <p:cBhvr>
                                        <p:cTn id="9" fill="hold"/>
                                        <p:tgtEl>
                                          <p:spTgt spid="489">
                                            <p:txEl>
                                              <p:pRg st="0" end="0"/>
                                            </p:txEl>
                                          </p:spTgt>
                                        </p:tgtEl>
                                        <p:attrNameLst>
                                          <p:attrName>style.visibility</p:attrName>
                                        </p:attrNameLst>
                                      </p:cBhvr>
                                      <p:to>
                                        <p:strVal val="visible"/>
                                      </p:to>
                                    </p:set>
                                    <p:animEffect transition="in" filter="dissolve">
                                      <p:cBhvr>
                                        <p:cTn id="10" dur="500"/>
                                        <p:tgtEl>
                                          <p:spTgt spid="489">
                                            <p:txEl>
                                              <p:pRg st="0" end="0"/>
                                            </p:txEl>
                                          </p:spTgt>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fill="hold"/>
                                        <p:tgtEl>
                                          <p:spTgt spid="489">
                                            <p:txEl>
                                              <p:pRg st="1" end="1"/>
                                            </p:txEl>
                                          </p:spTgt>
                                        </p:tgtEl>
                                        <p:attrNameLst>
                                          <p:attrName>style.visibility</p:attrName>
                                        </p:attrNameLst>
                                      </p:cBhvr>
                                      <p:to>
                                        <p:strVal val="visible"/>
                                      </p:to>
                                    </p:set>
                                    <p:animEffect transition="in" filter="dissolve">
                                      <p:cBhvr>
                                        <p:cTn id="14" dur="500"/>
                                        <p:tgtEl>
                                          <p:spTgt spid="489">
                                            <p:txEl>
                                              <p:pRg st="1" end="1"/>
                                            </p:txEl>
                                          </p:spTgt>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fill="hold"/>
                                        <p:tgtEl>
                                          <p:spTgt spid="489">
                                            <p:txEl>
                                              <p:pRg st="2" end="2"/>
                                            </p:txEl>
                                          </p:spTgt>
                                        </p:tgtEl>
                                        <p:attrNameLst>
                                          <p:attrName>style.visibility</p:attrName>
                                        </p:attrNameLst>
                                      </p:cBhvr>
                                      <p:to>
                                        <p:strVal val="visible"/>
                                      </p:to>
                                    </p:set>
                                    <p:animEffect transition="in" filter="dissolve">
                                      <p:cBhvr>
                                        <p:cTn id="18" dur="500"/>
                                        <p:tgtEl>
                                          <p:spTgt spid="489">
                                            <p:txEl>
                                              <p:pRg st="2" end="2"/>
                                            </p:txEl>
                                          </p:spTgt>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fill="hold"/>
                                        <p:tgtEl>
                                          <p:spTgt spid="489">
                                            <p:txEl>
                                              <p:pRg st="3" end="3"/>
                                            </p:txEl>
                                          </p:spTgt>
                                        </p:tgtEl>
                                        <p:attrNameLst>
                                          <p:attrName>style.visibility</p:attrName>
                                        </p:attrNameLst>
                                      </p:cBhvr>
                                      <p:to>
                                        <p:strVal val="visible"/>
                                      </p:to>
                                    </p:set>
                                    <p:animEffect transition="in" filter="dissolve">
                                      <p:cBhvr>
                                        <p:cTn id="22" dur="500"/>
                                        <p:tgtEl>
                                          <p:spTgt spid="489">
                                            <p:txEl>
                                              <p:pRg st="3" end="3"/>
                                            </p:txEl>
                                          </p:spTgt>
                                        </p:tgtEl>
                                      </p:cBhvr>
                                    </p:animEffect>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fill="hold"/>
                                        <p:tgtEl>
                                          <p:spTgt spid="489">
                                            <p:txEl>
                                              <p:pRg st="4" end="4"/>
                                            </p:txEl>
                                          </p:spTgt>
                                        </p:tgtEl>
                                        <p:attrNameLst>
                                          <p:attrName>style.visibility</p:attrName>
                                        </p:attrNameLst>
                                      </p:cBhvr>
                                      <p:to>
                                        <p:strVal val="visible"/>
                                      </p:to>
                                    </p:set>
                                    <p:animEffect transition="in" filter="dissolve">
                                      <p:cBhvr>
                                        <p:cTn id="26" dur="500"/>
                                        <p:tgtEl>
                                          <p:spTgt spid="489">
                                            <p:txEl>
                                              <p:pRg st="4" end="4"/>
                                            </p:txEl>
                                          </p:spTgt>
                                        </p:tgtEl>
                                      </p:cBhvr>
                                    </p:animEffect>
                                  </p:childTnLst>
                                </p:cTn>
                              </p:par>
                            </p:childTnLst>
                          </p:cTn>
                        </p:par>
                        <p:par>
                          <p:cTn id="27" fill="hold" nodeType="afterGroup">
                            <p:stCondLst>
                              <p:cond delay="2500"/>
                            </p:stCondLst>
                            <p:childTnLst>
                              <p:par>
                                <p:cTn id="28" presetID="9" presetClass="entr" presetSubtype="0" fill="hold" grpId="0" nodeType="afterEffect">
                                  <p:stCondLst>
                                    <p:cond delay="0"/>
                                  </p:stCondLst>
                                  <p:childTnLst>
                                    <p:set>
                                      <p:cBhvr>
                                        <p:cTn id="29" fill="hold"/>
                                        <p:tgtEl>
                                          <p:spTgt spid="489">
                                            <p:txEl>
                                              <p:pRg st="5" end="5"/>
                                            </p:txEl>
                                          </p:spTgt>
                                        </p:tgtEl>
                                        <p:attrNameLst>
                                          <p:attrName>style.visibility</p:attrName>
                                        </p:attrNameLst>
                                      </p:cBhvr>
                                      <p:to>
                                        <p:strVal val="visible"/>
                                      </p:to>
                                    </p:set>
                                    <p:animEffect transition="in" filter="dissolve">
                                      <p:cBhvr>
                                        <p:cTn id="30" dur="500"/>
                                        <p:tgtEl>
                                          <p:spTgt spid="489">
                                            <p:txEl>
                                              <p:pRg st="5" end="5"/>
                                            </p:txEl>
                                          </p:spTgt>
                                        </p:tgtEl>
                                      </p:cBhvr>
                                    </p:animEffect>
                                  </p:childTnLst>
                                </p:cTn>
                              </p:par>
                            </p:childTnLst>
                          </p:cTn>
                        </p:par>
                        <p:par>
                          <p:cTn id="31" fill="hold" nodeType="afterGroup">
                            <p:stCondLst>
                              <p:cond delay="3000"/>
                            </p:stCondLst>
                            <p:childTnLst>
                              <p:par>
                                <p:cTn id="32" presetID="9" presetClass="entr" presetSubtype="0" fill="hold" grpId="0" nodeType="afterEffect">
                                  <p:stCondLst>
                                    <p:cond delay="0"/>
                                  </p:stCondLst>
                                  <p:childTnLst>
                                    <p:set>
                                      <p:cBhvr>
                                        <p:cTn id="33" fill="hold"/>
                                        <p:tgtEl>
                                          <p:spTgt spid="489">
                                            <p:txEl>
                                              <p:pRg st="6" end="6"/>
                                            </p:txEl>
                                          </p:spTgt>
                                        </p:tgtEl>
                                        <p:attrNameLst>
                                          <p:attrName>style.visibility</p:attrName>
                                        </p:attrNameLst>
                                      </p:cBhvr>
                                      <p:to>
                                        <p:strVal val="visible"/>
                                      </p:to>
                                    </p:set>
                                    <p:animEffect transition="in" filter="dissolve">
                                      <p:cBhvr>
                                        <p:cTn id="34" dur="500"/>
                                        <p:tgtEl>
                                          <p:spTgt spid="489">
                                            <p:txEl>
                                              <p:pRg st="6" end="6"/>
                                            </p:txEl>
                                          </p:spTgt>
                                        </p:tgtEl>
                                      </p:cBhvr>
                                    </p:animEffect>
                                  </p:childTnLst>
                                </p:cTn>
                              </p:par>
                            </p:childTnLst>
                          </p:cTn>
                        </p:par>
                        <p:par>
                          <p:cTn id="35" fill="hold" nodeType="afterGroup">
                            <p:stCondLst>
                              <p:cond delay="3500"/>
                            </p:stCondLst>
                            <p:childTnLst>
                              <p:par>
                                <p:cTn id="36" presetID="9" presetClass="entr" presetSubtype="0" fill="hold" grpId="0" nodeType="afterEffect">
                                  <p:stCondLst>
                                    <p:cond delay="0"/>
                                  </p:stCondLst>
                                  <p:childTnLst>
                                    <p:set>
                                      <p:cBhvr>
                                        <p:cTn id="37" fill="hold"/>
                                        <p:tgtEl>
                                          <p:spTgt spid="489">
                                            <p:txEl>
                                              <p:pRg st="7" end="7"/>
                                            </p:txEl>
                                          </p:spTgt>
                                        </p:tgtEl>
                                        <p:attrNameLst>
                                          <p:attrName>style.visibility</p:attrName>
                                        </p:attrNameLst>
                                      </p:cBhvr>
                                      <p:to>
                                        <p:strVal val="visible"/>
                                      </p:to>
                                    </p:set>
                                    <p:animEffect transition="in" filter="dissolve">
                                      <p:cBhvr>
                                        <p:cTn id="38" dur="500"/>
                                        <p:tgtEl>
                                          <p:spTgt spid="48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uiExpand="1" build="p" bldLvl="5"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p:cNvSpPr>
          <p:nvPr>
            <p:ph type="title"/>
          </p:nvPr>
        </p:nvSpPr>
        <p:spPr>
          <a:prstGeom prst="rect">
            <a:avLst/>
          </a:prstGeom>
        </p:spPr>
        <p:txBody>
          <a:bodyPr/>
          <a:lstStyle>
            <a:lvl1pPr defTabSz="813816">
              <a:defRPr sz="3900">
                <a:effectLst>
                  <a:outerShdw blurRad="38100" dist="33909" dir="2700000" rotWithShape="0">
                    <a:srgbClr val="000000"/>
                  </a:outerShdw>
                </a:effectLst>
              </a:defRPr>
            </a:lvl1pPr>
          </a:lstStyle>
          <a:p>
            <a:r>
              <a:t>Free Testosterone</a:t>
            </a:r>
          </a:p>
        </p:txBody>
      </p:sp>
      <p:sp>
        <p:nvSpPr>
          <p:cNvPr id="494" name="Shape 494"/>
          <p:cNvSpPr>
            <a:spLocks noGrp="1"/>
          </p:cNvSpPr>
          <p:nvPr>
            <p:ph type="body" idx="1"/>
          </p:nvPr>
        </p:nvSpPr>
        <p:spPr>
          <a:xfrm>
            <a:off x="4518022" y="3206748"/>
            <a:ext cx="15357480" cy="9709152"/>
          </a:xfrm>
          <a:prstGeom prst="rect">
            <a:avLst/>
          </a:prstGeom>
        </p:spPr>
        <p:txBody>
          <a:bodyPr>
            <a:normAutofit lnSpcReduction="10000"/>
          </a:bodyPr>
          <a:lstStyle/>
          <a:p>
            <a:r>
              <a:t>Free Testosterone is that which is not bound to SHBG</a:t>
            </a:r>
          </a:p>
          <a:p>
            <a:pPr marL="2400300" lvl="2" indent="-571500"/>
            <a:r>
              <a:t>Considered “Usable Testosterone”</a:t>
            </a:r>
          </a:p>
          <a:p>
            <a:pPr marL="2400300" lvl="2" indent="-571500"/>
            <a:r>
              <a:t>No established guidelines on how to use free vs Total T</a:t>
            </a:r>
          </a:p>
          <a:p>
            <a:pPr marL="2400300" lvl="2" indent="-571500"/>
            <a:r>
              <a:t>Many clinicians use total T</a:t>
            </a:r>
          </a:p>
          <a:p>
            <a:pPr marL="2400300" lvl="2" indent="-571500"/>
            <a:r>
              <a:t>Many experts use Free T</a:t>
            </a:r>
            <a:endParaRPr lang="en-US"/>
          </a:p>
          <a:p>
            <a:pPr marL="533400"/>
            <a:r>
              <a:rPr lang="en-US"/>
              <a:t>AUA does not support use of Free T and does not consider it interchangeable with Total T</a:t>
            </a:r>
            <a:endParaRP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lide Subtitle"/>
          <p:cNvSpPr txBox="1">
            <a:spLocks noGrp="1"/>
          </p:cNvSpPr>
          <p:nvPr>
            <p:ph type="body" idx="21"/>
          </p:nvPr>
        </p:nvSpPr>
        <p:spPr>
          <a:prstGeom prst="rect">
            <a:avLst/>
          </a:prstGeom>
        </p:spPr>
        <p:txBody>
          <a:bodyPr/>
          <a:lstStyle/>
          <a:p>
            <a:endParaRPr/>
          </a:p>
        </p:txBody>
      </p:sp>
      <p:sp>
        <p:nvSpPr>
          <p:cNvPr id="185" name="What is HT?"/>
          <p:cNvSpPr txBox="1">
            <a:spLocks noGrp="1"/>
          </p:cNvSpPr>
          <p:nvPr>
            <p:ph type="title"/>
          </p:nvPr>
        </p:nvSpPr>
        <p:spPr>
          <a:prstGeom prst="rect">
            <a:avLst/>
          </a:prstGeom>
        </p:spPr>
        <p:txBody>
          <a:bodyPr/>
          <a:lstStyle>
            <a:lvl1pPr defTabSz="2316479">
              <a:defRPr sz="9500" spc="-95"/>
            </a:lvl1pPr>
          </a:lstStyle>
          <a:p>
            <a:r>
              <a:t>What is HT?</a:t>
            </a:r>
          </a:p>
        </p:txBody>
      </p:sp>
      <p:sp>
        <p:nvSpPr>
          <p:cNvPr id="186" name="Hormone therapy (HT) or menopausal hormone therapy (MHT) refers to the systemic treatment of perimenopausal and menopausal symptoms with estrogen and may include a progestin…"/>
          <p:cNvSpPr txBox="1">
            <a:spLocks noGrp="1"/>
          </p:cNvSpPr>
          <p:nvPr>
            <p:ph type="body" idx="1"/>
          </p:nvPr>
        </p:nvSpPr>
        <p:spPr>
          <a:prstGeom prst="rect">
            <a:avLst/>
          </a:prstGeom>
        </p:spPr>
        <p:txBody>
          <a:bodyPr/>
          <a:lstStyle/>
          <a:p>
            <a:pPr marL="595274" indent="-595274" defTabSz="330708">
              <a:spcBef>
                <a:spcPts val="4300"/>
              </a:spcBef>
              <a:defRPr sz="5208"/>
            </a:pPr>
            <a:r>
              <a:t>Hormone therapy (HT) or menopausal hormone therapy (MHT) refers to the systemic treatment of perimenopausal and menopausal symptoms with estrogen and may include a progestin</a:t>
            </a:r>
          </a:p>
          <a:p>
            <a:pPr marL="595274" indent="-595274" defTabSz="330708">
              <a:spcBef>
                <a:spcPts val="4300"/>
              </a:spcBef>
              <a:defRPr sz="5208"/>
            </a:pPr>
            <a:r>
              <a:t>It does not refer to the topical use of estrogen or DHEA for the treatment of Genitourinary Syndrome of Menopause (GSM)</a:t>
            </a:r>
          </a:p>
          <a:p>
            <a:pPr marL="595274" indent="-595274" defTabSz="330708">
              <a:spcBef>
                <a:spcPts val="4300"/>
              </a:spcBef>
              <a:defRPr sz="5208"/>
            </a:pPr>
            <a:r>
              <a:t>Bioidentical hormone therapy is a marketing term used in several ways but generally to describe hormones that are molecularly identical (isomolecular) to human estradiol (E2) and progesterone</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p:nvPr/>
        </p:nvSpPr>
        <p:spPr>
          <a:xfrm>
            <a:off x="5594353" y="10166350"/>
            <a:ext cx="5683254"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497" name="Shape 497"/>
          <p:cNvSpPr>
            <a:spLocks noGrp="1"/>
          </p:cNvSpPr>
          <p:nvPr>
            <p:ph type="body" sz="half" idx="1"/>
          </p:nvPr>
        </p:nvSpPr>
        <p:spPr>
          <a:xfrm>
            <a:off x="12192000" y="3536950"/>
            <a:ext cx="8686800" cy="6756400"/>
          </a:xfrm>
          <a:prstGeom prst="rect">
            <a:avLst/>
          </a:prstGeom>
        </p:spPr>
        <p:txBody>
          <a:bodyPr/>
          <a:lstStyle/>
          <a:p>
            <a:pPr marL="445008" indent="-445008" defTabSz="1755644">
              <a:spcBef>
                <a:spcPts val="1600"/>
              </a:spcBef>
              <a:buClr>
                <a:srgbClr val="FCE439"/>
              </a:buClr>
              <a:buFontTx/>
              <a:defRPr sz="1700">
                <a:effectLst>
                  <a:outerShdw blurRad="38100" dist="36576" dir="2700000" rotWithShape="0">
                    <a:srgbClr val="000000"/>
                  </a:outerShdw>
                </a:effectLst>
              </a:defRPr>
            </a:pPr>
            <a:r>
              <a:t>18% of men in a cohort study of   3,700 men with ED had low T</a:t>
            </a:r>
            <a:r>
              <a:rPr baseline="29916"/>
              <a:t>1</a:t>
            </a:r>
          </a:p>
          <a:p>
            <a:pPr marL="445008" indent="-445008" defTabSz="1755644">
              <a:spcBef>
                <a:spcPts val="2800"/>
              </a:spcBef>
              <a:buClr>
                <a:srgbClr val="FCE439"/>
              </a:buClr>
              <a:buFontTx/>
              <a:defRPr sz="1700">
                <a:effectLst>
                  <a:outerShdw blurRad="38100" dist="36576" dir="2700000" rotWithShape="0">
                    <a:srgbClr val="000000"/>
                  </a:outerShdw>
                </a:effectLst>
              </a:defRPr>
            </a:pPr>
            <a:endParaRPr baseline="29916"/>
          </a:p>
          <a:p>
            <a:pPr marL="445008" indent="-445008" defTabSz="1755644">
              <a:spcBef>
                <a:spcPts val="1600"/>
              </a:spcBef>
              <a:buClr>
                <a:srgbClr val="FCE439"/>
              </a:buClr>
              <a:buFontTx/>
              <a:defRPr sz="1700">
                <a:effectLst>
                  <a:outerShdw blurRad="38100" dist="36576" dir="2700000" rotWithShape="0">
                    <a:srgbClr val="000000"/>
                  </a:outerShdw>
                </a:effectLst>
              </a:defRPr>
            </a:pPr>
            <a:r>
              <a:t>30% of HIV-infected men and 50% of men with AIDS may have Low T</a:t>
            </a:r>
            <a:r>
              <a:rPr baseline="29916"/>
              <a:t>2</a:t>
            </a:r>
          </a:p>
          <a:p>
            <a:pPr marL="445008" indent="-445008" defTabSz="1755644">
              <a:spcBef>
                <a:spcPts val="2800"/>
              </a:spcBef>
              <a:buClr>
                <a:srgbClr val="FCE439"/>
              </a:buClr>
              <a:buFontTx/>
              <a:defRPr sz="1700">
                <a:effectLst>
                  <a:outerShdw blurRad="38100" dist="36576" dir="2700000" rotWithShape="0">
                    <a:srgbClr val="000000"/>
                  </a:outerShdw>
                </a:effectLst>
              </a:defRPr>
            </a:pPr>
            <a:endParaRPr baseline="29916"/>
          </a:p>
          <a:p>
            <a:pPr marL="445008" indent="-445008" defTabSz="1755644">
              <a:spcBef>
                <a:spcPts val="1600"/>
              </a:spcBef>
              <a:buClr>
                <a:srgbClr val="FCE439"/>
              </a:buClr>
              <a:buFontTx/>
              <a:defRPr sz="1700">
                <a:effectLst>
                  <a:outerShdw blurRad="38100" dist="36576" dir="2700000" rotWithShape="0">
                    <a:srgbClr val="000000"/>
                  </a:outerShdw>
                </a:effectLst>
              </a:defRPr>
            </a:pPr>
            <a:r>
              <a:t>33-50% of men with Type 2 Diabetes may have Low T</a:t>
            </a:r>
            <a:r>
              <a:rPr baseline="29916"/>
              <a:t>3</a:t>
            </a:r>
          </a:p>
          <a:p>
            <a:pPr marL="445008" indent="-445008" defTabSz="1755644">
              <a:spcBef>
                <a:spcPts val="2800"/>
              </a:spcBef>
              <a:buClr>
                <a:srgbClr val="FCE439"/>
              </a:buClr>
              <a:buFontTx/>
              <a:defRPr sz="1700" baseline="29916">
                <a:effectLst>
                  <a:outerShdw blurRad="38100" dist="36576" dir="2700000" rotWithShape="0">
                    <a:srgbClr val="000000"/>
                  </a:outerShdw>
                </a:effectLst>
              </a:defRPr>
            </a:pPr>
            <a:endParaRPr baseline="29916"/>
          </a:p>
          <a:p>
            <a:pPr marL="445008" indent="-445008" defTabSz="1755644">
              <a:spcBef>
                <a:spcPts val="1600"/>
              </a:spcBef>
              <a:buClr>
                <a:srgbClr val="FCE439"/>
              </a:buClr>
              <a:buFontTx/>
              <a:defRPr sz="1700">
                <a:effectLst>
                  <a:outerShdw blurRad="38100" dist="36576" dir="2700000" rotWithShape="0">
                    <a:srgbClr val="000000"/>
                  </a:outerShdw>
                </a:effectLst>
              </a:defRPr>
            </a:pPr>
            <a:r>
              <a:t>74% of men on sustained-action opioids (chronic pain) may have Low T</a:t>
            </a:r>
          </a:p>
        </p:txBody>
      </p:sp>
      <p:sp>
        <p:nvSpPr>
          <p:cNvPr id="498" name="Shape 498"/>
          <p:cNvSpPr/>
          <p:nvPr/>
        </p:nvSpPr>
        <p:spPr>
          <a:xfrm>
            <a:off x="7975440" y="10642601"/>
            <a:ext cx="854400" cy="61555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2000">
                <a:solidFill>
                  <a:srgbClr val="E8E8E8"/>
                </a:solidFill>
                <a:latin typeface="Arial"/>
                <a:ea typeface="Arial"/>
                <a:cs typeface="Arial"/>
                <a:sym typeface="Arial"/>
              </a:defRPr>
            </a:lvl1pPr>
          </a:lstStyle>
          <a:p>
            <a:pPr algn="ctr" defTabSz="1828800">
              <a:spcBef>
                <a:spcPts val="0"/>
              </a:spcBef>
              <a:spcAft>
                <a:spcPts val="0"/>
              </a:spcAft>
              <a:defRPr>
                <a:effectLst/>
              </a:defRPr>
            </a:pPr>
            <a:r>
              <a:rPr sz="4000" b="1"/>
              <a:t>HIV</a:t>
            </a:r>
          </a:p>
        </p:txBody>
      </p:sp>
      <p:sp>
        <p:nvSpPr>
          <p:cNvPr id="499" name="Shape 499"/>
          <p:cNvSpPr/>
          <p:nvPr/>
        </p:nvSpPr>
        <p:spPr>
          <a:xfrm>
            <a:off x="3200400" y="12103101"/>
            <a:ext cx="13284200" cy="1477319"/>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1. Bodie J. et al.  J. Urol. 2003;169:2262-64</a:t>
            </a:r>
          </a:p>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2. Dobs A.S. Bailliere’s </a:t>
            </a:r>
            <a:r>
              <a:rPr sz="2800" i="1">
                <a:solidFill>
                  <a:srgbClr val="FFFFFF"/>
                </a:solidFill>
                <a:effectLst>
                  <a:outerShdw blurRad="38100" dist="38100" dir="2700000" rotWithShape="0">
                    <a:srgbClr val="000000"/>
                  </a:outerShdw>
                </a:effectLst>
                <a:latin typeface="Verdana"/>
                <a:ea typeface="Verdana"/>
                <a:sym typeface="Verdana"/>
              </a:rPr>
              <a:t>Clin Endorinol Metab</a:t>
            </a:r>
            <a:r>
              <a:rPr sz="2800">
                <a:solidFill>
                  <a:srgbClr val="FFFFFF"/>
                </a:solidFill>
                <a:effectLst>
                  <a:outerShdw blurRad="38100" dist="38100" dir="2700000" rotWithShape="0">
                    <a:srgbClr val="000000"/>
                  </a:outerShdw>
                </a:effectLst>
                <a:latin typeface="Verdana"/>
                <a:ea typeface="Verdana"/>
                <a:sym typeface="Verdana"/>
              </a:rPr>
              <a:t> 1998;12:370-390</a:t>
            </a:r>
          </a:p>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3. Dhindsa S. et al. </a:t>
            </a:r>
            <a:r>
              <a:rPr sz="2800" i="1">
                <a:solidFill>
                  <a:srgbClr val="FFFFFF"/>
                </a:solidFill>
                <a:effectLst>
                  <a:outerShdw blurRad="38100" dist="38100" dir="2700000" rotWithShape="0">
                    <a:srgbClr val="000000"/>
                  </a:outerShdw>
                </a:effectLst>
                <a:latin typeface="Verdana"/>
                <a:ea typeface="Verdana"/>
                <a:sym typeface="Verdana"/>
              </a:rPr>
              <a:t>J Clin Endocrinology</a:t>
            </a:r>
            <a:r>
              <a:rPr sz="2800">
                <a:solidFill>
                  <a:srgbClr val="FFFFFF"/>
                </a:solidFill>
                <a:effectLst>
                  <a:outerShdw blurRad="38100" dist="38100" dir="2700000" rotWithShape="0">
                    <a:srgbClr val="000000"/>
                  </a:outerShdw>
                </a:effectLst>
                <a:latin typeface="Verdana"/>
                <a:ea typeface="Verdana"/>
                <a:sym typeface="Verdana"/>
              </a:rPr>
              <a:t> Metab 2004;89:5462-5468</a:t>
            </a:r>
          </a:p>
        </p:txBody>
      </p:sp>
      <p:grpSp>
        <p:nvGrpSpPr>
          <p:cNvPr id="502" name="Group 502"/>
          <p:cNvGrpSpPr/>
          <p:nvPr/>
        </p:nvGrpSpPr>
        <p:grpSpPr>
          <a:xfrm>
            <a:off x="7794627" y="5111747"/>
            <a:ext cx="1162054" cy="5057786"/>
            <a:chOff x="0" y="-1"/>
            <a:chExt cx="581026" cy="2528891"/>
          </a:xfrm>
        </p:grpSpPr>
        <p:sp>
          <p:nvSpPr>
            <p:cNvPr id="500" name="Shape 500"/>
            <p:cNvSpPr/>
            <p:nvPr/>
          </p:nvSpPr>
          <p:spPr>
            <a:xfrm>
              <a:off x="537902" y="20636"/>
              <a:ext cx="43124" cy="2508255"/>
            </a:xfrm>
            <a:prstGeom prst="rect">
              <a:avLst/>
            </a:prstGeom>
            <a:solidFill>
              <a:srgbClr val="000000"/>
            </a:solidFill>
            <a:ln w="12700" cap="flat">
              <a:noFill/>
              <a:miter lim="400000"/>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01" name="Shape 501"/>
            <p:cNvSpPr/>
            <p:nvPr/>
          </p:nvSpPr>
          <p:spPr>
            <a:xfrm>
              <a:off x="-1" y="-2"/>
              <a:ext cx="537904" cy="2517780"/>
            </a:xfrm>
            <a:prstGeom prst="rect">
              <a:avLst/>
            </a:prstGeom>
            <a:solidFill>
              <a:srgbClr val="FFFF00"/>
            </a:solidFill>
            <a:ln w="12700" cap="flat">
              <a:noFill/>
              <a:miter lim="400000"/>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grpSp>
      <p:grpSp>
        <p:nvGrpSpPr>
          <p:cNvPr id="505" name="Group 505"/>
          <p:cNvGrpSpPr/>
          <p:nvPr/>
        </p:nvGrpSpPr>
        <p:grpSpPr>
          <a:xfrm>
            <a:off x="5937253" y="7111997"/>
            <a:ext cx="1117602" cy="3032134"/>
            <a:chOff x="0" y="-1"/>
            <a:chExt cx="558800" cy="1516065"/>
          </a:xfrm>
        </p:grpSpPr>
        <p:pic>
          <p:nvPicPr>
            <p:cNvPr id="503" name="image7.png"/>
            <p:cNvPicPr>
              <a:picLocks noChangeAspect="1"/>
            </p:cNvPicPr>
            <p:nvPr/>
          </p:nvPicPr>
          <p:blipFill>
            <a:blip r:embed="rId3"/>
            <a:stretch>
              <a:fillRect/>
            </a:stretch>
          </p:blipFill>
          <p:spPr>
            <a:xfrm>
              <a:off x="0" y="-2"/>
              <a:ext cx="516307" cy="1514480"/>
            </a:xfrm>
            <a:prstGeom prst="rect">
              <a:avLst/>
            </a:prstGeom>
            <a:ln w="12700" cap="flat">
              <a:noFill/>
              <a:miter lim="400000"/>
            </a:ln>
            <a:effectLst/>
          </p:spPr>
        </p:pic>
        <p:sp>
          <p:nvSpPr>
            <p:cNvPr id="504" name="Shape 504"/>
            <p:cNvSpPr/>
            <p:nvPr/>
          </p:nvSpPr>
          <p:spPr>
            <a:xfrm>
              <a:off x="516305" y="11111"/>
              <a:ext cx="42496" cy="1504954"/>
            </a:xfrm>
            <a:prstGeom prst="rect">
              <a:avLst/>
            </a:prstGeom>
            <a:solidFill>
              <a:srgbClr val="000000"/>
            </a:solidFill>
            <a:ln w="12700" cap="flat">
              <a:noFill/>
              <a:miter lim="400000"/>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grpSp>
      <p:grpSp>
        <p:nvGrpSpPr>
          <p:cNvPr id="508" name="Group 508"/>
          <p:cNvGrpSpPr/>
          <p:nvPr/>
        </p:nvGrpSpPr>
        <p:grpSpPr>
          <a:xfrm>
            <a:off x="9718677" y="4587874"/>
            <a:ext cx="1158878" cy="5581656"/>
            <a:chOff x="0" y="-1"/>
            <a:chExt cx="579438" cy="2790827"/>
          </a:xfrm>
        </p:grpSpPr>
        <p:sp>
          <p:nvSpPr>
            <p:cNvPr id="506" name="Shape 506"/>
            <p:cNvSpPr/>
            <p:nvPr/>
          </p:nvSpPr>
          <p:spPr>
            <a:xfrm>
              <a:off x="537577" y="22225"/>
              <a:ext cx="41862" cy="2768601"/>
            </a:xfrm>
            <a:prstGeom prst="rect">
              <a:avLst/>
            </a:prstGeom>
            <a:solidFill>
              <a:srgbClr val="000000"/>
            </a:solidFill>
            <a:ln w="12700" cap="flat">
              <a:noFill/>
              <a:miter lim="400000"/>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07" name="Shape 507"/>
            <p:cNvSpPr/>
            <p:nvPr/>
          </p:nvSpPr>
          <p:spPr>
            <a:xfrm>
              <a:off x="0" y="-2"/>
              <a:ext cx="537577" cy="2779716"/>
            </a:xfrm>
            <a:prstGeom prst="rect">
              <a:avLst/>
            </a:prstGeom>
            <a:solidFill>
              <a:srgbClr val="0066CC"/>
            </a:solidFill>
            <a:ln w="12700" cap="flat">
              <a:noFill/>
              <a:miter lim="400000"/>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grpSp>
      <p:sp>
        <p:nvSpPr>
          <p:cNvPr id="509" name="Shape 509"/>
          <p:cNvSpPr/>
          <p:nvPr/>
        </p:nvSpPr>
        <p:spPr>
          <a:xfrm>
            <a:off x="5594350" y="3438529"/>
            <a:ext cx="3180" cy="6727826"/>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10" name="Shape 510"/>
          <p:cNvSpPr/>
          <p:nvPr/>
        </p:nvSpPr>
        <p:spPr>
          <a:xfrm>
            <a:off x="5426077" y="10166350"/>
            <a:ext cx="168278"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11" name="Shape 511"/>
          <p:cNvSpPr/>
          <p:nvPr/>
        </p:nvSpPr>
        <p:spPr>
          <a:xfrm>
            <a:off x="5426077" y="9331327"/>
            <a:ext cx="168278" cy="3178"/>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12" name="Shape 512"/>
          <p:cNvSpPr/>
          <p:nvPr/>
        </p:nvSpPr>
        <p:spPr>
          <a:xfrm>
            <a:off x="5426077" y="8496300"/>
            <a:ext cx="168278"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13" name="Shape 513"/>
          <p:cNvSpPr/>
          <p:nvPr/>
        </p:nvSpPr>
        <p:spPr>
          <a:xfrm>
            <a:off x="5426077" y="7639050"/>
            <a:ext cx="168278"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14" name="Shape 514"/>
          <p:cNvSpPr/>
          <p:nvPr/>
        </p:nvSpPr>
        <p:spPr>
          <a:xfrm>
            <a:off x="5426077" y="6800850"/>
            <a:ext cx="168278"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15" name="Shape 515"/>
          <p:cNvSpPr/>
          <p:nvPr/>
        </p:nvSpPr>
        <p:spPr>
          <a:xfrm>
            <a:off x="5426077" y="5965829"/>
            <a:ext cx="168278" cy="3178"/>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16" name="Shape 516"/>
          <p:cNvSpPr/>
          <p:nvPr/>
        </p:nvSpPr>
        <p:spPr>
          <a:xfrm>
            <a:off x="5426077" y="5130800"/>
            <a:ext cx="168278"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17" name="Shape 517"/>
          <p:cNvSpPr/>
          <p:nvPr/>
        </p:nvSpPr>
        <p:spPr>
          <a:xfrm>
            <a:off x="5426077" y="4273550"/>
            <a:ext cx="168278"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18" name="Shape 518"/>
          <p:cNvSpPr/>
          <p:nvPr/>
        </p:nvSpPr>
        <p:spPr>
          <a:xfrm>
            <a:off x="5426077" y="3438529"/>
            <a:ext cx="168278" cy="3178"/>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19" name="Shape 519"/>
          <p:cNvSpPr/>
          <p:nvPr/>
        </p:nvSpPr>
        <p:spPr>
          <a:xfrm flipV="1">
            <a:off x="5594350" y="10166350"/>
            <a:ext cx="3180" cy="1682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20" name="Shape 520"/>
          <p:cNvSpPr/>
          <p:nvPr/>
        </p:nvSpPr>
        <p:spPr>
          <a:xfrm flipV="1">
            <a:off x="7496179" y="10166350"/>
            <a:ext cx="3178" cy="1682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21" name="Shape 521"/>
          <p:cNvSpPr/>
          <p:nvPr/>
        </p:nvSpPr>
        <p:spPr>
          <a:xfrm flipV="1">
            <a:off x="9375779" y="10166350"/>
            <a:ext cx="3178" cy="1682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22" name="Shape 522"/>
          <p:cNvSpPr/>
          <p:nvPr/>
        </p:nvSpPr>
        <p:spPr>
          <a:xfrm flipV="1">
            <a:off x="11277600" y="10166350"/>
            <a:ext cx="3180" cy="1682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23" name="Shape 523"/>
          <p:cNvSpPr/>
          <p:nvPr/>
        </p:nvSpPr>
        <p:spPr>
          <a:xfrm>
            <a:off x="8046337" y="4435477"/>
            <a:ext cx="801501"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900">
                <a:solidFill>
                  <a:srgbClr val="E8E8E8"/>
                </a:solidFill>
                <a:latin typeface="Arial Narrow"/>
                <a:ea typeface="Arial Narrow"/>
                <a:cs typeface="Arial Narrow"/>
                <a:sym typeface="Arial Narrow"/>
              </a:defRPr>
            </a:lvl1pPr>
          </a:lstStyle>
          <a:p>
            <a:pPr algn="ctr" defTabSz="1828800">
              <a:spcBef>
                <a:spcPts val="0"/>
              </a:spcBef>
              <a:spcAft>
                <a:spcPts val="0"/>
              </a:spcAft>
              <a:defRPr>
                <a:effectLst/>
              </a:defRPr>
            </a:pPr>
            <a:r>
              <a:rPr sz="3800" b="1"/>
              <a:t>30%</a:t>
            </a:r>
          </a:p>
        </p:txBody>
      </p:sp>
      <p:sp>
        <p:nvSpPr>
          <p:cNvPr id="524" name="Shape 524"/>
          <p:cNvSpPr/>
          <p:nvPr/>
        </p:nvSpPr>
        <p:spPr>
          <a:xfrm>
            <a:off x="9948163" y="3911601"/>
            <a:ext cx="801501"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900">
                <a:solidFill>
                  <a:srgbClr val="E8E8E8"/>
                </a:solidFill>
                <a:latin typeface="Arial Narrow"/>
                <a:ea typeface="Arial Narrow"/>
                <a:cs typeface="Arial Narrow"/>
                <a:sym typeface="Arial Narrow"/>
              </a:defRPr>
            </a:lvl1pPr>
          </a:lstStyle>
          <a:p>
            <a:pPr algn="ctr" defTabSz="1828800">
              <a:spcBef>
                <a:spcPts val="0"/>
              </a:spcBef>
              <a:spcAft>
                <a:spcPts val="0"/>
              </a:spcAft>
              <a:defRPr>
                <a:effectLst/>
              </a:defRPr>
            </a:pPr>
            <a:r>
              <a:rPr sz="3800" b="1"/>
              <a:t>33%</a:t>
            </a:r>
          </a:p>
        </p:txBody>
      </p:sp>
      <p:sp>
        <p:nvSpPr>
          <p:cNvPr id="525" name="Shape 525"/>
          <p:cNvSpPr/>
          <p:nvPr/>
        </p:nvSpPr>
        <p:spPr>
          <a:xfrm>
            <a:off x="4696132" y="9874253"/>
            <a:ext cx="593111"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600">
                <a:solidFill>
                  <a:srgbClr val="E8E8E8"/>
                </a:solidFill>
                <a:latin typeface="Arial"/>
                <a:ea typeface="Arial"/>
                <a:cs typeface="Arial"/>
                <a:sym typeface="Arial"/>
              </a:defRPr>
            </a:lvl1pPr>
          </a:lstStyle>
          <a:p>
            <a:pPr algn="ctr" defTabSz="1828800">
              <a:spcBef>
                <a:spcPts val="0"/>
              </a:spcBef>
              <a:spcAft>
                <a:spcPts val="0"/>
              </a:spcAft>
              <a:defRPr>
                <a:effectLst/>
              </a:defRPr>
            </a:pPr>
            <a:r>
              <a:rPr sz="3200" b="1"/>
              <a:t>0%</a:t>
            </a:r>
          </a:p>
        </p:txBody>
      </p:sp>
      <p:sp>
        <p:nvSpPr>
          <p:cNvPr id="526" name="Shape 526"/>
          <p:cNvSpPr/>
          <p:nvPr/>
        </p:nvSpPr>
        <p:spPr>
          <a:xfrm>
            <a:off x="4696132" y="9039227"/>
            <a:ext cx="593111"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600">
                <a:solidFill>
                  <a:srgbClr val="E8E8E8"/>
                </a:solidFill>
                <a:latin typeface="Arial"/>
                <a:ea typeface="Arial"/>
                <a:cs typeface="Arial"/>
                <a:sym typeface="Arial"/>
              </a:defRPr>
            </a:lvl1pPr>
          </a:lstStyle>
          <a:p>
            <a:pPr algn="ctr" defTabSz="1828800">
              <a:spcBef>
                <a:spcPts val="0"/>
              </a:spcBef>
              <a:spcAft>
                <a:spcPts val="0"/>
              </a:spcAft>
              <a:defRPr>
                <a:effectLst/>
              </a:defRPr>
            </a:pPr>
            <a:r>
              <a:rPr sz="3200" b="1"/>
              <a:t>5%</a:t>
            </a:r>
          </a:p>
        </p:txBody>
      </p:sp>
      <p:sp>
        <p:nvSpPr>
          <p:cNvPr id="527" name="Shape 527"/>
          <p:cNvSpPr/>
          <p:nvPr/>
        </p:nvSpPr>
        <p:spPr>
          <a:xfrm>
            <a:off x="4463259" y="8201027"/>
            <a:ext cx="820738"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600">
                <a:solidFill>
                  <a:srgbClr val="E8E8E8"/>
                </a:solidFill>
                <a:latin typeface="Arial"/>
                <a:ea typeface="Arial"/>
                <a:cs typeface="Arial"/>
                <a:sym typeface="Arial"/>
              </a:defRPr>
            </a:lvl1pPr>
          </a:lstStyle>
          <a:p>
            <a:pPr algn="ctr" defTabSz="1828800">
              <a:spcBef>
                <a:spcPts val="0"/>
              </a:spcBef>
              <a:spcAft>
                <a:spcPts val="0"/>
              </a:spcAft>
              <a:defRPr>
                <a:effectLst/>
              </a:defRPr>
            </a:pPr>
            <a:r>
              <a:rPr sz="3200" b="1"/>
              <a:t>10%</a:t>
            </a:r>
          </a:p>
        </p:txBody>
      </p:sp>
      <p:sp>
        <p:nvSpPr>
          <p:cNvPr id="528" name="Shape 528"/>
          <p:cNvSpPr/>
          <p:nvPr/>
        </p:nvSpPr>
        <p:spPr>
          <a:xfrm>
            <a:off x="4463259" y="7346953"/>
            <a:ext cx="820738"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600">
                <a:solidFill>
                  <a:srgbClr val="E8E8E8"/>
                </a:solidFill>
                <a:latin typeface="Arial"/>
                <a:ea typeface="Arial"/>
                <a:cs typeface="Arial"/>
                <a:sym typeface="Arial"/>
              </a:defRPr>
            </a:lvl1pPr>
          </a:lstStyle>
          <a:p>
            <a:pPr algn="ctr" defTabSz="1828800">
              <a:spcBef>
                <a:spcPts val="0"/>
              </a:spcBef>
              <a:spcAft>
                <a:spcPts val="0"/>
              </a:spcAft>
              <a:defRPr>
                <a:effectLst/>
              </a:defRPr>
            </a:pPr>
            <a:r>
              <a:rPr sz="3200" b="1"/>
              <a:t>15%</a:t>
            </a:r>
          </a:p>
        </p:txBody>
      </p:sp>
      <p:sp>
        <p:nvSpPr>
          <p:cNvPr id="529" name="Shape 529"/>
          <p:cNvSpPr/>
          <p:nvPr/>
        </p:nvSpPr>
        <p:spPr>
          <a:xfrm>
            <a:off x="4463259" y="6508753"/>
            <a:ext cx="820738"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600">
                <a:solidFill>
                  <a:srgbClr val="E8E8E8"/>
                </a:solidFill>
                <a:latin typeface="Arial"/>
                <a:ea typeface="Arial"/>
                <a:cs typeface="Arial"/>
                <a:sym typeface="Arial"/>
              </a:defRPr>
            </a:lvl1pPr>
          </a:lstStyle>
          <a:p>
            <a:pPr algn="ctr" defTabSz="1828800">
              <a:spcBef>
                <a:spcPts val="0"/>
              </a:spcBef>
              <a:spcAft>
                <a:spcPts val="0"/>
              </a:spcAft>
              <a:defRPr>
                <a:effectLst/>
              </a:defRPr>
            </a:pPr>
            <a:r>
              <a:rPr sz="3200" b="1"/>
              <a:t>20%</a:t>
            </a:r>
          </a:p>
        </p:txBody>
      </p:sp>
      <p:sp>
        <p:nvSpPr>
          <p:cNvPr id="530" name="Shape 530"/>
          <p:cNvSpPr/>
          <p:nvPr/>
        </p:nvSpPr>
        <p:spPr>
          <a:xfrm>
            <a:off x="4463259" y="5673729"/>
            <a:ext cx="820738"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600">
                <a:solidFill>
                  <a:srgbClr val="E8E8E8"/>
                </a:solidFill>
                <a:latin typeface="Arial"/>
                <a:ea typeface="Arial"/>
                <a:cs typeface="Arial"/>
                <a:sym typeface="Arial"/>
              </a:defRPr>
            </a:lvl1pPr>
          </a:lstStyle>
          <a:p>
            <a:pPr algn="ctr" defTabSz="1828800">
              <a:spcBef>
                <a:spcPts val="0"/>
              </a:spcBef>
              <a:spcAft>
                <a:spcPts val="0"/>
              </a:spcAft>
              <a:defRPr>
                <a:effectLst/>
              </a:defRPr>
            </a:pPr>
            <a:r>
              <a:rPr sz="3200" b="1"/>
              <a:t>25%</a:t>
            </a:r>
          </a:p>
        </p:txBody>
      </p:sp>
      <p:sp>
        <p:nvSpPr>
          <p:cNvPr id="531" name="Shape 531"/>
          <p:cNvSpPr/>
          <p:nvPr/>
        </p:nvSpPr>
        <p:spPr>
          <a:xfrm>
            <a:off x="4463259" y="4838703"/>
            <a:ext cx="820738"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600">
                <a:solidFill>
                  <a:srgbClr val="E8E8E8"/>
                </a:solidFill>
                <a:latin typeface="Arial"/>
                <a:ea typeface="Arial"/>
                <a:cs typeface="Arial"/>
                <a:sym typeface="Arial"/>
              </a:defRPr>
            </a:lvl1pPr>
          </a:lstStyle>
          <a:p>
            <a:pPr algn="ctr" defTabSz="1828800">
              <a:spcBef>
                <a:spcPts val="0"/>
              </a:spcBef>
              <a:spcAft>
                <a:spcPts val="0"/>
              </a:spcAft>
              <a:defRPr>
                <a:effectLst/>
              </a:defRPr>
            </a:pPr>
            <a:r>
              <a:rPr sz="3200" b="1"/>
              <a:t>30%</a:t>
            </a:r>
          </a:p>
        </p:txBody>
      </p:sp>
      <p:sp>
        <p:nvSpPr>
          <p:cNvPr id="532" name="Shape 532"/>
          <p:cNvSpPr/>
          <p:nvPr/>
        </p:nvSpPr>
        <p:spPr>
          <a:xfrm>
            <a:off x="4463259" y="3981453"/>
            <a:ext cx="820738"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600">
                <a:solidFill>
                  <a:srgbClr val="E8E8E8"/>
                </a:solidFill>
                <a:latin typeface="Arial"/>
                <a:ea typeface="Arial"/>
                <a:cs typeface="Arial"/>
                <a:sym typeface="Arial"/>
              </a:defRPr>
            </a:lvl1pPr>
          </a:lstStyle>
          <a:p>
            <a:pPr algn="ctr" defTabSz="1828800">
              <a:spcBef>
                <a:spcPts val="0"/>
              </a:spcBef>
              <a:spcAft>
                <a:spcPts val="0"/>
              </a:spcAft>
              <a:defRPr>
                <a:effectLst/>
              </a:defRPr>
            </a:pPr>
            <a:r>
              <a:rPr sz="3200" b="1"/>
              <a:t>35%</a:t>
            </a:r>
          </a:p>
        </p:txBody>
      </p:sp>
      <p:sp>
        <p:nvSpPr>
          <p:cNvPr id="533" name="Shape 533"/>
          <p:cNvSpPr/>
          <p:nvPr/>
        </p:nvSpPr>
        <p:spPr>
          <a:xfrm>
            <a:off x="4463259" y="3146427"/>
            <a:ext cx="820738" cy="49244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600">
                <a:solidFill>
                  <a:srgbClr val="E8E8E8"/>
                </a:solidFill>
                <a:latin typeface="Arial"/>
                <a:ea typeface="Arial"/>
                <a:cs typeface="Arial"/>
                <a:sym typeface="Arial"/>
              </a:defRPr>
            </a:lvl1pPr>
          </a:lstStyle>
          <a:p>
            <a:pPr algn="ctr" defTabSz="1828800">
              <a:spcBef>
                <a:spcPts val="0"/>
              </a:spcBef>
              <a:spcAft>
                <a:spcPts val="0"/>
              </a:spcAft>
              <a:defRPr>
                <a:effectLst/>
              </a:defRPr>
            </a:pPr>
            <a:r>
              <a:rPr sz="3200" b="1"/>
              <a:t>40%</a:t>
            </a:r>
          </a:p>
        </p:txBody>
      </p:sp>
      <p:sp>
        <p:nvSpPr>
          <p:cNvPr id="534" name="Shape 534"/>
          <p:cNvSpPr/>
          <p:nvPr/>
        </p:nvSpPr>
        <p:spPr>
          <a:xfrm>
            <a:off x="6176699" y="10620377"/>
            <a:ext cx="711733" cy="61555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2000">
                <a:solidFill>
                  <a:srgbClr val="E8E8E8"/>
                </a:solidFill>
                <a:latin typeface="Arial"/>
                <a:ea typeface="Arial"/>
                <a:cs typeface="Arial"/>
                <a:sym typeface="Arial"/>
              </a:defRPr>
            </a:lvl1pPr>
          </a:lstStyle>
          <a:p>
            <a:pPr algn="ctr" defTabSz="1828800">
              <a:spcBef>
                <a:spcPts val="0"/>
              </a:spcBef>
              <a:spcAft>
                <a:spcPts val="0"/>
              </a:spcAft>
              <a:defRPr>
                <a:effectLst/>
              </a:defRPr>
            </a:pPr>
            <a:r>
              <a:rPr sz="4000" b="1"/>
              <a:t>ED</a:t>
            </a:r>
          </a:p>
        </p:txBody>
      </p:sp>
      <p:sp>
        <p:nvSpPr>
          <p:cNvPr id="535" name="Shape 535"/>
          <p:cNvSpPr/>
          <p:nvPr/>
        </p:nvSpPr>
        <p:spPr>
          <a:xfrm>
            <a:off x="9406709" y="10645777"/>
            <a:ext cx="2138406" cy="61555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2000">
                <a:solidFill>
                  <a:srgbClr val="E8E8E8"/>
                </a:solidFill>
                <a:latin typeface="Arial"/>
                <a:ea typeface="Arial"/>
                <a:cs typeface="Arial"/>
                <a:sym typeface="Arial"/>
              </a:defRPr>
            </a:lvl1pPr>
          </a:lstStyle>
          <a:p>
            <a:pPr algn="ctr" defTabSz="1828800">
              <a:spcBef>
                <a:spcPts val="0"/>
              </a:spcBef>
              <a:spcAft>
                <a:spcPts val="0"/>
              </a:spcAft>
              <a:defRPr>
                <a:effectLst/>
              </a:defRPr>
            </a:pPr>
            <a:r>
              <a:rPr sz="4000" b="1"/>
              <a:t>Diabetes</a:t>
            </a:r>
          </a:p>
        </p:txBody>
      </p:sp>
      <p:sp>
        <p:nvSpPr>
          <p:cNvPr id="536" name="Shape 536"/>
          <p:cNvSpPr/>
          <p:nvPr/>
        </p:nvSpPr>
        <p:spPr>
          <a:xfrm>
            <a:off x="5976237" y="6451601"/>
            <a:ext cx="801501"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defRPr sz="1900">
                <a:solidFill>
                  <a:srgbClr val="E8E8E8"/>
                </a:solidFill>
                <a:latin typeface="Arial Narrow"/>
                <a:ea typeface="Arial Narrow"/>
                <a:cs typeface="Arial Narrow"/>
                <a:sym typeface="Arial Narrow"/>
              </a:defRPr>
            </a:lvl1pPr>
          </a:lstStyle>
          <a:p>
            <a:pPr algn="ctr" defTabSz="1828800">
              <a:spcBef>
                <a:spcPts val="0"/>
              </a:spcBef>
              <a:spcAft>
                <a:spcPts val="0"/>
              </a:spcAft>
              <a:defRPr>
                <a:effectLst/>
              </a:defRPr>
            </a:pPr>
            <a:r>
              <a:rPr sz="3800" b="1"/>
              <a:t>18%</a:t>
            </a:r>
          </a:p>
        </p:txBody>
      </p:sp>
      <p:sp>
        <p:nvSpPr>
          <p:cNvPr id="537" name="Shape 537"/>
          <p:cNvSpPr/>
          <p:nvPr/>
        </p:nvSpPr>
        <p:spPr>
          <a:xfrm rot="16200000">
            <a:off x="1401391" y="6769303"/>
            <a:ext cx="4819654" cy="61555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0" tIns="0" rIns="0" bIns="0">
            <a:spAutoFit/>
          </a:bodyPr>
          <a:lstStyle/>
          <a:p>
            <a:pPr algn="ctr" defTabSz="1828800">
              <a:spcBef>
                <a:spcPts val="0"/>
              </a:spcBef>
              <a:spcAft>
                <a:spcPts val="0"/>
              </a:spcAft>
              <a:defRPr sz="1600">
                <a:solidFill>
                  <a:srgbClr val="FFFFFF"/>
                </a:solidFill>
                <a:effectLst/>
                <a:latin typeface="Arial"/>
                <a:ea typeface="Arial"/>
                <a:cs typeface="Arial"/>
                <a:sym typeface="Arial"/>
              </a:defRPr>
            </a:pPr>
            <a:r>
              <a:rPr sz="3200" b="1">
                <a:solidFill>
                  <a:srgbClr val="FFFFFF"/>
                </a:solidFill>
                <a:latin typeface="Arial"/>
                <a:cs typeface="Arial"/>
                <a:sym typeface="Arial"/>
              </a:rPr>
              <a:t>% of </a:t>
            </a:r>
            <a:r>
              <a:rPr sz="4000" b="1">
                <a:solidFill>
                  <a:srgbClr val="FFFFFF"/>
                </a:solidFill>
                <a:latin typeface="Arial"/>
                <a:cs typeface="Arial"/>
                <a:sym typeface="Arial"/>
              </a:rPr>
              <a:t>Men</a:t>
            </a:r>
            <a:r>
              <a:rPr sz="3200" b="1">
                <a:solidFill>
                  <a:srgbClr val="FFFFFF"/>
                </a:solidFill>
                <a:latin typeface="Arial"/>
                <a:cs typeface="Arial"/>
                <a:sym typeface="Arial"/>
              </a:rPr>
              <a:t> with Low T</a:t>
            </a:r>
          </a:p>
        </p:txBody>
      </p:sp>
      <p:sp>
        <p:nvSpPr>
          <p:cNvPr id="538" name="Shape 538"/>
          <p:cNvSpPr>
            <a:spLocks noGrp="1"/>
          </p:cNvSpPr>
          <p:nvPr>
            <p:ph type="title"/>
          </p:nvPr>
        </p:nvSpPr>
        <p:spPr>
          <a:prstGeom prst="rect">
            <a:avLst/>
          </a:prstGeom>
        </p:spPr>
        <p:txBody>
          <a:bodyPr/>
          <a:lstStyle/>
          <a:p>
            <a:pPr defTabSz="950974">
              <a:defRPr sz="2000">
                <a:effectLst>
                  <a:outerShdw blurRad="25400" dist="19812" dir="2700000" rotWithShape="0">
                    <a:srgbClr val="000000"/>
                  </a:outerShdw>
                </a:effectLst>
              </a:defRPr>
            </a:pPr>
            <a:r>
              <a:t>Associated conditions with higher </a:t>
            </a:r>
            <a:br/>
            <a:r>
              <a:t>prevalance of Low T</a:t>
            </a:r>
          </a:p>
        </p:txBody>
      </p:sp>
      <p:sp>
        <p:nvSpPr>
          <p:cNvPr id="539" name="Shape 539"/>
          <p:cNvSpPr/>
          <p:nvPr/>
        </p:nvSpPr>
        <p:spPr>
          <a:xfrm>
            <a:off x="12649200" y="8572500"/>
            <a:ext cx="8229600" cy="1028700"/>
          </a:xfrm>
          <a:prstGeom prst="rect">
            <a:avLst/>
          </a:prstGeom>
          <a:ln w="28575">
            <a:solidFill>
              <a:srgbClr val="FF0000"/>
            </a:solidFill>
            <a:miter/>
          </a:ln>
        </p:spPr>
        <p:txBody>
          <a:bodyPr lIns="91436" tIns="91436" rIns="91436" bIns="91436" anchor="ct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40" name="Shape 540"/>
          <p:cNvSpPr/>
          <p:nvPr/>
        </p:nvSpPr>
        <p:spPr>
          <a:xfrm>
            <a:off x="20535787" y="12801601"/>
            <a:ext cx="800211" cy="9233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400">
                <a:solidFill>
                  <a:srgbClr val="0066FF"/>
                </a:solidFill>
                <a:latin typeface="+mj-lt"/>
                <a:ea typeface="+mj-ea"/>
                <a:cs typeface="+mj-cs"/>
                <a:sym typeface="Times New Roman"/>
              </a:defRPr>
            </a:lvl1pPr>
          </a:lstStyle>
          <a:p>
            <a:pPr defTabSz="1828800">
              <a:spcBef>
                <a:spcPts val="0"/>
              </a:spcBef>
              <a:spcAft>
                <a:spcPts val="0"/>
              </a:spcAft>
              <a:defRPr>
                <a:effectLst/>
              </a:defRPr>
            </a:pPr>
            <a:r>
              <a:rPr sz="4800" b="1">
                <a:latin typeface="Times New Roman"/>
                <a:cs typeface="Times New Roman"/>
              </a:rPr>
              <a:t>4*</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fill="hold"/>
                                        <p:tgtEl>
                                          <p:spTgt spid="497">
                                            <p:bg/>
                                          </p:spTgt>
                                        </p:tgtEl>
                                        <p:attrNameLst>
                                          <p:attrName>style.visibility</p:attrName>
                                        </p:attrNameLst>
                                      </p:cBhvr>
                                      <p:to>
                                        <p:strVal val="visible"/>
                                      </p:to>
                                    </p:set>
                                    <p:animEffect transition="in" filter="dissolve">
                                      <p:cBhvr>
                                        <p:cTn id="7" dur="500"/>
                                        <p:tgtEl>
                                          <p:spTgt spid="497">
                                            <p:bg/>
                                          </p:spTgt>
                                        </p:tgtEl>
                                      </p:cBhvr>
                                    </p:animEffect>
                                  </p:childTnLst>
                                </p:cTn>
                              </p:par>
                              <p:par>
                                <p:cTn id="8" presetID="9" presetClass="entr" presetSubtype="0" fill="hold" grpId="0" nodeType="withEffect">
                                  <p:stCondLst>
                                    <p:cond delay="0"/>
                                  </p:stCondLst>
                                  <p:childTnLst>
                                    <p:set>
                                      <p:cBhvr>
                                        <p:cTn id="9" fill="hold"/>
                                        <p:tgtEl>
                                          <p:spTgt spid="497">
                                            <p:txEl>
                                              <p:pRg st="0" end="0"/>
                                            </p:txEl>
                                          </p:spTgt>
                                        </p:tgtEl>
                                        <p:attrNameLst>
                                          <p:attrName>style.visibility</p:attrName>
                                        </p:attrNameLst>
                                      </p:cBhvr>
                                      <p:to>
                                        <p:strVal val="visible"/>
                                      </p:to>
                                    </p:set>
                                    <p:animEffect transition="in" filter="dissolve">
                                      <p:cBhvr>
                                        <p:cTn id="10" dur="500"/>
                                        <p:tgtEl>
                                          <p:spTgt spid="497">
                                            <p:txEl>
                                              <p:pRg st="0" end="0"/>
                                            </p:txEl>
                                          </p:spTgt>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fill="hold"/>
                                        <p:tgtEl>
                                          <p:spTgt spid="497">
                                            <p:txEl>
                                              <p:pRg st="1" end="1"/>
                                            </p:txEl>
                                          </p:spTgt>
                                        </p:tgtEl>
                                        <p:attrNameLst>
                                          <p:attrName>style.visibility</p:attrName>
                                        </p:attrNameLst>
                                      </p:cBhvr>
                                      <p:to>
                                        <p:strVal val="visible"/>
                                      </p:to>
                                    </p:set>
                                    <p:animEffect transition="in" filter="dissolve">
                                      <p:cBhvr>
                                        <p:cTn id="14" dur="500"/>
                                        <p:tgtEl>
                                          <p:spTgt spid="497">
                                            <p:txEl>
                                              <p:pRg st="1" end="1"/>
                                            </p:txEl>
                                          </p:spTgt>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fill="hold"/>
                                        <p:tgtEl>
                                          <p:spTgt spid="536"/>
                                        </p:tgtEl>
                                        <p:attrNameLst>
                                          <p:attrName>style.visibility</p:attrName>
                                        </p:attrNameLst>
                                      </p:cBhvr>
                                      <p:to>
                                        <p:strVal val="visible"/>
                                      </p:to>
                                    </p:set>
                                    <p:animEffect transition="in" filter="dissolve">
                                      <p:cBhvr>
                                        <p:cTn id="18" dur="500"/>
                                        <p:tgtEl>
                                          <p:spTgt spid="536"/>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fill="hold"/>
                                        <p:tgtEl>
                                          <p:spTgt spid="505"/>
                                        </p:tgtEl>
                                        <p:attrNameLst>
                                          <p:attrName>style.visibility</p:attrName>
                                        </p:attrNameLst>
                                      </p:cBhvr>
                                      <p:to>
                                        <p:strVal val="visible"/>
                                      </p:to>
                                    </p:set>
                                    <p:animEffect transition="in" filter="dissolve">
                                      <p:cBhvr>
                                        <p:cTn id="22" dur="500"/>
                                        <p:tgtEl>
                                          <p:spTgt spid="505"/>
                                        </p:tgtEl>
                                      </p:cBhvr>
                                    </p:animEffect>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fill="hold"/>
                                        <p:tgtEl>
                                          <p:spTgt spid="497">
                                            <p:txEl>
                                              <p:pRg st="2" end="2"/>
                                            </p:txEl>
                                          </p:spTgt>
                                        </p:tgtEl>
                                        <p:attrNameLst>
                                          <p:attrName>style.visibility</p:attrName>
                                        </p:attrNameLst>
                                      </p:cBhvr>
                                      <p:to>
                                        <p:strVal val="visible"/>
                                      </p:to>
                                    </p:set>
                                    <p:animEffect transition="in" filter="dissolve">
                                      <p:cBhvr>
                                        <p:cTn id="26" dur="500"/>
                                        <p:tgtEl>
                                          <p:spTgt spid="497">
                                            <p:txEl>
                                              <p:pRg st="2" end="2"/>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fill="hold"/>
                                        <p:tgtEl>
                                          <p:spTgt spid="497">
                                            <p:txEl>
                                              <p:pRg st="3" end="3"/>
                                            </p:txEl>
                                          </p:spTgt>
                                        </p:tgtEl>
                                        <p:attrNameLst>
                                          <p:attrName>style.visibility</p:attrName>
                                        </p:attrNameLst>
                                      </p:cBhvr>
                                      <p:to>
                                        <p:strVal val="visible"/>
                                      </p:to>
                                    </p:set>
                                    <p:animEffect transition="in" filter="dissolve">
                                      <p:cBhvr>
                                        <p:cTn id="31" dur="500"/>
                                        <p:tgtEl>
                                          <p:spTgt spid="497">
                                            <p:txEl>
                                              <p:pRg st="3" end="3"/>
                                            </p:txEl>
                                          </p:spTgt>
                                        </p:tgtEl>
                                      </p:cBhvr>
                                    </p:animEffec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fill="hold"/>
                                        <p:tgtEl>
                                          <p:spTgt spid="502"/>
                                        </p:tgtEl>
                                        <p:attrNameLst>
                                          <p:attrName>style.visibility</p:attrName>
                                        </p:attrNameLst>
                                      </p:cBhvr>
                                      <p:to>
                                        <p:strVal val="visible"/>
                                      </p:to>
                                    </p:set>
                                    <p:animEffect transition="in" filter="dissolve">
                                      <p:cBhvr>
                                        <p:cTn id="35" dur="500"/>
                                        <p:tgtEl>
                                          <p:spTgt spid="502"/>
                                        </p:tgtEl>
                                      </p:cBhvr>
                                    </p:animEffect>
                                  </p:childTnLst>
                                </p:cTn>
                              </p:par>
                            </p:childTnLst>
                          </p:cTn>
                        </p:par>
                        <p:par>
                          <p:cTn id="36" fill="hold" nodeType="afterGroup">
                            <p:stCondLst>
                              <p:cond delay="1000"/>
                            </p:stCondLst>
                            <p:childTnLst>
                              <p:par>
                                <p:cTn id="37" presetID="9" presetClass="entr" presetSubtype="0" fill="hold" grpId="0" nodeType="afterEffect">
                                  <p:stCondLst>
                                    <p:cond delay="0"/>
                                  </p:stCondLst>
                                  <p:childTnLst>
                                    <p:set>
                                      <p:cBhvr>
                                        <p:cTn id="38" fill="hold"/>
                                        <p:tgtEl>
                                          <p:spTgt spid="523"/>
                                        </p:tgtEl>
                                        <p:attrNameLst>
                                          <p:attrName>style.visibility</p:attrName>
                                        </p:attrNameLst>
                                      </p:cBhvr>
                                      <p:to>
                                        <p:strVal val="visible"/>
                                      </p:to>
                                    </p:set>
                                    <p:animEffect transition="in" filter="dissolve">
                                      <p:cBhvr>
                                        <p:cTn id="39" dur="500"/>
                                        <p:tgtEl>
                                          <p:spTgt spid="523"/>
                                        </p:tgtEl>
                                      </p:cBhvr>
                                    </p:animEffect>
                                  </p:childTnLst>
                                </p:cTn>
                              </p:par>
                            </p:childTnLst>
                          </p:cTn>
                        </p:par>
                        <p:par>
                          <p:cTn id="40" fill="hold" nodeType="afterGroup">
                            <p:stCondLst>
                              <p:cond delay="1500"/>
                            </p:stCondLst>
                            <p:childTnLst>
                              <p:par>
                                <p:cTn id="41" presetID="9" presetClass="entr" presetSubtype="0" fill="hold" grpId="0" nodeType="afterEffect">
                                  <p:stCondLst>
                                    <p:cond delay="0"/>
                                  </p:stCondLst>
                                  <p:childTnLst>
                                    <p:set>
                                      <p:cBhvr>
                                        <p:cTn id="42" fill="hold"/>
                                        <p:tgtEl>
                                          <p:spTgt spid="497">
                                            <p:txEl>
                                              <p:pRg st="4" end="4"/>
                                            </p:txEl>
                                          </p:spTgt>
                                        </p:tgtEl>
                                        <p:attrNameLst>
                                          <p:attrName>style.visibility</p:attrName>
                                        </p:attrNameLst>
                                      </p:cBhvr>
                                      <p:to>
                                        <p:strVal val="visible"/>
                                      </p:to>
                                    </p:set>
                                    <p:animEffect transition="in" filter="dissolve">
                                      <p:cBhvr>
                                        <p:cTn id="43" dur="500"/>
                                        <p:tgtEl>
                                          <p:spTgt spid="497">
                                            <p:txEl>
                                              <p:pRg st="4" end="4"/>
                                            </p:txEl>
                                          </p:spTgt>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fill="hold"/>
                                        <p:tgtEl>
                                          <p:spTgt spid="497">
                                            <p:txEl>
                                              <p:pRg st="5" end="5"/>
                                            </p:txEl>
                                          </p:spTgt>
                                        </p:tgtEl>
                                        <p:attrNameLst>
                                          <p:attrName>style.visibility</p:attrName>
                                        </p:attrNameLst>
                                      </p:cBhvr>
                                      <p:to>
                                        <p:strVal val="visible"/>
                                      </p:to>
                                    </p:set>
                                    <p:animEffect transition="in" filter="dissolve">
                                      <p:cBhvr>
                                        <p:cTn id="48" dur="500"/>
                                        <p:tgtEl>
                                          <p:spTgt spid="497">
                                            <p:txEl>
                                              <p:pRg st="5" end="5"/>
                                            </p:txEl>
                                          </p:spTgt>
                                        </p:tgtEl>
                                      </p:cBhvr>
                                    </p:animEffec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fill="hold"/>
                                        <p:tgtEl>
                                          <p:spTgt spid="508"/>
                                        </p:tgtEl>
                                        <p:attrNameLst>
                                          <p:attrName>style.visibility</p:attrName>
                                        </p:attrNameLst>
                                      </p:cBhvr>
                                      <p:to>
                                        <p:strVal val="visible"/>
                                      </p:to>
                                    </p:set>
                                    <p:animEffect transition="in" filter="dissolve">
                                      <p:cBhvr>
                                        <p:cTn id="52" dur="500"/>
                                        <p:tgtEl>
                                          <p:spTgt spid="508"/>
                                        </p:tgtEl>
                                      </p:cBhvr>
                                    </p:animEffect>
                                  </p:childTnLst>
                                </p:cTn>
                              </p:par>
                            </p:childTnLst>
                          </p:cTn>
                        </p:par>
                        <p:par>
                          <p:cTn id="53" fill="hold" nodeType="afterGroup">
                            <p:stCondLst>
                              <p:cond delay="1000"/>
                            </p:stCondLst>
                            <p:childTnLst>
                              <p:par>
                                <p:cTn id="54" presetID="9" presetClass="entr" presetSubtype="0" fill="hold" grpId="0" nodeType="afterEffect">
                                  <p:stCondLst>
                                    <p:cond delay="0"/>
                                  </p:stCondLst>
                                  <p:childTnLst>
                                    <p:set>
                                      <p:cBhvr>
                                        <p:cTn id="55" fill="hold"/>
                                        <p:tgtEl>
                                          <p:spTgt spid="524"/>
                                        </p:tgtEl>
                                        <p:attrNameLst>
                                          <p:attrName>style.visibility</p:attrName>
                                        </p:attrNameLst>
                                      </p:cBhvr>
                                      <p:to>
                                        <p:strVal val="visible"/>
                                      </p:to>
                                    </p:set>
                                    <p:animEffect transition="in" filter="dissolve">
                                      <p:cBhvr>
                                        <p:cTn id="56" dur="500"/>
                                        <p:tgtEl>
                                          <p:spTgt spid="524"/>
                                        </p:tgtEl>
                                      </p:cBhvr>
                                    </p:animEffect>
                                  </p:childTnLst>
                                </p:cTn>
                              </p:par>
                            </p:childTnLst>
                          </p:cTn>
                        </p:par>
                        <p:par>
                          <p:cTn id="57" fill="hold" nodeType="afterGroup">
                            <p:stCondLst>
                              <p:cond delay="1500"/>
                            </p:stCondLst>
                            <p:childTnLst>
                              <p:par>
                                <p:cTn id="58" presetID="9" presetClass="entr" presetSubtype="0" fill="hold" grpId="0" nodeType="afterEffect">
                                  <p:stCondLst>
                                    <p:cond delay="0"/>
                                  </p:stCondLst>
                                  <p:childTnLst>
                                    <p:set>
                                      <p:cBhvr>
                                        <p:cTn id="59" fill="hold"/>
                                        <p:tgtEl>
                                          <p:spTgt spid="497">
                                            <p:txEl>
                                              <p:pRg st="6" end="6"/>
                                            </p:txEl>
                                          </p:spTgt>
                                        </p:tgtEl>
                                        <p:attrNameLst>
                                          <p:attrName>style.visibility</p:attrName>
                                        </p:attrNameLst>
                                      </p:cBhvr>
                                      <p:to>
                                        <p:strVal val="visible"/>
                                      </p:to>
                                    </p:set>
                                    <p:animEffect transition="in" filter="dissolve">
                                      <p:cBhvr>
                                        <p:cTn id="60" dur="500"/>
                                        <p:tgtEl>
                                          <p:spTgt spid="497">
                                            <p:txEl>
                                              <p:pRg st="6" end="6"/>
                                            </p:txEl>
                                          </p:spTgt>
                                        </p:tgtEl>
                                      </p:cBhvr>
                                    </p:animEffect>
                                  </p:childTnLst>
                                </p:cTn>
                              </p:par>
                            </p:childTnLst>
                          </p:cTn>
                        </p:par>
                        <p:par>
                          <p:cTn id="61" fill="hold" nodeType="afterGroup">
                            <p:stCondLst>
                              <p:cond delay="2000"/>
                            </p:stCondLst>
                            <p:childTnLst>
                              <p:par>
                                <p:cTn id="62" presetID="9" presetClass="entr" presetSubtype="0" fill="hold" grpId="0" nodeType="afterEffect">
                                  <p:stCondLst>
                                    <p:cond delay="0"/>
                                  </p:stCondLst>
                                  <p:childTnLst>
                                    <p:set>
                                      <p:cBhvr>
                                        <p:cTn id="63" fill="hold"/>
                                        <p:tgtEl>
                                          <p:spTgt spid="539"/>
                                        </p:tgtEl>
                                        <p:attrNameLst>
                                          <p:attrName>style.visibility</p:attrName>
                                        </p:attrNameLst>
                                      </p:cBhvr>
                                      <p:to>
                                        <p:strVal val="visible"/>
                                      </p:to>
                                    </p:set>
                                    <p:animEffect transition="in" filter="dissolve">
                                      <p:cBhvr>
                                        <p:cTn id="64"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uiExpand="1" build="p" bldLvl="5" animBg="1" advAuto="0"/>
      <p:bldP spid="502" grpId="0" animBg="1" advAuto="0"/>
      <p:bldP spid="505" grpId="0" animBg="1" advAuto="0"/>
      <p:bldP spid="508" grpId="0" animBg="1" advAuto="0"/>
      <p:bldP spid="523" grpId="0" animBg="1" advAuto="0"/>
      <p:bldP spid="524" grpId="0" animBg="1" advAuto="0"/>
      <p:bldP spid="536" grpId="0" animBg="1" advAuto="0"/>
      <p:bldP spid="539" grpId="0"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Shape 544"/>
          <p:cNvSpPr/>
          <p:nvPr/>
        </p:nvSpPr>
        <p:spPr>
          <a:xfrm>
            <a:off x="3505200" y="762000"/>
            <a:ext cx="17830800" cy="15388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spcBef>
                <a:spcPts val="2600"/>
              </a:spcBef>
              <a:defRPr sz="4400">
                <a:solidFill>
                  <a:srgbClr val="FFFF00"/>
                </a:solidFill>
                <a:effectLst>
                  <a:outerShdw blurRad="38100" dist="38100" dir="2700000" rotWithShape="0">
                    <a:srgbClr val="000000"/>
                  </a:outerShdw>
                </a:effectLst>
                <a:latin typeface="+mj-lt"/>
                <a:ea typeface="+mj-ea"/>
                <a:cs typeface="+mj-cs"/>
                <a:sym typeface="Times New Roman"/>
              </a:defRPr>
            </a:lvl1pPr>
          </a:lstStyle>
          <a:p>
            <a:pPr algn="ctr" defTabSz="1828800">
              <a:spcBef>
                <a:spcPts val="5200"/>
              </a:spcBef>
              <a:spcAft>
                <a:spcPts val="0"/>
              </a:spcAft>
            </a:pPr>
            <a:r>
              <a:rPr sz="8800" b="1">
                <a:latin typeface="Times New Roman"/>
                <a:cs typeface="Times New Roman"/>
              </a:rPr>
              <a:t>Testosterone Replacement Therapy</a:t>
            </a:r>
          </a:p>
        </p:txBody>
      </p:sp>
      <p:sp>
        <p:nvSpPr>
          <p:cNvPr id="545" name="Shape 545"/>
          <p:cNvSpPr/>
          <p:nvPr/>
        </p:nvSpPr>
        <p:spPr>
          <a:xfrm>
            <a:off x="3352800" y="5181601"/>
            <a:ext cx="9906000" cy="326242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marL="682626" indent="-682626" defTabSz="1828800">
              <a:spcBef>
                <a:spcPts val="4800"/>
              </a:spcBef>
              <a:spcAft>
                <a:spcPts val="0"/>
              </a:spcAft>
              <a:buFontTx/>
              <a:buChar char="•"/>
              <a:defRPr sz="4000">
                <a:solidFill>
                  <a:srgbClr val="FFFFFF"/>
                </a:solidFill>
                <a:effectLst>
                  <a:outerShdw blurRad="38100" dist="38100" dir="2700000" rotWithShape="0">
                    <a:srgbClr val="000000"/>
                  </a:outerShdw>
                </a:effectLst>
                <a:latin typeface="+mj-lt"/>
                <a:ea typeface="+mj-ea"/>
                <a:cs typeface="+mj-cs"/>
                <a:sym typeface="Times New Roman"/>
              </a:defRPr>
            </a:pPr>
            <a:r>
              <a:rPr sz="8000" b="1">
                <a:solidFill>
                  <a:srgbClr val="FFFFFF"/>
                </a:solidFill>
                <a:effectLst>
                  <a:outerShdw blurRad="38100" dist="38100" dir="2700000" rotWithShape="0">
                    <a:srgbClr val="000000"/>
                  </a:outerShdw>
                </a:effectLst>
                <a:latin typeface="Times New Roman"/>
                <a:cs typeface="Times New Roman"/>
                <a:sym typeface="Times New Roman"/>
              </a:rPr>
              <a:t>Modes of Delivery</a:t>
            </a:r>
          </a:p>
          <a:p>
            <a:pPr marL="682626" indent="-682626" defTabSz="1828800">
              <a:spcBef>
                <a:spcPts val="4800"/>
              </a:spcBef>
              <a:spcAft>
                <a:spcPts val="0"/>
              </a:spcAft>
              <a:buFontTx/>
              <a:buChar char="•"/>
              <a:defRPr sz="4000">
                <a:solidFill>
                  <a:srgbClr val="FFFFFF"/>
                </a:solidFill>
                <a:effectLst>
                  <a:outerShdw blurRad="38100" dist="38100" dir="2700000" rotWithShape="0">
                    <a:srgbClr val="000000"/>
                  </a:outerShdw>
                </a:effectLst>
                <a:latin typeface="+mj-lt"/>
                <a:ea typeface="+mj-ea"/>
                <a:cs typeface="+mj-cs"/>
                <a:sym typeface="Times New Roman"/>
              </a:defRPr>
            </a:pPr>
            <a:r>
              <a:rPr sz="8000" b="1">
                <a:solidFill>
                  <a:srgbClr val="FFFFFF"/>
                </a:solidFill>
                <a:effectLst>
                  <a:outerShdw blurRad="38100" dist="38100" dir="2700000" rotWithShape="0">
                    <a:srgbClr val="000000"/>
                  </a:outerShdw>
                </a:effectLst>
                <a:latin typeface="Times New Roman"/>
                <a:cs typeface="Times New Roman"/>
                <a:sym typeface="Times New Roman"/>
              </a:rPr>
              <a:t>Benefits of Therapy</a:t>
            </a:r>
          </a:p>
        </p:txBody>
      </p:sp>
      <p:pic>
        <p:nvPicPr>
          <p:cNvPr id="546" name="image4.jpeg" descr="powerpoint_20"/>
          <p:cNvPicPr>
            <a:picLocks noChangeAspect="1"/>
          </p:cNvPicPr>
          <p:nvPr/>
        </p:nvPicPr>
        <p:blipFill>
          <a:blip r:embed="rId2"/>
          <a:srcRect l="8333" t="19785" r="61667" b="26259"/>
          <a:stretch>
            <a:fillRect/>
          </a:stretch>
        </p:blipFill>
        <p:spPr>
          <a:xfrm>
            <a:off x="13258799" y="3809998"/>
            <a:ext cx="5486406" cy="7620004"/>
          </a:xfrm>
          <a:prstGeom prst="rect">
            <a:avLst/>
          </a:prstGeom>
          <a:ln w="12700">
            <a:miter lim="400000"/>
          </a:ln>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Shape 548"/>
          <p:cNvSpPr>
            <a:spLocks noGrp="1"/>
          </p:cNvSpPr>
          <p:nvPr>
            <p:ph type="title"/>
          </p:nvPr>
        </p:nvSpPr>
        <p:spPr>
          <a:xfrm>
            <a:off x="4306562" y="1200150"/>
            <a:ext cx="15779752" cy="1257300"/>
          </a:xfrm>
          <a:prstGeom prst="rect">
            <a:avLst/>
          </a:prstGeom>
        </p:spPr>
        <p:txBody>
          <a:bodyPr anchor="b"/>
          <a:lstStyle>
            <a:lvl1pPr defTabSz="813816">
              <a:defRPr sz="3900">
                <a:effectLst>
                  <a:outerShdw blurRad="38100" dist="33909" dir="2700000" rotWithShape="0">
                    <a:srgbClr val="000000"/>
                  </a:outerShdw>
                </a:effectLst>
              </a:defRPr>
            </a:lvl1pPr>
          </a:lstStyle>
          <a:p>
            <a:r>
              <a:t>Current Therapies</a:t>
            </a:r>
          </a:p>
        </p:txBody>
      </p:sp>
      <p:graphicFrame>
        <p:nvGraphicFramePr>
          <p:cNvPr id="549" name="Table 549"/>
          <p:cNvGraphicFramePr>
            <a:graphicFrameLocks noGrp="1"/>
          </p:cNvGraphicFramePr>
          <p:nvPr/>
        </p:nvGraphicFramePr>
        <p:xfrm>
          <a:off x="4306564" y="3048002"/>
          <a:ext cx="14439900" cy="6988180"/>
        </p:xfrm>
        <a:graphic>
          <a:graphicData uri="http://schemas.openxmlformats.org/drawingml/2006/table">
            <a:tbl>
              <a:tblPr/>
              <a:tblGrid>
                <a:gridCol w="7184954">
                  <a:extLst>
                    <a:ext uri="{9D8B030D-6E8A-4147-A177-3AD203B41FA5}">
                      <a16:colId xmlns:a16="http://schemas.microsoft.com/office/drawing/2014/main" val="20000"/>
                    </a:ext>
                  </a:extLst>
                </a:gridCol>
                <a:gridCol w="7254946">
                  <a:extLst>
                    <a:ext uri="{9D8B030D-6E8A-4147-A177-3AD203B41FA5}">
                      <a16:colId xmlns:a16="http://schemas.microsoft.com/office/drawing/2014/main" val="20001"/>
                    </a:ext>
                  </a:extLst>
                </a:gridCol>
              </a:tblGrid>
              <a:tr h="1165226">
                <a:tc>
                  <a:txBody>
                    <a:bodyPr/>
                    <a:lstStyle/>
                    <a:p>
                      <a:pPr defTabSz="914400">
                        <a:lnSpc>
                          <a:spcPct val="80000"/>
                        </a:lnSpc>
                        <a:spcBef>
                          <a:spcPts val="1100"/>
                        </a:spcBef>
                        <a:defRPr sz="1800">
                          <a:solidFill>
                            <a:srgbClr val="000000"/>
                          </a:solidFill>
                          <a:effectLst/>
                          <a:uFillTx/>
                        </a:defRPr>
                      </a:pPr>
                      <a:r>
                        <a:rPr sz="4800" b="1">
                          <a:solidFill>
                            <a:srgbClr val="FFFFFF"/>
                          </a:solidFill>
                          <a:effectLst>
                            <a:outerShdw blurRad="38100" dist="38100" dir="2700000" rotWithShape="0">
                              <a:srgbClr val="000000"/>
                            </a:outerShdw>
                          </a:effectLst>
                          <a:sym typeface="Times New Roman"/>
                        </a:rPr>
                        <a:t>Route of Administration</a:t>
                      </a:r>
                    </a:p>
                  </a:txBody>
                  <a:tcPr marT="91440" marB="91440" anchor="ctr" horzOverflow="overflow">
                    <a:lnR w="12700">
                      <a:miter lim="400000"/>
                    </a:lnR>
                    <a:solidFill>
                      <a:srgbClr val="001D7A"/>
                    </a:solidFill>
                  </a:tcPr>
                </a:tc>
                <a:tc>
                  <a:txBody>
                    <a:bodyPr/>
                    <a:lstStyle/>
                    <a:p>
                      <a:pPr defTabSz="914400">
                        <a:lnSpc>
                          <a:spcPct val="80000"/>
                        </a:lnSpc>
                        <a:spcBef>
                          <a:spcPts val="1100"/>
                        </a:spcBef>
                        <a:defRPr sz="1800">
                          <a:solidFill>
                            <a:srgbClr val="000000"/>
                          </a:solidFill>
                          <a:effectLst/>
                          <a:uFillTx/>
                        </a:defRPr>
                      </a:pPr>
                      <a:r>
                        <a:rPr sz="4800" b="1">
                          <a:solidFill>
                            <a:srgbClr val="FFFFFF"/>
                          </a:solidFill>
                          <a:effectLst>
                            <a:outerShdw blurRad="38100" dist="38100" dir="2700000" rotWithShape="0">
                              <a:srgbClr val="000000"/>
                            </a:outerShdw>
                          </a:effectLst>
                          <a:sym typeface="Times New Roman"/>
                        </a:rPr>
                        <a:t>Dosing Frequency</a:t>
                      </a:r>
                    </a:p>
                  </a:txBody>
                  <a:tcPr marT="91440" marB="91440" anchor="ctr" horzOverflow="overflow">
                    <a:lnL w="12700">
                      <a:miter lim="400000"/>
                    </a:lnL>
                    <a:solidFill>
                      <a:srgbClr val="001D7A"/>
                    </a:solidFill>
                  </a:tcPr>
                </a:tc>
                <a:extLst>
                  <a:ext uri="{0D108BD9-81ED-4DB2-BD59-A6C34878D82A}">
                    <a16:rowId xmlns:a16="http://schemas.microsoft.com/office/drawing/2014/main" val="10000"/>
                  </a:ext>
                </a:extLst>
              </a:tr>
              <a:tr h="1165226">
                <a:tc>
                  <a:txBody>
                    <a:bodyPr/>
                    <a:lstStyle/>
                    <a:p>
                      <a:pPr defTabSz="914400">
                        <a:lnSpc>
                          <a:spcPct val="80000"/>
                        </a:lnSpc>
                        <a:spcBef>
                          <a:spcPts val="1100"/>
                        </a:spcBef>
                        <a:defRPr sz="1800">
                          <a:solidFill>
                            <a:srgbClr val="000000"/>
                          </a:solidFill>
                          <a:effectLst/>
                          <a:uFillTx/>
                        </a:defRPr>
                      </a:pPr>
                      <a:r>
                        <a:rPr sz="4800" b="1">
                          <a:solidFill>
                            <a:srgbClr val="FFFFFF"/>
                          </a:solidFill>
                          <a:effectLst>
                            <a:outerShdw blurRad="38100" dist="38100" dir="2700000" rotWithShape="0">
                              <a:srgbClr val="000000"/>
                            </a:outerShdw>
                          </a:effectLst>
                          <a:sym typeface="Times New Roman"/>
                        </a:rPr>
                        <a:t>Oral</a:t>
                      </a:r>
                    </a:p>
                  </a:txBody>
                  <a:tcPr marT="91440" marB="91440" anchor="ctr" horzOverflow="overflow">
                    <a:lnR w="12700">
                      <a:miter lim="400000"/>
                    </a:lnR>
                    <a:noFill/>
                  </a:tcPr>
                </a:tc>
                <a:tc>
                  <a:txBody>
                    <a:bodyPr/>
                    <a:lstStyle/>
                    <a:p>
                      <a:pPr defTabSz="914400">
                        <a:lnSpc>
                          <a:spcPct val="80000"/>
                        </a:lnSpc>
                        <a:spcBef>
                          <a:spcPts val="1100"/>
                        </a:spcBef>
                        <a:defRPr sz="1800">
                          <a:solidFill>
                            <a:srgbClr val="000000"/>
                          </a:solidFill>
                          <a:effectLst/>
                          <a:uFillTx/>
                        </a:defRPr>
                      </a:pPr>
                      <a:r>
                        <a:rPr lang="en-US" sz="4800" b="1">
                          <a:solidFill>
                            <a:srgbClr val="FFFFFF"/>
                          </a:solidFill>
                          <a:effectLst>
                            <a:outerShdw blurRad="38100" dist="38100" dir="2700000" rotWithShape="0">
                              <a:srgbClr val="000000"/>
                            </a:outerShdw>
                          </a:effectLst>
                          <a:sym typeface="Times New Roman"/>
                        </a:rPr>
                        <a:t>2-4</a:t>
                      </a:r>
                      <a:r>
                        <a:rPr sz="4800" b="1">
                          <a:solidFill>
                            <a:srgbClr val="FFFFFF"/>
                          </a:solidFill>
                          <a:effectLst>
                            <a:outerShdw blurRad="38100" dist="38100" dir="2700000" rotWithShape="0">
                              <a:srgbClr val="000000"/>
                            </a:outerShdw>
                          </a:effectLst>
                          <a:sym typeface="Times New Roman"/>
                        </a:rPr>
                        <a:t> times daily</a:t>
                      </a:r>
                    </a:p>
                  </a:txBody>
                  <a:tcPr marT="91440" marB="91440" anchor="ctr" horzOverflow="overflow">
                    <a:lnL w="12700">
                      <a:miter lim="400000"/>
                    </a:lnL>
                    <a:noFill/>
                  </a:tcPr>
                </a:tc>
                <a:extLst>
                  <a:ext uri="{0D108BD9-81ED-4DB2-BD59-A6C34878D82A}">
                    <a16:rowId xmlns:a16="http://schemas.microsoft.com/office/drawing/2014/main" val="10001"/>
                  </a:ext>
                </a:extLst>
              </a:tr>
              <a:tr h="1165226">
                <a:tc>
                  <a:txBody>
                    <a:bodyPr/>
                    <a:lstStyle/>
                    <a:p>
                      <a:pPr defTabSz="914400">
                        <a:lnSpc>
                          <a:spcPct val="80000"/>
                        </a:lnSpc>
                        <a:spcBef>
                          <a:spcPts val="1100"/>
                        </a:spcBef>
                        <a:defRPr sz="1800">
                          <a:solidFill>
                            <a:srgbClr val="000000"/>
                          </a:solidFill>
                          <a:effectLst/>
                          <a:uFillTx/>
                        </a:defRPr>
                      </a:pPr>
                      <a:r>
                        <a:rPr sz="4800" b="1">
                          <a:solidFill>
                            <a:srgbClr val="FF9900"/>
                          </a:solidFill>
                          <a:effectLst>
                            <a:outerShdw blurRad="38100" dist="38100" dir="2700000" rotWithShape="0">
                              <a:srgbClr val="000000"/>
                            </a:outerShdw>
                          </a:effectLst>
                          <a:sym typeface="Times New Roman"/>
                        </a:rPr>
                        <a:t>Intramuscular</a:t>
                      </a:r>
                    </a:p>
                  </a:txBody>
                  <a:tcPr marT="91440" marB="91440" anchor="ctr" horzOverflow="overflow">
                    <a:lnR w="12700">
                      <a:miter lim="400000"/>
                    </a:lnR>
                    <a:noFill/>
                  </a:tcPr>
                </a:tc>
                <a:tc>
                  <a:txBody>
                    <a:bodyPr/>
                    <a:lstStyle/>
                    <a:p>
                      <a:pPr defTabSz="914400">
                        <a:lnSpc>
                          <a:spcPct val="80000"/>
                        </a:lnSpc>
                        <a:spcBef>
                          <a:spcPts val="1100"/>
                        </a:spcBef>
                        <a:defRPr sz="1800">
                          <a:solidFill>
                            <a:srgbClr val="000000"/>
                          </a:solidFill>
                          <a:effectLst/>
                          <a:uFillTx/>
                        </a:defRPr>
                      </a:pPr>
                      <a:r>
                        <a:rPr sz="4800" b="1">
                          <a:solidFill>
                            <a:srgbClr val="FF9900"/>
                          </a:solidFill>
                          <a:effectLst>
                            <a:outerShdw blurRad="38100" dist="38100" dir="2700000" rotWithShape="0">
                              <a:srgbClr val="000000"/>
                            </a:outerShdw>
                          </a:effectLst>
                          <a:sym typeface="Times New Roman"/>
                        </a:rPr>
                        <a:t>Every 1-2 weeks</a:t>
                      </a:r>
                    </a:p>
                  </a:txBody>
                  <a:tcPr marT="91440" marB="91440" anchor="ctr" horzOverflow="overflow">
                    <a:lnL w="12700">
                      <a:miter lim="400000"/>
                    </a:lnL>
                    <a:noFill/>
                  </a:tcPr>
                </a:tc>
                <a:extLst>
                  <a:ext uri="{0D108BD9-81ED-4DB2-BD59-A6C34878D82A}">
                    <a16:rowId xmlns:a16="http://schemas.microsoft.com/office/drawing/2014/main" val="10002"/>
                  </a:ext>
                </a:extLst>
              </a:tr>
              <a:tr h="1162050">
                <a:tc>
                  <a:txBody>
                    <a:bodyPr/>
                    <a:lstStyle/>
                    <a:p>
                      <a:pPr defTabSz="914400">
                        <a:lnSpc>
                          <a:spcPct val="80000"/>
                        </a:lnSpc>
                        <a:spcBef>
                          <a:spcPts val="1100"/>
                        </a:spcBef>
                        <a:defRPr sz="1800">
                          <a:solidFill>
                            <a:srgbClr val="000000"/>
                          </a:solidFill>
                          <a:effectLst/>
                          <a:uFillTx/>
                        </a:defRPr>
                      </a:pPr>
                      <a:r>
                        <a:rPr sz="4800" b="1">
                          <a:solidFill>
                            <a:srgbClr val="FFFFFF"/>
                          </a:solidFill>
                          <a:effectLst>
                            <a:outerShdw blurRad="38100" dist="38100" dir="2700000" rotWithShape="0">
                              <a:srgbClr val="000000"/>
                            </a:outerShdw>
                          </a:effectLst>
                          <a:sym typeface="Times New Roman"/>
                        </a:rPr>
                        <a:t>Nonscrotal patch</a:t>
                      </a:r>
                    </a:p>
                  </a:txBody>
                  <a:tcPr marT="91440" marB="91440" anchor="ctr" horzOverflow="overflow">
                    <a:lnR w="12700">
                      <a:miter lim="400000"/>
                    </a:lnR>
                    <a:noFill/>
                  </a:tcPr>
                </a:tc>
                <a:tc>
                  <a:txBody>
                    <a:bodyPr/>
                    <a:lstStyle/>
                    <a:p>
                      <a:pPr defTabSz="914400">
                        <a:lnSpc>
                          <a:spcPct val="80000"/>
                        </a:lnSpc>
                        <a:spcBef>
                          <a:spcPts val="1100"/>
                        </a:spcBef>
                        <a:defRPr sz="1800">
                          <a:solidFill>
                            <a:srgbClr val="000000"/>
                          </a:solidFill>
                          <a:effectLst/>
                          <a:uFillTx/>
                        </a:defRPr>
                      </a:pPr>
                      <a:r>
                        <a:rPr sz="4800" b="1">
                          <a:solidFill>
                            <a:srgbClr val="FFFFFF"/>
                          </a:solidFill>
                          <a:effectLst>
                            <a:outerShdw blurRad="38100" dist="38100" dir="2700000" rotWithShape="0">
                              <a:srgbClr val="000000"/>
                            </a:outerShdw>
                          </a:effectLst>
                          <a:sym typeface="Times New Roman"/>
                        </a:rPr>
                        <a:t>Once daily</a:t>
                      </a:r>
                    </a:p>
                  </a:txBody>
                  <a:tcPr marT="91440" marB="91440" anchor="ctr" horzOverflow="overflow">
                    <a:lnL w="12700">
                      <a:miter lim="400000"/>
                    </a:lnL>
                    <a:noFill/>
                  </a:tcPr>
                </a:tc>
                <a:extLst>
                  <a:ext uri="{0D108BD9-81ED-4DB2-BD59-A6C34878D82A}">
                    <a16:rowId xmlns:a16="http://schemas.microsoft.com/office/drawing/2014/main" val="10003"/>
                  </a:ext>
                </a:extLst>
              </a:tr>
              <a:tr h="1165226">
                <a:tc>
                  <a:txBody>
                    <a:bodyPr/>
                    <a:lstStyle/>
                    <a:p>
                      <a:pPr defTabSz="914400">
                        <a:lnSpc>
                          <a:spcPct val="80000"/>
                        </a:lnSpc>
                        <a:spcBef>
                          <a:spcPts val="1100"/>
                        </a:spcBef>
                        <a:defRPr sz="1800">
                          <a:solidFill>
                            <a:srgbClr val="000000"/>
                          </a:solidFill>
                          <a:effectLst/>
                          <a:uFillTx/>
                        </a:defRPr>
                      </a:pPr>
                      <a:r>
                        <a:rPr sz="4800" b="1">
                          <a:solidFill>
                            <a:srgbClr val="FF9900"/>
                          </a:solidFill>
                          <a:effectLst>
                            <a:outerShdw blurRad="38100" dist="38100" dir="2700000" rotWithShape="0">
                              <a:srgbClr val="000000"/>
                            </a:outerShdw>
                          </a:effectLst>
                          <a:sym typeface="Times New Roman"/>
                        </a:rPr>
                        <a:t>Absorbable gel</a:t>
                      </a:r>
                    </a:p>
                  </a:txBody>
                  <a:tcPr marT="91440" marB="91440" anchor="ctr" horzOverflow="overflow">
                    <a:lnR w="12700">
                      <a:miter lim="400000"/>
                    </a:lnR>
                    <a:noFill/>
                  </a:tcPr>
                </a:tc>
                <a:tc>
                  <a:txBody>
                    <a:bodyPr/>
                    <a:lstStyle/>
                    <a:p>
                      <a:pPr defTabSz="914400">
                        <a:lnSpc>
                          <a:spcPct val="80000"/>
                        </a:lnSpc>
                        <a:spcBef>
                          <a:spcPts val="1100"/>
                        </a:spcBef>
                        <a:defRPr sz="1800">
                          <a:solidFill>
                            <a:srgbClr val="000000"/>
                          </a:solidFill>
                          <a:effectLst/>
                          <a:uFillTx/>
                        </a:defRPr>
                      </a:pPr>
                      <a:r>
                        <a:rPr sz="4800" b="1">
                          <a:solidFill>
                            <a:srgbClr val="FF9900"/>
                          </a:solidFill>
                          <a:effectLst>
                            <a:outerShdw blurRad="38100" dist="38100" dir="2700000" rotWithShape="0">
                              <a:srgbClr val="000000"/>
                            </a:outerShdw>
                          </a:effectLst>
                          <a:sym typeface="Times New Roman"/>
                        </a:rPr>
                        <a:t>Once daily</a:t>
                      </a:r>
                    </a:p>
                  </a:txBody>
                  <a:tcPr marT="91440" marB="91440" anchor="ctr" horzOverflow="overflow">
                    <a:lnL w="12700">
                      <a:miter lim="400000"/>
                    </a:lnL>
                    <a:noFill/>
                  </a:tcPr>
                </a:tc>
                <a:extLst>
                  <a:ext uri="{0D108BD9-81ED-4DB2-BD59-A6C34878D82A}">
                    <a16:rowId xmlns:a16="http://schemas.microsoft.com/office/drawing/2014/main" val="10004"/>
                  </a:ext>
                </a:extLst>
              </a:tr>
              <a:tr h="1165226">
                <a:tc>
                  <a:txBody>
                    <a:bodyPr/>
                    <a:lstStyle/>
                    <a:p>
                      <a:pPr defTabSz="914400">
                        <a:lnSpc>
                          <a:spcPct val="80000"/>
                        </a:lnSpc>
                        <a:spcBef>
                          <a:spcPts val="1100"/>
                        </a:spcBef>
                        <a:defRPr sz="1800">
                          <a:solidFill>
                            <a:srgbClr val="000000"/>
                          </a:solidFill>
                          <a:effectLst/>
                          <a:uFillTx/>
                        </a:defRPr>
                      </a:pPr>
                      <a:r>
                        <a:rPr sz="4800" b="1">
                          <a:solidFill>
                            <a:srgbClr val="FFFFFF"/>
                          </a:solidFill>
                          <a:effectLst>
                            <a:outerShdw blurRad="38100" dist="38100" dir="2700000" rotWithShape="0">
                              <a:srgbClr val="000000"/>
                            </a:outerShdw>
                          </a:effectLst>
                          <a:sym typeface="Times New Roman"/>
                        </a:rPr>
                        <a:t>Mucoadhesive (Buccal)</a:t>
                      </a:r>
                    </a:p>
                  </a:txBody>
                  <a:tcPr marT="91440" marB="91440" anchor="ctr" horzOverflow="overflow">
                    <a:lnR w="12700">
                      <a:miter lim="400000"/>
                    </a:lnR>
                    <a:noFill/>
                  </a:tcPr>
                </a:tc>
                <a:tc>
                  <a:txBody>
                    <a:bodyPr/>
                    <a:lstStyle/>
                    <a:p>
                      <a:pPr defTabSz="914400">
                        <a:lnSpc>
                          <a:spcPct val="80000"/>
                        </a:lnSpc>
                        <a:spcBef>
                          <a:spcPts val="1100"/>
                        </a:spcBef>
                        <a:defRPr sz="1800">
                          <a:solidFill>
                            <a:srgbClr val="000000"/>
                          </a:solidFill>
                          <a:effectLst/>
                          <a:uFillTx/>
                        </a:defRPr>
                      </a:pPr>
                      <a:r>
                        <a:rPr sz="4800" b="1">
                          <a:solidFill>
                            <a:srgbClr val="FFFFFF"/>
                          </a:solidFill>
                          <a:effectLst>
                            <a:outerShdw blurRad="38100" dist="38100" dir="2700000" rotWithShape="0">
                              <a:srgbClr val="000000"/>
                            </a:outerShdw>
                          </a:effectLst>
                          <a:sym typeface="Times New Roman"/>
                        </a:rPr>
                        <a:t>Twice daily</a:t>
                      </a:r>
                    </a:p>
                  </a:txBody>
                  <a:tcPr marT="91440" marB="91440" anchor="ctr" horzOverflow="overflow">
                    <a:lnL w="12700">
                      <a:miter lim="400000"/>
                    </a:lnL>
                    <a:noFill/>
                  </a:tcPr>
                </a:tc>
                <a:extLst>
                  <a:ext uri="{0D108BD9-81ED-4DB2-BD59-A6C34878D82A}">
                    <a16:rowId xmlns:a16="http://schemas.microsoft.com/office/drawing/2014/main" val="10005"/>
                  </a:ext>
                </a:extLst>
              </a:tr>
            </a:tbl>
          </a:graphicData>
        </a:graphic>
      </p:graphicFrame>
      <p:graphicFrame>
        <p:nvGraphicFramePr>
          <p:cNvPr id="550" name="Table 550"/>
          <p:cNvGraphicFramePr>
            <a:graphicFrameLocks noGrp="1"/>
          </p:cNvGraphicFramePr>
          <p:nvPr/>
        </p:nvGraphicFramePr>
        <p:xfrm>
          <a:off x="4305300" y="10210801"/>
          <a:ext cx="14439900" cy="2712718"/>
        </p:xfrm>
        <a:graphic>
          <a:graphicData uri="http://schemas.openxmlformats.org/drawingml/2006/table">
            <a:tbl>
              <a:tblPr/>
              <a:tblGrid>
                <a:gridCol w="14439900">
                  <a:extLst>
                    <a:ext uri="{9D8B030D-6E8A-4147-A177-3AD203B41FA5}">
                      <a16:colId xmlns:a16="http://schemas.microsoft.com/office/drawing/2014/main" val="20000"/>
                    </a:ext>
                  </a:extLst>
                </a:gridCol>
              </a:tblGrid>
              <a:tr h="2712718">
                <a:tc>
                  <a:txBody>
                    <a:bodyPr/>
                    <a:lstStyle/>
                    <a:p>
                      <a:pPr algn="l" defTabSz="914400">
                        <a:defRPr sz="1800">
                          <a:solidFill>
                            <a:srgbClr val="000000"/>
                          </a:solidFill>
                          <a:effectLst/>
                          <a:uFillTx/>
                        </a:defRPr>
                      </a:pPr>
                      <a:r>
                        <a:rPr sz="4800" b="1">
                          <a:solidFill>
                            <a:srgbClr val="FF9900"/>
                          </a:solidFill>
                          <a:effectLst>
                            <a:outerShdw blurRad="38100" dist="38100" dir="2700000" rotWithShape="0">
                              <a:srgbClr val="000000">
                                <a:alpha val="43137"/>
                              </a:srgbClr>
                            </a:outerShdw>
                          </a:effectLst>
                          <a:sym typeface="Times New Roman"/>
                        </a:rPr>
                        <a:t>Long acting Intramuscular       Every 10 weeks </a:t>
                      </a:r>
                    </a:p>
                  </a:txBody>
                  <a:tcPr marT="91440" marB="91440" horzOverflow="overflow">
                    <a:noFill/>
                  </a:tcPr>
                </a:tc>
                <a:extLst>
                  <a:ext uri="{0D108BD9-81ED-4DB2-BD59-A6C34878D82A}">
                    <a16:rowId xmlns:a16="http://schemas.microsoft.com/office/drawing/2014/main" val="10000"/>
                  </a:ext>
                </a:extLst>
              </a:tr>
            </a:tbl>
          </a:graphicData>
        </a:graphic>
      </p:graphicFrame>
      <p:graphicFrame>
        <p:nvGraphicFramePr>
          <p:cNvPr id="551" name="Table 551"/>
          <p:cNvGraphicFramePr>
            <a:graphicFrameLocks noGrp="1"/>
          </p:cNvGraphicFramePr>
          <p:nvPr/>
        </p:nvGraphicFramePr>
        <p:xfrm>
          <a:off x="4560712" y="11277600"/>
          <a:ext cx="14184488" cy="914400"/>
        </p:xfrm>
        <a:graphic>
          <a:graphicData uri="http://schemas.openxmlformats.org/drawingml/2006/table">
            <a:tbl>
              <a:tblPr/>
              <a:tblGrid>
                <a:gridCol w="14184488">
                  <a:extLst>
                    <a:ext uri="{9D8B030D-6E8A-4147-A177-3AD203B41FA5}">
                      <a16:colId xmlns:a16="http://schemas.microsoft.com/office/drawing/2014/main" val="20000"/>
                    </a:ext>
                  </a:extLst>
                </a:gridCol>
              </a:tblGrid>
              <a:tr h="914400">
                <a:tc>
                  <a:txBody>
                    <a:bodyPr/>
                    <a:lstStyle/>
                    <a:p>
                      <a:pPr algn="l" defTabSz="914400">
                        <a:defRPr sz="1800">
                          <a:solidFill>
                            <a:srgbClr val="000000"/>
                          </a:solidFill>
                          <a:effectLst/>
                          <a:uFillTx/>
                        </a:defRPr>
                      </a:pPr>
                      <a:r>
                        <a:rPr sz="4800">
                          <a:solidFill>
                            <a:srgbClr val="FFFFFF"/>
                          </a:solidFill>
                          <a:sym typeface="Times New Roman"/>
                        </a:rPr>
                        <a:t>Subdermal Pellets                      Every 3-4 months </a:t>
                      </a:r>
                    </a:p>
                  </a:txBody>
                  <a:tcPr marT="91440" marB="91440" horzOverflow="overflow">
                    <a:noFill/>
                  </a:tcPr>
                </a:tc>
                <a:extLst>
                  <a:ext uri="{0D108BD9-81ED-4DB2-BD59-A6C34878D82A}">
                    <a16:rowId xmlns:a16="http://schemas.microsoft.com/office/drawing/2014/main" val="10000"/>
                  </a:ext>
                </a:extLst>
              </a:tr>
            </a:tbl>
          </a:graphicData>
        </a:graphic>
      </p:graphicFrame>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p:cNvSpPr>
          <p:nvPr>
            <p:ph type="title"/>
          </p:nvPr>
        </p:nvSpPr>
        <p:spPr>
          <a:xfrm>
            <a:off x="6400800" y="1485900"/>
            <a:ext cx="11582400" cy="1257300"/>
          </a:xfrm>
          <a:prstGeom prst="rect">
            <a:avLst/>
          </a:prstGeom>
        </p:spPr>
        <p:txBody>
          <a:bodyPr/>
          <a:lstStyle>
            <a:lvl1pPr defTabSz="813816">
              <a:defRPr sz="3900">
                <a:effectLst>
                  <a:outerShdw blurRad="38100" dist="33909" dir="2700000" rotWithShape="0">
                    <a:srgbClr val="000000"/>
                  </a:outerShdw>
                </a:effectLst>
              </a:defRPr>
            </a:lvl1pPr>
          </a:lstStyle>
          <a:p>
            <a:r>
              <a:t>IM Testosterone</a:t>
            </a:r>
          </a:p>
        </p:txBody>
      </p:sp>
      <p:sp>
        <p:nvSpPr>
          <p:cNvPr id="2" name="Shape 494">
            <a:extLst>
              <a:ext uri="{FF2B5EF4-FFF2-40B4-BE49-F238E27FC236}">
                <a16:creationId xmlns:a16="http://schemas.microsoft.com/office/drawing/2014/main" id="{66A63FEA-4B83-3ED3-D3DD-7923788CB53D}"/>
              </a:ext>
            </a:extLst>
          </p:cNvPr>
          <p:cNvSpPr txBox="1"/>
          <p:nvPr/>
        </p:nvSpPr>
        <p:spPr>
          <a:xfrm>
            <a:off x="4518022" y="3206748"/>
            <a:ext cx="15357480" cy="9594852"/>
          </a:xfrm>
          <a:prstGeom prst="rect">
            <a:avLst/>
          </a:prstGeom>
        </p:spPr>
        <p:txBody>
          <a:bodyPr/>
          <a:lstStyle>
            <a:lvl1pPr marL="362108" marR="40639" indent="-321467" algn="l" defTabSz="914400" rtl="0" latinLnBrk="0">
              <a:lnSpc>
                <a:spcPct val="100000"/>
              </a:lnSpc>
              <a:spcBef>
                <a:spcPts val="700"/>
              </a:spcBef>
              <a:spcAft>
                <a:spcPct val="0"/>
              </a:spcAft>
              <a:buClrTx/>
              <a:buSzPct val="58499"/>
              <a:buFontTx/>
              <a:buBlip>
                <a:blip r:embed="rId3"/>
              </a:buBlip>
              <a:defRPr sz="3000" b="0" i="0" u="none" strike="noStrike" cap="none" spc="0" baseline="0">
                <a:ln>
                  <a:noFill/>
                </a:ln>
                <a:solidFill>
                  <a:srgbClr val="FFFFFF"/>
                </a:solidFill>
                <a:uFill>
                  <a:solidFill>
                    <a:srgbClr val="FFFFFF"/>
                  </a:solidFill>
                </a:uFill>
                <a:latin typeface="Arial"/>
                <a:ea typeface="Arial"/>
                <a:cs typeface="Arial"/>
                <a:sym typeface="Arial"/>
              </a:defRPr>
            </a:lvl1pPr>
            <a:lvl2pPr marL="804000" marR="40639" indent="-30616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2pPr>
            <a:lvl3pPr marL="1240788" marR="40639" indent="-285750" algn="l" defTabSz="914400" rtl="0" latinLnBrk="0">
              <a:lnSpc>
                <a:spcPct val="100000"/>
              </a:lnSpc>
              <a:spcBef>
                <a:spcPts val="700"/>
              </a:spcBef>
              <a:spcAft>
                <a:spcPct val="0"/>
              </a:spcAft>
              <a:buClrTx/>
              <a:buSzPct val="58499"/>
              <a:buFontTx/>
              <a:buBlip>
                <a:blip r:embed="rId4"/>
              </a:buBlip>
              <a:defRPr sz="3000" b="0" i="0" u="none" strike="noStrike" cap="none" spc="0" baseline="0">
                <a:ln>
                  <a:noFill/>
                </a:ln>
                <a:solidFill>
                  <a:srgbClr val="FFFFFF"/>
                </a:solidFill>
                <a:uFill>
                  <a:solidFill>
                    <a:srgbClr val="FFFFFF"/>
                  </a:solidFill>
                </a:uFill>
                <a:latin typeface="Arial"/>
                <a:ea typeface="Arial"/>
                <a:cs typeface="Arial"/>
                <a:sym typeface="Arial"/>
              </a:defRPr>
            </a:lvl3pPr>
            <a:lvl4pPr marL="1755138" marR="40639" indent="-342898"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4pPr>
            <a:lvl5pPr marL="2212338" marR="40639" indent="-342898" algn="l" defTabSz="914400" rtl="0" latinLnBrk="0">
              <a:lnSpc>
                <a:spcPct val="100000"/>
              </a:lnSpc>
              <a:spcBef>
                <a:spcPts val="700"/>
              </a:spcBef>
              <a:spcAft>
                <a:spcPct val="0"/>
              </a:spcAft>
              <a:buClrTx/>
              <a:buSzPct val="58499"/>
              <a:buFontTx/>
              <a:buBlip>
                <a:blip r:embed="rId5"/>
              </a:buBlip>
              <a:defRPr sz="3000" b="0" i="0" u="none" strike="noStrike" cap="none" spc="0" baseline="0">
                <a:ln>
                  <a:noFill/>
                </a:ln>
                <a:solidFill>
                  <a:srgbClr val="FFFFFF"/>
                </a:solidFill>
                <a:uFill>
                  <a:solidFill>
                    <a:srgbClr val="FFFFFF"/>
                  </a:solidFill>
                </a:uFill>
                <a:latin typeface="Arial"/>
                <a:ea typeface="Arial"/>
                <a:cs typeface="Arial"/>
                <a:sym typeface="Arial"/>
              </a:defRPr>
            </a:lvl5pPr>
            <a:lvl6pPr marL="2628900" marR="40639" indent="-34290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6pPr>
            <a:lvl7pPr marL="3086100" marR="40639" indent="-34290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7pPr>
            <a:lvl8pPr marL="3543299" marR="40639" indent="-342899"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8pPr>
            <a:lvl9pPr marL="4000499" marR="40639" indent="-342899"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9pPr>
          </a:lstStyle>
          <a:p>
            <a:pPr marL="724216" marR="81278" indent="-642934" defTabSz="1828800" hangingPunct="1">
              <a:spcBef>
                <a:spcPts val="1400"/>
              </a:spcBef>
            </a:pPr>
            <a:r>
              <a:rPr lang="en-US" sz="6000"/>
              <a:t>Testosterone Cypionate</a:t>
            </a:r>
          </a:p>
          <a:p>
            <a:pPr marL="1608000" marR="81278" lvl="1" indent="-612320" defTabSz="1828800" hangingPunct="1">
              <a:spcBef>
                <a:spcPts val="1400"/>
              </a:spcBef>
            </a:pPr>
            <a:r>
              <a:rPr lang="en-US" sz="6000"/>
              <a:t>Every 2 week dosing</a:t>
            </a:r>
          </a:p>
          <a:p>
            <a:pPr marL="724216" marR="81278" indent="-642934" defTabSz="1828800" hangingPunct="1">
              <a:spcBef>
                <a:spcPts val="1400"/>
              </a:spcBef>
            </a:pPr>
            <a:r>
              <a:rPr lang="en-US" sz="6000"/>
              <a:t>Testosterone Enanthate</a:t>
            </a:r>
          </a:p>
          <a:p>
            <a:pPr marL="1608000" marR="81278" lvl="1" indent="-612320" defTabSz="1828800" hangingPunct="1">
              <a:spcBef>
                <a:spcPts val="1400"/>
              </a:spcBef>
            </a:pPr>
            <a:r>
              <a:rPr lang="en-US" sz="6000" err="1"/>
              <a:t>Xyosted is an example</a:t>
            </a:r>
          </a:p>
          <a:p>
            <a:pPr marL="1608000" marR="81278" lvl="1" indent="-612320" defTabSz="1828800" hangingPunct="1">
              <a:spcBef>
                <a:spcPts val="1400"/>
              </a:spcBef>
            </a:pPr>
            <a:r>
              <a:rPr lang="en-US" sz="6000"/>
              <a:t>Often weekly dosing</a:t>
            </a:r>
          </a:p>
          <a:p>
            <a:pPr marL="724216" marR="81278" indent="-642934" defTabSz="1828800" hangingPunct="1">
              <a:spcBef>
                <a:spcPts val="1400"/>
              </a:spcBef>
            </a:pPr>
            <a:r>
              <a:rPr lang="en-US" sz="6000"/>
              <a:t>Long term injection therapy</a:t>
            </a:r>
          </a:p>
          <a:p>
            <a:pPr marL="1608000" marR="81278" lvl="1" indent="-612320" defTabSz="1828800" hangingPunct="1">
              <a:spcBef>
                <a:spcPts val="1400"/>
              </a:spcBef>
            </a:pPr>
            <a:r>
              <a:rPr lang="en-US" sz="6000" err="1"/>
              <a:t>Aveed</a:t>
            </a:r>
            <a:endParaRPr lang="en-US" sz="6000"/>
          </a:p>
          <a:p>
            <a:pPr marL="1608000" marR="81278" lvl="1" indent="-612320" defTabSz="1828800" hangingPunct="1">
              <a:spcBef>
                <a:spcPts val="1400"/>
              </a:spcBef>
            </a:pPr>
            <a:r>
              <a:rPr lang="en-US" sz="6000"/>
              <a:t>Dosing every 3 months</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Shape 560"/>
          <p:cNvSpPr>
            <a:spLocks noGrp="1"/>
          </p:cNvSpPr>
          <p:nvPr>
            <p:ph type="title"/>
          </p:nvPr>
        </p:nvSpPr>
        <p:spPr>
          <a:xfrm>
            <a:off x="3505200" y="1625603"/>
            <a:ext cx="17373600" cy="2232026"/>
          </a:xfrm>
          <a:prstGeom prst="rect">
            <a:avLst/>
          </a:prstGeom>
        </p:spPr>
        <p:txBody>
          <a:bodyPr/>
          <a:lstStyle/>
          <a:p>
            <a:pPr defTabSz="1737360">
              <a:defRPr sz="4100">
                <a:effectLst>
                  <a:outerShdw blurRad="38100" dist="36195" dir="2700000" rotWithShape="0">
                    <a:srgbClr val="000000"/>
                  </a:outerShdw>
                </a:effectLst>
              </a:defRPr>
            </a:pPr>
            <a:r>
              <a:t>IM Testosterone Enanthate 250 mg</a:t>
            </a:r>
            <a:br/>
            <a:r>
              <a:rPr sz="7600">
                <a:solidFill>
                  <a:srgbClr val="FF9900"/>
                </a:solidFill>
              </a:rPr>
              <a:t>Once Every 2 Weeks</a:t>
            </a:r>
          </a:p>
        </p:txBody>
      </p:sp>
      <p:sp>
        <p:nvSpPr>
          <p:cNvPr id="561" name="Shape 561"/>
          <p:cNvSpPr/>
          <p:nvPr/>
        </p:nvSpPr>
        <p:spPr>
          <a:xfrm>
            <a:off x="3200400" y="12948054"/>
            <a:ext cx="1704340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nchor="b">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Behre HM, Nieschlag E, </a:t>
            </a:r>
            <a:r>
              <a:rPr sz="2800" i="1">
                <a:solidFill>
                  <a:srgbClr val="FFFFFF"/>
                </a:solidFill>
                <a:effectLst>
                  <a:outerShdw blurRad="38100" dist="38100" dir="2700000" rotWithShape="0">
                    <a:srgbClr val="000000"/>
                  </a:outerShdw>
                </a:effectLst>
                <a:latin typeface="Verdana"/>
                <a:ea typeface="Verdana"/>
                <a:sym typeface="Verdana"/>
              </a:rPr>
              <a:t>Testosterone: Action, Deficiency, Substitution</a:t>
            </a:r>
            <a:r>
              <a:rPr sz="2800">
                <a:solidFill>
                  <a:srgbClr val="FFFFFF"/>
                </a:solidFill>
                <a:effectLst>
                  <a:outerShdw blurRad="38100" dist="38100" dir="2700000" rotWithShape="0">
                    <a:srgbClr val="000000"/>
                  </a:outerShdw>
                </a:effectLst>
                <a:latin typeface="Verdana"/>
                <a:ea typeface="Verdana"/>
                <a:sym typeface="Verdana"/>
              </a:rPr>
              <a:t>, 1998:329-348.</a:t>
            </a:r>
          </a:p>
        </p:txBody>
      </p:sp>
      <p:pic>
        <p:nvPicPr>
          <p:cNvPr id="562" name="image9.png"/>
          <p:cNvPicPr>
            <a:picLocks noChangeAspect="1"/>
          </p:cNvPicPr>
          <p:nvPr/>
        </p:nvPicPr>
        <p:blipFill>
          <a:blip r:embed="rId3"/>
          <a:stretch>
            <a:fillRect/>
          </a:stretch>
        </p:blipFill>
        <p:spPr>
          <a:xfrm>
            <a:off x="4032253" y="4419600"/>
            <a:ext cx="16316330" cy="6807200"/>
          </a:xfrm>
          <a:prstGeom prst="rect">
            <a:avLst/>
          </a:prstGeom>
          <a:ln w="38100">
            <a:solidFill>
              <a:srgbClr val="001D7A"/>
            </a:solidFill>
            <a:miter/>
          </a:ln>
          <a:effectLst>
            <a:outerShdw dist="35921" dir="2700000" rotWithShape="0">
              <a:srgbClr val="452134">
                <a:alpha val="50000"/>
              </a:srgbClr>
            </a:outerShdw>
          </a:effectLst>
        </p:spPr>
      </p:pic>
      <p:sp>
        <p:nvSpPr>
          <p:cNvPr id="563" name="Shape 563"/>
          <p:cNvSpPr/>
          <p:nvPr/>
        </p:nvSpPr>
        <p:spPr>
          <a:xfrm>
            <a:off x="9264653" y="5334000"/>
            <a:ext cx="1676402" cy="0"/>
          </a:xfrm>
          <a:prstGeom prst="line">
            <a:avLst/>
          </a:prstGeom>
          <a:ln w="63500">
            <a:solidFill>
              <a:srgbClr val="FF0000"/>
            </a:solidFill>
            <a:miter/>
            <a:tailEnd type="triangle"/>
          </a:ln>
          <a:effectLst>
            <a:outerShdw dist="17961" dir="2700000" rotWithShape="0">
              <a:srgbClr val="452134">
                <a:alpha val="50000"/>
              </a:srgbClr>
            </a:outerShdw>
          </a:effectLst>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64" name="Shape 564"/>
          <p:cNvSpPr/>
          <p:nvPr/>
        </p:nvSpPr>
        <p:spPr>
          <a:xfrm flipH="1">
            <a:off x="13227046" y="9356724"/>
            <a:ext cx="1524004" cy="4"/>
          </a:xfrm>
          <a:prstGeom prst="line">
            <a:avLst/>
          </a:prstGeom>
          <a:ln w="63500">
            <a:solidFill>
              <a:srgbClr val="FF0000"/>
            </a:solidFill>
            <a:miter/>
            <a:tailEnd type="triangle"/>
          </a:ln>
          <a:effectLst>
            <a:outerShdw dist="17961" dir="2700000" rotWithShape="0">
              <a:srgbClr val="452134">
                <a:alpha val="50000"/>
              </a:srgbClr>
            </a:outerShdw>
          </a:effectLst>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65" name="Shape 565"/>
          <p:cNvSpPr/>
          <p:nvPr/>
        </p:nvSpPr>
        <p:spPr>
          <a:xfrm>
            <a:off x="20433193" y="12677775"/>
            <a:ext cx="902803"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800">
                <a:solidFill>
                  <a:srgbClr val="0066FF"/>
                </a:solidFill>
                <a:latin typeface="+mj-lt"/>
                <a:ea typeface="+mj-ea"/>
                <a:cs typeface="+mj-cs"/>
                <a:sym typeface="Times New Roman"/>
              </a:defRPr>
            </a:lvl1pPr>
          </a:lstStyle>
          <a:p>
            <a:pPr defTabSz="1828800">
              <a:spcBef>
                <a:spcPts val="0"/>
              </a:spcBef>
              <a:spcAft>
                <a:spcPts val="0"/>
              </a:spcAft>
              <a:defRPr>
                <a:effectLst/>
              </a:defRPr>
            </a:pPr>
            <a:r>
              <a:rPr sz="5600" b="1">
                <a:latin typeface="Times New Roman"/>
                <a:cs typeface="Times New Roman"/>
              </a:rPr>
              <a:t>2*</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fill="hold"/>
                                        <p:tgtEl>
                                          <p:spTgt spid="563"/>
                                        </p:tgtEl>
                                        <p:attrNameLst>
                                          <p:attrName>style.visibility</p:attrName>
                                        </p:attrNameLst>
                                      </p:cBhvr>
                                      <p:to>
                                        <p:strVal val="visible"/>
                                      </p:to>
                                    </p:set>
                                    <p:anim calcmode="lin" valueType="num">
                                      <p:cBhvr>
                                        <p:cTn id="7" dur="500" fill="hold"/>
                                        <p:tgtEl>
                                          <p:spTgt spid="563"/>
                                        </p:tgtEl>
                                        <p:attrNameLst>
                                          <p:attrName>ppt_x</p:attrName>
                                        </p:attrNameLst>
                                      </p:cBhvr>
                                      <p:tavLst>
                                        <p:tav tm="0">
                                          <p:val>
                                            <p:strVal val="0-#ppt_w/2"/>
                                          </p:val>
                                        </p:tav>
                                        <p:tav tm="100000">
                                          <p:val>
                                            <p:strVal val="#ppt_x"/>
                                          </p:val>
                                        </p:tav>
                                      </p:tavLst>
                                    </p:anim>
                                    <p:anim calcmode="lin" valueType="num">
                                      <p:cBhvr>
                                        <p:cTn id="8" dur="500" fill="hold"/>
                                        <p:tgtEl>
                                          <p:spTgt spid="5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fill="hold"/>
                                        <p:tgtEl>
                                          <p:spTgt spid="564"/>
                                        </p:tgtEl>
                                        <p:attrNameLst>
                                          <p:attrName>style.visibility</p:attrName>
                                        </p:attrNameLst>
                                      </p:cBhvr>
                                      <p:to>
                                        <p:strVal val="visible"/>
                                      </p:to>
                                    </p:set>
                                    <p:anim calcmode="lin" valueType="num">
                                      <p:cBhvr>
                                        <p:cTn id="13" dur="500" fill="hold"/>
                                        <p:tgtEl>
                                          <p:spTgt spid="564"/>
                                        </p:tgtEl>
                                        <p:attrNameLst>
                                          <p:attrName>ppt_x</p:attrName>
                                        </p:attrNameLst>
                                      </p:cBhvr>
                                      <p:tavLst>
                                        <p:tav tm="0">
                                          <p:val>
                                            <p:strVal val="1+#ppt_w/2"/>
                                          </p:val>
                                        </p:tav>
                                        <p:tav tm="100000">
                                          <p:val>
                                            <p:strVal val="#ppt_x"/>
                                          </p:val>
                                        </p:tav>
                                      </p:tavLst>
                                    </p:anim>
                                    <p:anim calcmode="lin" valueType="num">
                                      <p:cBhvr>
                                        <p:cTn id="14" dur="500" fill="hold"/>
                                        <p:tgtEl>
                                          <p:spTgt spid="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advAuto="0"/>
      <p:bldP spid="564" grpId="0"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p:cNvSpPr>
          <p:nvPr>
            <p:ph type="title"/>
          </p:nvPr>
        </p:nvSpPr>
        <p:spPr>
          <a:xfrm>
            <a:off x="3962400" y="1200150"/>
            <a:ext cx="16459200" cy="2136776"/>
          </a:xfrm>
          <a:prstGeom prst="rect">
            <a:avLst/>
          </a:prstGeom>
        </p:spPr>
        <p:txBody>
          <a:bodyPr/>
          <a:lstStyle/>
          <a:p>
            <a:pPr defTabSz="1755644">
              <a:defRPr sz="4200">
                <a:effectLst>
                  <a:outerShdw blurRad="38100" dist="36576" dir="2700000" rotWithShape="0">
                    <a:srgbClr val="000000"/>
                  </a:outerShdw>
                </a:effectLst>
              </a:defRPr>
            </a:pPr>
            <a:r>
              <a:t>Testosterone Topical:</a:t>
            </a:r>
            <a:br/>
            <a:r>
              <a:rPr sz="6800">
                <a:solidFill>
                  <a:srgbClr val="FF9900"/>
                </a:solidFill>
              </a:rPr>
              <a:t>Daily Application</a:t>
            </a:r>
          </a:p>
        </p:txBody>
      </p:sp>
      <p:sp>
        <p:nvSpPr>
          <p:cNvPr id="570" name="Shape 570"/>
          <p:cNvSpPr/>
          <p:nvPr/>
        </p:nvSpPr>
        <p:spPr>
          <a:xfrm>
            <a:off x="3657603" y="4543427"/>
            <a:ext cx="6969126" cy="2563771"/>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marL="568326" indent="-568326" defTabSz="1828800">
              <a:lnSpc>
                <a:spcPct val="80000"/>
              </a:lnSpc>
              <a:spcBef>
                <a:spcPts val="2600"/>
              </a:spcBef>
              <a:spcAft>
                <a:spcPts val="0"/>
              </a:spcAft>
              <a:buFontTx/>
              <a:buChar char="•"/>
              <a:defRPr sz="2800">
                <a:solidFill>
                  <a:srgbClr val="FFFFFF"/>
                </a:solidFill>
                <a:effectLst>
                  <a:outerShdw blurRad="38100" dist="38100" dir="2700000" rotWithShape="0">
                    <a:srgbClr val="000000"/>
                  </a:outerShdw>
                </a:effectLst>
                <a:latin typeface="+mj-lt"/>
                <a:ea typeface="+mj-ea"/>
                <a:cs typeface="+mj-cs"/>
                <a:sym typeface="Times New Roman"/>
              </a:defRPr>
            </a:pPr>
            <a:r>
              <a:rPr b="1">
                <a:solidFill>
                  <a:srgbClr val="FFFFFF"/>
                </a:solidFill>
                <a:effectLst>
                  <a:outerShdw blurRad="38100" dist="38100" dir="2700000" rotWithShape="0">
                    <a:srgbClr val="000000"/>
                  </a:outerShdw>
                </a:effectLst>
                <a:latin typeface="Times New Roman"/>
                <a:cs typeface="Times New Roman"/>
                <a:sym typeface="Times New Roman"/>
              </a:rPr>
              <a:t>Clear</a:t>
            </a:r>
          </a:p>
          <a:p>
            <a:pPr marL="568326" indent="-568326" defTabSz="1828800">
              <a:lnSpc>
                <a:spcPct val="80000"/>
              </a:lnSpc>
              <a:spcBef>
                <a:spcPts val="2600"/>
              </a:spcBef>
              <a:spcAft>
                <a:spcPts val="0"/>
              </a:spcAft>
              <a:buFontTx/>
              <a:buChar char="•"/>
              <a:defRPr sz="2800">
                <a:solidFill>
                  <a:srgbClr val="FFFFFF"/>
                </a:solidFill>
                <a:effectLst>
                  <a:outerShdw blurRad="38100" dist="38100" dir="2700000" rotWithShape="0">
                    <a:srgbClr val="000000"/>
                  </a:outerShdw>
                </a:effectLst>
                <a:latin typeface="+mj-lt"/>
                <a:ea typeface="+mj-ea"/>
                <a:cs typeface="+mj-cs"/>
                <a:sym typeface="Times New Roman"/>
              </a:defRPr>
            </a:pPr>
            <a:r>
              <a:rPr b="1">
                <a:solidFill>
                  <a:srgbClr val="FFFFFF"/>
                </a:solidFill>
                <a:effectLst>
                  <a:outerShdw blurRad="38100" dist="38100" dir="2700000" rotWithShape="0">
                    <a:srgbClr val="000000"/>
                  </a:outerShdw>
                </a:effectLst>
                <a:latin typeface="Times New Roman"/>
                <a:cs typeface="Times New Roman"/>
                <a:sym typeface="Times New Roman"/>
              </a:rPr>
              <a:t>Colorless</a:t>
            </a:r>
          </a:p>
          <a:p>
            <a:pPr marL="568326" indent="-568326" defTabSz="1828800">
              <a:lnSpc>
                <a:spcPct val="80000"/>
              </a:lnSpc>
              <a:spcBef>
                <a:spcPts val="2600"/>
              </a:spcBef>
              <a:spcAft>
                <a:spcPts val="0"/>
              </a:spcAft>
              <a:buFontTx/>
              <a:buChar char="•"/>
              <a:defRPr sz="2800">
                <a:solidFill>
                  <a:srgbClr val="FFFFFF"/>
                </a:solidFill>
                <a:effectLst>
                  <a:outerShdw blurRad="38100" dist="38100" dir="2700000" rotWithShape="0">
                    <a:srgbClr val="000000"/>
                  </a:outerShdw>
                </a:effectLst>
                <a:latin typeface="+mj-lt"/>
                <a:ea typeface="+mj-ea"/>
                <a:cs typeface="+mj-cs"/>
                <a:sym typeface="Times New Roman"/>
              </a:defRPr>
            </a:pPr>
            <a:r>
              <a:rPr b="1">
                <a:solidFill>
                  <a:srgbClr val="FFFFFF"/>
                </a:solidFill>
                <a:effectLst>
                  <a:outerShdw blurRad="38100" dist="38100" dir="2700000" rotWithShape="0">
                    <a:srgbClr val="000000"/>
                  </a:outerShdw>
                </a:effectLst>
                <a:latin typeface="Times New Roman"/>
                <a:cs typeface="Times New Roman"/>
                <a:sym typeface="Times New Roman"/>
              </a:rPr>
              <a:t>Hydroalcoholic</a:t>
            </a:r>
          </a:p>
          <a:p>
            <a:pPr marL="568326" indent="-568326" defTabSz="1828800">
              <a:lnSpc>
                <a:spcPct val="80000"/>
              </a:lnSpc>
              <a:spcBef>
                <a:spcPts val="2600"/>
              </a:spcBef>
              <a:spcAft>
                <a:spcPts val="0"/>
              </a:spcAft>
              <a:buFontTx/>
              <a:buChar char="•"/>
              <a:defRPr sz="2800">
                <a:solidFill>
                  <a:srgbClr val="FFFFFF"/>
                </a:solidFill>
                <a:effectLst>
                  <a:outerShdw blurRad="38100" dist="38100" dir="2700000" rotWithShape="0">
                    <a:srgbClr val="000000"/>
                  </a:outerShdw>
                </a:effectLst>
                <a:latin typeface="+mj-lt"/>
                <a:ea typeface="+mj-ea"/>
                <a:cs typeface="+mj-cs"/>
                <a:sym typeface="Times New Roman"/>
              </a:defRPr>
            </a:pPr>
            <a:r>
              <a:rPr b="1">
                <a:solidFill>
                  <a:srgbClr val="FFFFFF"/>
                </a:solidFill>
                <a:effectLst>
                  <a:outerShdw blurRad="38100" dist="38100" dir="2700000" rotWithShape="0">
                    <a:srgbClr val="000000"/>
                  </a:outerShdw>
                </a:effectLst>
                <a:latin typeface="Times New Roman"/>
                <a:cs typeface="Times New Roman"/>
                <a:sym typeface="Times New Roman"/>
              </a:rPr>
              <a:t>Continuous transdermal delivery</a:t>
            </a:r>
          </a:p>
        </p:txBody>
      </p:sp>
      <p:pic>
        <p:nvPicPr>
          <p:cNvPr id="571" name="image5.jpeg" descr="DD31BRKa"/>
          <p:cNvPicPr>
            <a:picLocks noChangeAspect="1"/>
          </p:cNvPicPr>
          <p:nvPr/>
        </p:nvPicPr>
        <p:blipFill>
          <a:blip r:embed="rId3"/>
          <a:stretch>
            <a:fillRect/>
          </a:stretch>
        </p:blipFill>
        <p:spPr>
          <a:xfrm>
            <a:off x="9144000" y="3892550"/>
            <a:ext cx="6898000" cy="5556252"/>
          </a:xfrm>
          <a:prstGeom prst="rect">
            <a:avLst/>
          </a:prstGeom>
          <a:ln w="28575">
            <a:solidFill>
              <a:srgbClr val="000000"/>
            </a:solidFill>
            <a:miter/>
          </a:ln>
          <a:effectLst>
            <a:outerShdw dist="28398" dir="3806097" rotWithShape="0">
              <a:srgbClr val="000066">
                <a:alpha val="50000"/>
              </a:srgbClr>
            </a:outerShdw>
          </a:effectLst>
        </p:spPr>
      </p:pic>
      <p:pic>
        <p:nvPicPr>
          <p:cNvPr id="572" name="image6.jpeg" descr="C:\Users\main\Desktop\axiron2.jpg"/>
          <p:cNvPicPr>
            <a:picLocks noChangeAspect="1"/>
          </p:cNvPicPr>
          <p:nvPr/>
        </p:nvPicPr>
        <p:blipFill>
          <a:blip r:embed="rId4"/>
          <a:stretch>
            <a:fillRect/>
          </a:stretch>
        </p:blipFill>
        <p:spPr>
          <a:xfrm>
            <a:off x="16306803" y="3336929"/>
            <a:ext cx="4552950" cy="4667254"/>
          </a:xfrm>
          <a:prstGeom prst="rect">
            <a:avLst/>
          </a:prstGeom>
          <a:ln w="12700">
            <a:miter lim="400000"/>
          </a:ln>
        </p:spPr>
      </p:pic>
      <p:pic>
        <p:nvPicPr>
          <p:cNvPr id="573" name="image10.png"/>
          <p:cNvPicPr>
            <a:picLocks noChangeAspect="1"/>
          </p:cNvPicPr>
          <p:nvPr/>
        </p:nvPicPr>
        <p:blipFill>
          <a:blip r:embed="rId5"/>
          <a:stretch>
            <a:fillRect/>
          </a:stretch>
        </p:blipFill>
        <p:spPr>
          <a:xfrm>
            <a:off x="16306803" y="5851520"/>
            <a:ext cx="4794250" cy="7864480"/>
          </a:xfrm>
          <a:prstGeom prst="rect">
            <a:avLst/>
          </a:prstGeom>
          <a:ln w="28575">
            <a:solidFill>
              <a:srgbClr val="FFFFFF"/>
            </a:solidFill>
            <a:miter/>
          </a:ln>
        </p:spPr>
      </p:pic>
      <p:pic>
        <p:nvPicPr>
          <p:cNvPr id="574" name="image7.jpeg" descr="C:\Users\main\Desktop\fortesa.jpg"/>
          <p:cNvPicPr>
            <a:picLocks noChangeAspect="1"/>
          </p:cNvPicPr>
          <p:nvPr/>
        </p:nvPicPr>
        <p:blipFill>
          <a:blip r:embed="rId6"/>
          <a:stretch>
            <a:fillRect/>
          </a:stretch>
        </p:blipFill>
        <p:spPr>
          <a:xfrm>
            <a:off x="9285596" y="9448802"/>
            <a:ext cx="6756404" cy="2895604"/>
          </a:xfrm>
          <a:prstGeom prst="rect">
            <a:avLst/>
          </a:prstGeom>
          <a:ln w="12700">
            <a:miter lim="400000"/>
          </a:ln>
        </p:spPr>
      </p:pic>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p:nvPr/>
        </p:nvSpPr>
        <p:spPr>
          <a:xfrm>
            <a:off x="3048000" y="471635"/>
            <a:ext cx="18288000" cy="1952329"/>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88900" tIns="88900" rIns="88900" bIns="88900" anchor="ctr">
            <a:spAutoFit/>
          </a:bodyPr>
          <a:lstStyle>
            <a:lvl1pPr>
              <a:lnSpc>
                <a:spcPct val="80000"/>
              </a:lnSpc>
              <a:defRPr>
                <a:solidFill>
                  <a:srgbClr val="FFFF00"/>
                </a:solidFill>
                <a:latin typeface="+mj-lt"/>
                <a:ea typeface="+mj-ea"/>
                <a:cs typeface="+mj-cs"/>
                <a:sym typeface="Times New Roman"/>
              </a:defRPr>
            </a:lvl1pPr>
          </a:lstStyle>
          <a:p>
            <a:pPr algn="ctr" defTabSz="1828800">
              <a:spcBef>
                <a:spcPts val="0"/>
              </a:spcBef>
              <a:spcAft>
                <a:spcPts val="0"/>
              </a:spcAft>
              <a:defRPr>
                <a:effectLst/>
              </a:defRPr>
            </a:pPr>
            <a:r>
              <a:rPr sz="7200" b="1">
                <a:latin typeface="Times New Roman"/>
                <a:cs typeface="Times New Roman"/>
              </a:rPr>
              <a:t>Testosterone Levels after Replacement Therapy with Patch, Gel or Injection</a:t>
            </a:r>
          </a:p>
        </p:txBody>
      </p:sp>
      <p:sp>
        <p:nvSpPr>
          <p:cNvPr id="579" name="Shape 579"/>
          <p:cNvSpPr/>
          <p:nvPr/>
        </p:nvSpPr>
        <p:spPr>
          <a:xfrm>
            <a:off x="12150726" y="11652249"/>
            <a:ext cx="894476"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Arial"/>
                <a:ea typeface="Arial"/>
                <a:cs typeface="Arial"/>
                <a:sym typeface="Arial"/>
              </a:defRPr>
            </a:lvl1pPr>
          </a:lstStyle>
          <a:p>
            <a:pPr defTabSz="1828800">
              <a:spcBef>
                <a:spcPts val="0"/>
              </a:spcBef>
              <a:spcAft>
                <a:spcPts val="0"/>
              </a:spcAft>
              <a:defRPr>
                <a:effectLst/>
              </a:defRPr>
            </a:pPr>
            <a:r>
              <a:rPr sz="3800" b="1"/>
              <a:t>Day</a:t>
            </a:r>
          </a:p>
        </p:txBody>
      </p:sp>
      <p:sp>
        <p:nvSpPr>
          <p:cNvPr id="580" name="Shape 580"/>
          <p:cNvSpPr/>
          <p:nvPr/>
        </p:nvSpPr>
        <p:spPr>
          <a:xfrm>
            <a:off x="6804024" y="6270629"/>
            <a:ext cx="11576056" cy="2962278"/>
          </a:xfrm>
          <a:prstGeom prst="rect">
            <a:avLst/>
          </a:prstGeom>
          <a:gradFill>
            <a:gsLst>
              <a:gs pos="0">
                <a:srgbClr val="76762F"/>
              </a:gs>
              <a:gs pos="50000">
                <a:srgbClr val="FFFF66"/>
              </a:gs>
              <a:gs pos="100000">
                <a:srgbClr val="76762F"/>
              </a:gs>
            </a:gsLst>
          </a:gradFill>
          <a:ln>
            <a:solidFill>
              <a:srgbClr val="000000"/>
            </a:solidFill>
            <a:prstDash val="lgDashDot"/>
            <a:miter/>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81" name="Shape 581"/>
          <p:cNvSpPr/>
          <p:nvPr/>
        </p:nvSpPr>
        <p:spPr>
          <a:xfrm>
            <a:off x="7175501" y="9966327"/>
            <a:ext cx="523882" cy="650878"/>
          </a:xfrm>
          <a:prstGeom prst="rect">
            <a:avLst/>
          </a:prstGeom>
          <a:gradFill>
            <a:gsLst>
              <a:gs pos="0">
                <a:srgbClr val="007676"/>
              </a:gs>
              <a:gs pos="50000">
                <a:srgbClr val="00FFFF"/>
              </a:gs>
              <a:gs pos="100000">
                <a:srgbClr val="007676"/>
              </a:gs>
            </a:gsLst>
          </a:gradFill>
          <a:ln w="11176">
            <a:solidFill>
              <a:srgbClr val="000000"/>
            </a:solidFill>
            <a:miter/>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82" name="Shape 582"/>
          <p:cNvSpPr/>
          <p:nvPr/>
        </p:nvSpPr>
        <p:spPr>
          <a:xfrm>
            <a:off x="9747250" y="8505827"/>
            <a:ext cx="520700" cy="2111378"/>
          </a:xfrm>
          <a:prstGeom prst="rect">
            <a:avLst/>
          </a:prstGeom>
          <a:gradFill>
            <a:gsLst>
              <a:gs pos="0">
                <a:srgbClr val="007676"/>
              </a:gs>
              <a:gs pos="50000">
                <a:srgbClr val="00FFFF"/>
              </a:gs>
              <a:gs pos="100000">
                <a:srgbClr val="007676"/>
              </a:gs>
            </a:gsLst>
          </a:gradFill>
          <a:ln w="11176">
            <a:solidFill>
              <a:srgbClr val="000000"/>
            </a:solidFill>
            <a:miter/>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83" name="Shape 583"/>
          <p:cNvSpPr/>
          <p:nvPr/>
        </p:nvSpPr>
        <p:spPr>
          <a:xfrm>
            <a:off x="11042653" y="8426453"/>
            <a:ext cx="501650" cy="2190750"/>
          </a:xfrm>
          <a:prstGeom prst="rect">
            <a:avLst/>
          </a:prstGeom>
          <a:gradFill>
            <a:gsLst>
              <a:gs pos="0">
                <a:srgbClr val="007676"/>
              </a:gs>
              <a:gs pos="50000">
                <a:srgbClr val="00FFFF"/>
              </a:gs>
              <a:gs pos="100000">
                <a:srgbClr val="007676"/>
              </a:gs>
            </a:gsLst>
          </a:gradFill>
          <a:ln w="11176">
            <a:solidFill>
              <a:srgbClr val="000000"/>
            </a:solidFill>
            <a:miter/>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84" name="Shape 584"/>
          <p:cNvSpPr/>
          <p:nvPr/>
        </p:nvSpPr>
        <p:spPr>
          <a:xfrm>
            <a:off x="12315827" y="8267700"/>
            <a:ext cx="523874" cy="2349500"/>
          </a:xfrm>
          <a:prstGeom prst="rect">
            <a:avLst/>
          </a:prstGeom>
          <a:gradFill>
            <a:gsLst>
              <a:gs pos="0">
                <a:srgbClr val="007676"/>
              </a:gs>
              <a:gs pos="50000">
                <a:srgbClr val="00FFFF"/>
              </a:gs>
              <a:gs pos="100000">
                <a:srgbClr val="007676"/>
              </a:gs>
            </a:gsLst>
          </a:gradFill>
          <a:ln w="11176">
            <a:solidFill>
              <a:srgbClr val="000000"/>
            </a:solidFill>
            <a:miter/>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85" name="Shape 585"/>
          <p:cNvSpPr/>
          <p:nvPr/>
        </p:nvSpPr>
        <p:spPr>
          <a:xfrm>
            <a:off x="13611227" y="8524874"/>
            <a:ext cx="501654" cy="2092328"/>
          </a:xfrm>
          <a:prstGeom prst="rect">
            <a:avLst/>
          </a:prstGeom>
          <a:gradFill>
            <a:gsLst>
              <a:gs pos="0">
                <a:srgbClr val="007676"/>
              </a:gs>
              <a:gs pos="50000">
                <a:srgbClr val="00FFFF"/>
              </a:gs>
              <a:gs pos="100000">
                <a:srgbClr val="007676"/>
              </a:gs>
            </a:gsLst>
          </a:gradFill>
          <a:ln w="11176">
            <a:solidFill>
              <a:srgbClr val="000000"/>
            </a:solidFill>
            <a:miter/>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86" name="Shape 586"/>
          <p:cNvSpPr/>
          <p:nvPr/>
        </p:nvSpPr>
        <p:spPr>
          <a:xfrm>
            <a:off x="14887574" y="8226427"/>
            <a:ext cx="520704" cy="2390778"/>
          </a:xfrm>
          <a:prstGeom prst="rect">
            <a:avLst/>
          </a:prstGeom>
          <a:gradFill>
            <a:gsLst>
              <a:gs pos="0">
                <a:srgbClr val="007676"/>
              </a:gs>
              <a:gs pos="50000">
                <a:srgbClr val="00FFFF"/>
              </a:gs>
              <a:gs pos="100000">
                <a:srgbClr val="007676"/>
              </a:gs>
            </a:gsLst>
          </a:gradFill>
          <a:ln w="11176">
            <a:solidFill>
              <a:srgbClr val="000000"/>
            </a:solidFill>
            <a:miter/>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87" name="Shape 587"/>
          <p:cNvSpPr/>
          <p:nvPr/>
        </p:nvSpPr>
        <p:spPr>
          <a:xfrm>
            <a:off x="16182979" y="8543927"/>
            <a:ext cx="501654" cy="2073278"/>
          </a:xfrm>
          <a:prstGeom prst="rect">
            <a:avLst/>
          </a:prstGeom>
          <a:gradFill>
            <a:gsLst>
              <a:gs pos="0">
                <a:srgbClr val="007676"/>
              </a:gs>
              <a:gs pos="50000">
                <a:srgbClr val="00FFFF"/>
              </a:gs>
              <a:gs pos="100000">
                <a:srgbClr val="007676"/>
              </a:gs>
            </a:gsLst>
          </a:gradFill>
          <a:ln w="11176">
            <a:solidFill>
              <a:srgbClr val="000000"/>
            </a:solidFill>
            <a:miter/>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88" name="Shape 588"/>
          <p:cNvSpPr/>
          <p:nvPr/>
        </p:nvSpPr>
        <p:spPr>
          <a:xfrm>
            <a:off x="17456151" y="8426453"/>
            <a:ext cx="523882" cy="2190750"/>
          </a:xfrm>
          <a:prstGeom prst="rect">
            <a:avLst/>
          </a:prstGeom>
          <a:gradFill>
            <a:gsLst>
              <a:gs pos="0">
                <a:srgbClr val="007676"/>
              </a:gs>
              <a:gs pos="50000">
                <a:srgbClr val="00FFFF"/>
              </a:gs>
              <a:gs pos="100000">
                <a:srgbClr val="007676"/>
              </a:gs>
            </a:gsLst>
          </a:gradFill>
          <a:ln w="11176">
            <a:solidFill>
              <a:srgbClr val="000000"/>
            </a:solidFill>
            <a:miter/>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589" name="Shape 589"/>
          <p:cNvSpPr/>
          <p:nvPr/>
        </p:nvSpPr>
        <p:spPr>
          <a:xfrm>
            <a:off x="6800850" y="4552953"/>
            <a:ext cx="3180" cy="6064254"/>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90" name="Shape 590"/>
          <p:cNvSpPr/>
          <p:nvPr/>
        </p:nvSpPr>
        <p:spPr>
          <a:xfrm>
            <a:off x="6654803" y="10617200"/>
            <a:ext cx="146054"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91" name="Shape 591"/>
          <p:cNvSpPr/>
          <p:nvPr/>
        </p:nvSpPr>
        <p:spPr>
          <a:xfrm>
            <a:off x="6654803" y="9750427"/>
            <a:ext cx="146054" cy="3178"/>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92" name="Shape 592"/>
          <p:cNvSpPr/>
          <p:nvPr/>
        </p:nvSpPr>
        <p:spPr>
          <a:xfrm>
            <a:off x="6654803" y="8880477"/>
            <a:ext cx="146054" cy="3178"/>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93" name="Shape 593"/>
          <p:cNvSpPr/>
          <p:nvPr/>
        </p:nvSpPr>
        <p:spPr>
          <a:xfrm>
            <a:off x="6654803" y="8010527"/>
            <a:ext cx="146054" cy="3178"/>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94" name="Shape 594"/>
          <p:cNvSpPr/>
          <p:nvPr/>
        </p:nvSpPr>
        <p:spPr>
          <a:xfrm>
            <a:off x="6654803" y="7159627"/>
            <a:ext cx="146054" cy="3178"/>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95" name="Shape 595"/>
          <p:cNvSpPr/>
          <p:nvPr/>
        </p:nvSpPr>
        <p:spPr>
          <a:xfrm>
            <a:off x="6654803" y="6292850"/>
            <a:ext cx="146054"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96" name="Shape 596"/>
          <p:cNvSpPr/>
          <p:nvPr/>
        </p:nvSpPr>
        <p:spPr>
          <a:xfrm>
            <a:off x="6654803" y="5422900"/>
            <a:ext cx="146054"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97" name="Shape 597"/>
          <p:cNvSpPr/>
          <p:nvPr/>
        </p:nvSpPr>
        <p:spPr>
          <a:xfrm>
            <a:off x="6654803" y="4552950"/>
            <a:ext cx="146054"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98" name="Shape 598"/>
          <p:cNvSpPr/>
          <p:nvPr/>
        </p:nvSpPr>
        <p:spPr>
          <a:xfrm>
            <a:off x="6800848" y="10617200"/>
            <a:ext cx="11576056" cy="3180"/>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599" name="Shape 599"/>
          <p:cNvSpPr/>
          <p:nvPr/>
        </p:nvSpPr>
        <p:spPr>
          <a:xfrm flipV="1">
            <a:off x="6800850" y="10617196"/>
            <a:ext cx="3180" cy="139704"/>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00" name="Shape 600"/>
          <p:cNvSpPr/>
          <p:nvPr/>
        </p:nvSpPr>
        <p:spPr>
          <a:xfrm flipV="1">
            <a:off x="8096250" y="10617196"/>
            <a:ext cx="3180" cy="139704"/>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01" name="Shape 601"/>
          <p:cNvSpPr/>
          <p:nvPr/>
        </p:nvSpPr>
        <p:spPr>
          <a:xfrm flipV="1">
            <a:off x="9369429" y="10617196"/>
            <a:ext cx="3178" cy="139704"/>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02" name="Shape 602"/>
          <p:cNvSpPr/>
          <p:nvPr/>
        </p:nvSpPr>
        <p:spPr>
          <a:xfrm flipV="1">
            <a:off x="10664827" y="10617196"/>
            <a:ext cx="3178" cy="139704"/>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03" name="Shape 603"/>
          <p:cNvSpPr/>
          <p:nvPr/>
        </p:nvSpPr>
        <p:spPr>
          <a:xfrm flipV="1">
            <a:off x="11941177" y="10617196"/>
            <a:ext cx="3178" cy="139704"/>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04" name="Shape 604"/>
          <p:cNvSpPr/>
          <p:nvPr/>
        </p:nvSpPr>
        <p:spPr>
          <a:xfrm flipV="1">
            <a:off x="13236577" y="10617196"/>
            <a:ext cx="3178" cy="139704"/>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05" name="Shape 605"/>
          <p:cNvSpPr/>
          <p:nvPr/>
        </p:nvSpPr>
        <p:spPr>
          <a:xfrm flipV="1">
            <a:off x="14509750" y="10617196"/>
            <a:ext cx="3180" cy="139704"/>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06" name="Shape 606"/>
          <p:cNvSpPr/>
          <p:nvPr/>
        </p:nvSpPr>
        <p:spPr>
          <a:xfrm flipV="1">
            <a:off x="15808327" y="10617196"/>
            <a:ext cx="3178" cy="139704"/>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07" name="Shape 607"/>
          <p:cNvSpPr/>
          <p:nvPr/>
        </p:nvSpPr>
        <p:spPr>
          <a:xfrm flipV="1">
            <a:off x="17081500" y="10617196"/>
            <a:ext cx="3180" cy="139704"/>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08" name="Shape 608"/>
          <p:cNvSpPr/>
          <p:nvPr/>
        </p:nvSpPr>
        <p:spPr>
          <a:xfrm flipV="1">
            <a:off x="18376900" y="10617196"/>
            <a:ext cx="3180" cy="139704"/>
          </a:xfrm>
          <a:prstGeom prst="line">
            <a:avLst/>
          </a:prstGeom>
          <a:ln w="11113">
            <a:solidFill>
              <a:srgbClr val="E8E8E8"/>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grpSp>
        <p:nvGrpSpPr>
          <p:cNvPr id="619" name="Group 619"/>
          <p:cNvGrpSpPr/>
          <p:nvPr/>
        </p:nvGrpSpPr>
        <p:grpSpPr>
          <a:xfrm>
            <a:off x="7321547" y="5302251"/>
            <a:ext cx="10531486" cy="4822834"/>
            <a:chOff x="-1" y="0"/>
            <a:chExt cx="5265742" cy="2411415"/>
          </a:xfrm>
        </p:grpSpPr>
        <p:sp>
          <p:nvSpPr>
            <p:cNvPr id="609" name="Shape 609"/>
            <p:cNvSpPr/>
            <p:nvPr/>
          </p:nvSpPr>
          <p:spPr>
            <a:xfrm>
              <a:off x="63499" y="60323"/>
              <a:ext cx="5140329" cy="2290768"/>
            </a:xfrm>
            <a:custGeom>
              <a:avLst/>
              <a:gdLst/>
              <a:ahLst/>
              <a:cxnLst>
                <a:cxn ang="0">
                  <a:pos x="wd2" y="hd2"/>
                </a:cxn>
                <a:cxn ang="5400000">
                  <a:pos x="wd2" y="hd2"/>
                </a:cxn>
                <a:cxn ang="10800000">
                  <a:pos x="wd2" y="hd2"/>
                </a:cxn>
                <a:cxn ang="16200000">
                  <a:pos x="wd2" y="hd2"/>
                </a:cxn>
              </a:cxnLst>
              <a:rect l="0" t="0" r="r" b="b"/>
              <a:pathLst>
                <a:path w="21600" h="21600" extrusionOk="0">
                  <a:moveTo>
                    <a:pt x="0" y="21507"/>
                  </a:moveTo>
                  <a:lnTo>
                    <a:pt x="2678" y="0"/>
                  </a:lnTo>
                  <a:lnTo>
                    <a:pt x="5400" y="10521"/>
                  </a:lnTo>
                  <a:lnTo>
                    <a:pt x="8078" y="14710"/>
                  </a:lnTo>
                  <a:lnTo>
                    <a:pt x="10800" y="16293"/>
                  </a:lnTo>
                  <a:lnTo>
                    <a:pt x="13522" y="17969"/>
                  </a:lnTo>
                  <a:lnTo>
                    <a:pt x="16200" y="18621"/>
                  </a:lnTo>
                  <a:lnTo>
                    <a:pt x="18922" y="20855"/>
                  </a:lnTo>
                  <a:lnTo>
                    <a:pt x="21600" y="21600"/>
                  </a:lnTo>
                </a:path>
              </a:pathLst>
            </a:custGeom>
            <a:noFill/>
            <a:ln w="31750" cap="flat">
              <a:solidFill>
                <a:srgbClr val="FF0000"/>
              </a:solidFill>
              <a:prstDash val="solid"/>
              <a:round/>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10" name="Shape 610"/>
            <p:cNvSpPr/>
            <p:nvPr/>
          </p:nvSpPr>
          <p:spPr>
            <a:xfrm>
              <a:off x="-2" y="2282826"/>
              <a:ext cx="125415" cy="119065"/>
            </a:xfrm>
            <a:custGeom>
              <a:avLst/>
              <a:gdLst/>
              <a:ahLst/>
              <a:cxnLst>
                <a:cxn ang="0">
                  <a:pos x="wd2" y="hd2"/>
                </a:cxn>
                <a:cxn ang="5400000">
                  <a:pos x="wd2" y="hd2"/>
                </a:cxn>
                <a:cxn ang="10800000">
                  <a:pos x="wd2" y="hd2"/>
                </a:cxn>
                <a:cxn ang="16200000">
                  <a:pos x="wd2" y="hd2"/>
                </a:cxn>
              </a:cxnLst>
              <a:rect l="0" t="0" r="r" b="b"/>
              <a:pathLst>
                <a:path w="21600" h="21600" extrusionOk="0">
                  <a:moveTo>
                    <a:pt x="10937" y="0"/>
                  </a:moveTo>
                  <a:lnTo>
                    <a:pt x="21600" y="10656"/>
                  </a:lnTo>
                  <a:lnTo>
                    <a:pt x="10937" y="21600"/>
                  </a:lnTo>
                  <a:lnTo>
                    <a:pt x="0" y="10656"/>
                  </a:lnTo>
                  <a:lnTo>
                    <a:pt x="10937" y="0"/>
                  </a:lnTo>
                  <a:close/>
                </a:path>
              </a:pathLst>
            </a:custGeom>
            <a:solidFill>
              <a:srgbClr val="FF0000"/>
            </a:solidFill>
            <a:ln w="11113" cap="flat">
              <a:solidFill>
                <a:srgbClr val="FF0000"/>
              </a:solidFill>
              <a:prstDash val="solid"/>
              <a:round/>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11" name="Shape 611"/>
            <p:cNvSpPr/>
            <p:nvPr/>
          </p:nvSpPr>
          <p:spPr>
            <a:xfrm>
              <a:off x="638174" y="-1"/>
              <a:ext cx="125415" cy="119065"/>
            </a:xfrm>
            <a:custGeom>
              <a:avLst/>
              <a:gdLst/>
              <a:ahLst/>
              <a:cxnLst>
                <a:cxn ang="0">
                  <a:pos x="wd2" y="hd2"/>
                </a:cxn>
                <a:cxn ang="5400000">
                  <a:pos x="wd2" y="hd2"/>
                </a:cxn>
                <a:cxn ang="10800000">
                  <a:pos x="wd2" y="hd2"/>
                </a:cxn>
                <a:cxn ang="16200000">
                  <a:pos x="wd2" y="hd2"/>
                </a:cxn>
              </a:cxnLst>
              <a:rect l="0" t="0" r="r" b="b"/>
              <a:pathLst>
                <a:path w="21600" h="21600" extrusionOk="0">
                  <a:moveTo>
                    <a:pt x="10663" y="0"/>
                  </a:moveTo>
                  <a:lnTo>
                    <a:pt x="21600" y="10944"/>
                  </a:lnTo>
                  <a:lnTo>
                    <a:pt x="10663" y="21600"/>
                  </a:lnTo>
                  <a:lnTo>
                    <a:pt x="0" y="10944"/>
                  </a:lnTo>
                  <a:lnTo>
                    <a:pt x="10663" y="0"/>
                  </a:lnTo>
                  <a:close/>
                </a:path>
              </a:pathLst>
            </a:custGeom>
            <a:solidFill>
              <a:srgbClr val="FF0000"/>
            </a:solidFill>
            <a:ln w="11113" cap="flat">
              <a:solidFill>
                <a:srgbClr val="FF0000"/>
              </a:solidFill>
              <a:prstDash val="solid"/>
              <a:round/>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12" name="Shape 612"/>
            <p:cNvSpPr/>
            <p:nvPr/>
          </p:nvSpPr>
          <p:spPr>
            <a:xfrm>
              <a:off x="1285875" y="1117600"/>
              <a:ext cx="125414" cy="117477"/>
            </a:xfrm>
            <a:custGeom>
              <a:avLst/>
              <a:gdLst/>
              <a:ahLst/>
              <a:cxnLst>
                <a:cxn ang="0">
                  <a:pos x="wd2" y="hd2"/>
                </a:cxn>
                <a:cxn ang="5400000">
                  <a:pos x="wd2" y="hd2"/>
                </a:cxn>
                <a:cxn ang="10800000">
                  <a:pos x="wd2" y="hd2"/>
                </a:cxn>
                <a:cxn ang="16200000">
                  <a:pos x="wd2" y="hd2"/>
                </a:cxn>
              </a:cxnLst>
              <a:rect l="0" t="0" r="r" b="b"/>
              <a:pathLst>
                <a:path w="21600" h="21600" extrusionOk="0">
                  <a:moveTo>
                    <a:pt x="10663" y="0"/>
                  </a:moveTo>
                  <a:lnTo>
                    <a:pt x="21600" y="10800"/>
                  </a:lnTo>
                  <a:lnTo>
                    <a:pt x="10663" y="21600"/>
                  </a:lnTo>
                  <a:lnTo>
                    <a:pt x="0" y="10800"/>
                  </a:lnTo>
                  <a:lnTo>
                    <a:pt x="10663" y="0"/>
                  </a:lnTo>
                  <a:close/>
                </a:path>
              </a:pathLst>
            </a:custGeom>
            <a:solidFill>
              <a:srgbClr val="FF0000"/>
            </a:solidFill>
            <a:ln w="11113" cap="flat">
              <a:solidFill>
                <a:srgbClr val="FF0000"/>
              </a:solidFill>
              <a:prstDash val="solid"/>
              <a:round/>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13" name="Shape 613"/>
            <p:cNvSpPr/>
            <p:nvPr/>
          </p:nvSpPr>
          <p:spPr>
            <a:xfrm>
              <a:off x="1922462" y="1562100"/>
              <a:ext cx="125415" cy="117477"/>
            </a:xfrm>
            <a:custGeom>
              <a:avLst/>
              <a:gdLst/>
              <a:ahLst/>
              <a:cxnLst>
                <a:cxn ang="0">
                  <a:pos x="wd2" y="hd2"/>
                </a:cxn>
                <a:cxn ang="5400000">
                  <a:pos x="wd2" y="hd2"/>
                </a:cxn>
                <a:cxn ang="10800000">
                  <a:pos x="wd2" y="hd2"/>
                </a:cxn>
                <a:cxn ang="16200000">
                  <a:pos x="wd2" y="hd2"/>
                </a:cxn>
              </a:cxnLst>
              <a:rect l="0" t="0" r="r" b="b"/>
              <a:pathLst>
                <a:path w="21600" h="21600" extrusionOk="0">
                  <a:moveTo>
                    <a:pt x="10937" y="0"/>
                  </a:moveTo>
                  <a:lnTo>
                    <a:pt x="21600" y="10800"/>
                  </a:lnTo>
                  <a:lnTo>
                    <a:pt x="10937" y="21600"/>
                  </a:lnTo>
                  <a:lnTo>
                    <a:pt x="0" y="10800"/>
                  </a:lnTo>
                  <a:lnTo>
                    <a:pt x="10937" y="0"/>
                  </a:lnTo>
                  <a:close/>
                </a:path>
              </a:pathLst>
            </a:custGeom>
            <a:solidFill>
              <a:srgbClr val="FF0000"/>
            </a:solidFill>
            <a:ln w="11113" cap="flat">
              <a:solidFill>
                <a:srgbClr val="FF0000"/>
              </a:solidFill>
              <a:prstDash val="solid"/>
              <a:round/>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14" name="Shape 614"/>
            <p:cNvSpPr/>
            <p:nvPr/>
          </p:nvSpPr>
          <p:spPr>
            <a:xfrm>
              <a:off x="2570162" y="1728787"/>
              <a:ext cx="125415" cy="119065"/>
            </a:xfrm>
            <a:custGeom>
              <a:avLst/>
              <a:gdLst/>
              <a:ahLst/>
              <a:cxnLst>
                <a:cxn ang="0">
                  <a:pos x="wd2" y="hd2"/>
                </a:cxn>
                <a:cxn ang="5400000">
                  <a:pos x="wd2" y="hd2"/>
                </a:cxn>
                <a:cxn ang="10800000">
                  <a:pos x="wd2" y="hd2"/>
                </a:cxn>
                <a:cxn ang="16200000">
                  <a:pos x="wd2" y="hd2"/>
                </a:cxn>
              </a:cxnLst>
              <a:rect l="0" t="0" r="r" b="b"/>
              <a:pathLst>
                <a:path w="21600" h="21600" extrusionOk="0">
                  <a:moveTo>
                    <a:pt x="10937" y="0"/>
                  </a:moveTo>
                  <a:lnTo>
                    <a:pt x="21600" y="10944"/>
                  </a:lnTo>
                  <a:lnTo>
                    <a:pt x="10937" y="21600"/>
                  </a:lnTo>
                  <a:lnTo>
                    <a:pt x="0" y="10944"/>
                  </a:lnTo>
                  <a:lnTo>
                    <a:pt x="10937" y="0"/>
                  </a:lnTo>
                  <a:close/>
                </a:path>
              </a:pathLst>
            </a:custGeom>
            <a:solidFill>
              <a:srgbClr val="FF0000"/>
            </a:solidFill>
            <a:ln w="11113" cap="flat">
              <a:solidFill>
                <a:srgbClr val="FF0000"/>
              </a:solidFill>
              <a:prstDash val="solid"/>
              <a:round/>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15" name="Shape 615"/>
            <p:cNvSpPr/>
            <p:nvPr/>
          </p:nvSpPr>
          <p:spPr>
            <a:xfrm>
              <a:off x="3219451" y="1906587"/>
              <a:ext cx="125414" cy="119065"/>
            </a:xfrm>
            <a:custGeom>
              <a:avLst/>
              <a:gdLst/>
              <a:ahLst/>
              <a:cxnLst>
                <a:cxn ang="0">
                  <a:pos x="wd2" y="hd2"/>
                </a:cxn>
                <a:cxn ang="5400000">
                  <a:pos x="wd2" y="hd2"/>
                </a:cxn>
                <a:cxn ang="10800000">
                  <a:pos x="wd2" y="hd2"/>
                </a:cxn>
                <a:cxn ang="16200000">
                  <a:pos x="wd2" y="hd2"/>
                </a:cxn>
              </a:cxnLst>
              <a:rect l="0" t="0" r="r" b="b"/>
              <a:pathLst>
                <a:path w="21600" h="21600" extrusionOk="0">
                  <a:moveTo>
                    <a:pt x="10663" y="0"/>
                  </a:moveTo>
                  <a:lnTo>
                    <a:pt x="21600" y="10944"/>
                  </a:lnTo>
                  <a:lnTo>
                    <a:pt x="10663" y="21600"/>
                  </a:lnTo>
                  <a:lnTo>
                    <a:pt x="0" y="10944"/>
                  </a:lnTo>
                  <a:lnTo>
                    <a:pt x="10663" y="0"/>
                  </a:lnTo>
                  <a:close/>
                </a:path>
              </a:pathLst>
            </a:custGeom>
            <a:solidFill>
              <a:srgbClr val="FF0000"/>
            </a:solidFill>
            <a:ln w="11113" cap="flat">
              <a:solidFill>
                <a:srgbClr val="FF0000"/>
              </a:solidFill>
              <a:prstDash val="solid"/>
              <a:round/>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16" name="Shape 616"/>
            <p:cNvSpPr/>
            <p:nvPr/>
          </p:nvSpPr>
          <p:spPr>
            <a:xfrm>
              <a:off x="3856038" y="1976437"/>
              <a:ext cx="125415" cy="119065"/>
            </a:xfrm>
            <a:custGeom>
              <a:avLst/>
              <a:gdLst/>
              <a:ahLst/>
              <a:cxnLst>
                <a:cxn ang="0">
                  <a:pos x="wd2" y="hd2"/>
                </a:cxn>
                <a:cxn ang="5400000">
                  <a:pos x="wd2" y="hd2"/>
                </a:cxn>
                <a:cxn ang="10800000">
                  <a:pos x="wd2" y="hd2"/>
                </a:cxn>
                <a:cxn ang="16200000">
                  <a:pos x="wd2" y="hd2"/>
                </a:cxn>
              </a:cxnLst>
              <a:rect l="0" t="0" r="r" b="b"/>
              <a:pathLst>
                <a:path w="21600" h="21600" extrusionOk="0">
                  <a:moveTo>
                    <a:pt x="10663" y="0"/>
                  </a:moveTo>
                  <a:lnTo>
                    <a:pt x="21600" y="10656"/>
                  </a:lnTo>
                  <a:lnTo>
                    <a:pt x="10663" y="21600"/>
                  </a:lnTo>
                  <a:lnTo>
                    <a:pt x="0" y="10656"/>
                  </a:lnTo>
                  <a:lnTo>
                    <a:pt x="10663" y="0"/>
                  </a:lnTo>
                  <a:close/>
                </a:path>
              </a:pathLst>
            </a:custGeom>
            <a:solidFill>
              <a:srgbClr val="FF0000"/>
            </a:solidFill>
            <a:ln w="11113" cap="flat">
              <a:solidFill>
                <a:srgbClr val="FF0000"/>
              </a:solidFill>
              <a:prstDash val="solid"/>
              <a:round/>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17" name="Shape 617"/>
            <p:cNvSpPr/>
            <p:nvPr/>
          </p:nvSpPr>
          <p:spPr>
            <a:xfrm>
              <a:off x="4503738" y="2212976"/>
              <a:ext cx="125415" cy="119065"/>
            </a:xfrm>
            <a:custGeom>
              <a:avLst/>
              <a:gdLst/>
              <a:ahLst/>
              <a:cxnLst>
                <a:cxn ang="0">
                  <a:pos x="wd2" y="hd2"/>
                </a:cxn>
                <a:cxn ang="5400000">
                  <a:pos x="wd2" y="hd2"/>
                </a:cxn>
                <a:cxn ang="10800000">
                  <a:pos x="wd2" y="hd2"/>
                </a:cxn>
                <a:cxn ang="16200000">
                  <a:pos x="wd2" y="hd2"/>
                </a:cxn>
              </a:cxnLst>
              <a:rect l="0" t="0" r="r" b="b"/>
              <a:pathLst>
                <a:path w="21600" h="21600" extrusionOk="0">
                  <a:moveTo>
                    <a:pt x="10937" y="0"/>
                  </a:moveTo>
                  <a:lnTo>
                    <a:pt x="21600" y="10944"/>
                  </a:lnTo>
                  <a:lnTo>
                    <a:pt x="10937" y="21600"/>
                  </a:lnTo>
                  <a:lnTo>
                    <a:pt x="0" y="10944"/>
                  </a:lnTo>
                  <a:lnTo>
                    <a:pt x="10937" y="0"/>
                  </a:lnTo>
                  <a:close/>
                </a:path>
              </a:pathLst>
            </a:custGeom>
            <a:solidFill>
              <a:srgbClr val="FF0000"/>
            </a:solidFill>
            <a:ln w="11113" cap="flat">
              <a:solidFill>
                <a:srgbClr val="FF0000"/>
              </a:solidFill>
              <a:prstDash val="solid"/>
              <a:round/>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18" name="Shape 618"/>
            <p:cNvSpPr/>
            <p:nvPr/>
          </p:nvSpPr>
          <p:spPr>
            <a:xfrm>
              <a:off x="5141913" y="2292351"/>
              <a:ext cx="123828" cy="119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10656"/>
                  </a:lnTo>
                  <a:lnTo>
                    <a:pt x="10800" y="21600"/>
                  </a:lnTo>
                  <a:lnTo>
                    <a:pt x="0" y="10656"/>
                  </a:lnTo>
                  <a:lnTo>
                    <a:pt x="10800" y="0"/>
                  </a:lnTo>
                  <a:close/>
                </a:path>
              </a:pathLst>
            </a:custGeom>
            <a:solidFill>
              <a:srgbClr val="FF0000"/>
            </a:solidFill>
            <a:ln w="11113" cap="flat">
              <a:solidFill>
                <a:srgbClr val="FF0000"/>
              </a:solidFill>
              <a:prstDash val="solid"/>
              <a:round/>
            </a:ln>
            <a:effectLst/>
          </p:spPr>
          <p:txBody>
            <a:bodyPr wrap="square" lIns="91436" tIns="91436" rIns="91436" bIns="91436" numCol="1" anchor="t">
              <a:noAutofit/>
            </a:bodyP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grpSp>
      <p:sp>
        <p:nvSpPr>
          <p:cNvPr id="620" name="Shape 620"/>
          <p:cNvSpPr/>
          <p:nvPr/>
        </p:nvSpPr>
        <p:spPr>
          <a:xfrm>
            <a:off x="6194424" y="10360025"/>
            <a:ext cx="246862"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0</a:t>
            </a:r>
          </a:p>
        </p:txBody>
      </p:sp>
      <p:sp>
        <p:nvSpPr>
          <p:cNvPr id="621" name="Shape 621"/>
          <p:cNvSpPr/>
          <p:nvPr/>
        </p:nvSpPr>
        <p:spPr>
          <a:xfrm>
            <a:off x="5692775" y="9493251"/>
            <a:ext cx="740587"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200</a:t>
            </a:r>
          </a:p>
        </p:txBody>
      </p:sp>
      <p:sp>
        <p:nvSpPr>
          <p:cNvPr id="622" name="Shape 622"/>
          <p:cNvSpPr/>
          <p:nvPr/>
        </p:nvSpPr>
        <p:spPr>
          <a:xfrm>
            <a:off x="5692775" y="8623301"/>
            <a:ext cx="740587"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400</a:t>
            </a:r>
          </a:p>
        </p:txBody>
      </p:sp>
      <p:sp>
        <p:nvSpPr>
          <p:cNvPr id="623" name="Shape 623"/>
          <p:cNvSpPr/>
          <p:nvPr/>
        </p:nvSpPr>
        <p:spPr>
          <a:xfrm>
            <a:off x="5692775" y="7753351"/>
            <a:ext cx="740587"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600</a:t>
            </a:r>
          </a:p>
        </p:txBody>
      </p:sp>
      <p:sp>
        <p:nvSpPr>
          <p:cNvPr id="624" name="Shape 624"/>
          <p:cNvSpPr/>
          <p:nvPr/>
        </p:nvSpPr>
        <p:spPr>
          <a:xfrm>
            <a:off x="5692775" y="6902451"/>
            <a:ext cx="740587"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800</a:t>
            </a:r>
          </a:p>
        </p:txBody>
      </p:sp>
      <p:sp>
        <p:nvSpPr>
          <p:cNvPr id="625" name="Shape 625"/>
          <p:cNvSpPr/>
          <p:nvPr/>
        </p:nvSpPr>
        <p:spPr>
          <a:xfrm>
            <a:off x="5441950" y="6035677"/>
            <a:ext cx="987450"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1000</a:t>
            </a:r>
          </a:p>
        </p:txBody>
      </p:sp>
      <p:sp>
        <p:nvSpPr>
          <p:cNvPr id="626" name="Shape 626"/>
          <p:cNvSpPr/>
          <p:nvPr/>
        </p:nvSpPr>
        <p:spPr>
          <a:xfrm>
            <a:off x="5441950" y="5165727"/>
            <a:ext cx="987450"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1200</a:t>
            </a:r>
          </a:p>
        </p:txBody>
      </p:sp>
      <p:sp>
        <p:nvSpPr>
          <p:cNvPr id="627" name="Shape 627"/>
          <p:cNvSpPr/>
          <p:nvPr/>
        </p:nvSpPr>
        <p:spPr>
          <a:xfrm>
            <a:off x="5441950" y="4295777"/>
            <a:ext cx="987450"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1400</a:t>
            </a:r>
          </a:p>
        </p:txBody>
      </p:sp>
      <p:sp>
        <p:nvSpPr>
          <p:cNvPr id="628" name="Shape 628"/>
          <p:cNvSpPr/>
          <p:nvPr/>
        </p:nvSpPr>
        <p:spPr>
          <a:xfrm>
            <a:off x="7321548" y="11014075"/>
            <a:ext cx="246862"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0</a:t>
            </a:r>
          </a:p>
        </p:txBody>
      </p:sp>
      <p:sp>
        <p:nvSpPr>
          <p:cNvPr id="629" name="Shape 629"/>
          <p:cNvSpPr/>
          <p:nvPr/>
        </p:nvSpPr>
        <p:spPr>
          <a:xfrm>
            <a:off x="8597898" y="11014075"/>
            <a:ext cx="246862"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3</a:t>
            </a:r>
          </a:p>
        </p:txBody>
      </p:sp>
      <p:sp>
        <p:nvSpPr>
          <p:cNvPr id="630" name="Shape 630"/>
          <p:cNvSpPr/>
          <p:nvPr/>
        </p:nvSpPr>
        <p:spPr>
          <a:xfrm>
            <a:off x="9893298" y="11014075"/>
            <a:ext cx="246862"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5</a:t>
            </a:r>
          </a:p>
        </p:txBody>
      </p:sp>
      <p:sp>
        <p:nvSpPr>
          <p:cNvPr id="631" name="Shape 631"/>
          <p:cNvSpPr/>
          <p:nvPr/>
        </p:nvSpPr>
        <p:spPr>
          <a:xfrm>
            <a:off x="11166474" y="11014075"/>
            <a:ext cx="246862"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7</a:t>
            </a:r>
          </a:p>
        </p:txBody>
      </p:sp>
      <p:sp>
        <p:nvSpPr>
          <p:cNvPr id="632" name="Shape 632"/>
          <p:cNvSpPr/>
          <p:nvPr/>
        </p:nvSpPr>
        <p:spPr>
          <a:xfrm>
            <a:off x="12338049" y="11014075"/>
            <a:ext cx="493725"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12</a:t>
            </a:r>
          </a:p>
        </p:txBody>
      </p:sp>
      <p:sp>
        <p:nvSpPr>
          <p:cNvPr id="633" name="Shape 633"/>
          <p:cNvSpPr/>
          <p:nvPr/>
        </p:nvSpPr>
        <p:spPr>
          <a:xfrm>
            <a:off x="13633449" y="11014075"/>
            <a:ext cx="493725"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17</a:t>
            </a:r>
          </a:p>
        </p:txBody>
      </p:sp>
      <p:sp>
        <p:nvSpPr>
          <p:cNvPr id="634" name="Shape 634"/>
          <p:cNvSpPr/>
          <p:nvPr/>
        </p:nvSpPr>
        <p:spPr>
          <a:xfrm>
            <a:off x="14909799" y="11014075"/>
            <a:ext cx="493725"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21</a:t>
            </a:r>
          </a:p>
        </p:txBody>
      </p:sp>
      <p:sp>
        <p:nvSpPr>
          <p:cNvPr id="635" name="Shape 635"/>
          <p:cNvSpPr/>
          <p:nvPr/>
        </p:nvSpPr>
        <p:spPr>
          <a:xfrm>
            <a:off x="16205199" y="11014075"/>
            <a:ext cx="493725"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30</a:t>
            </a:r>
          </a:p>
        </p:txBody>
      </p:sp>
      <p:sp>
        <p:nvSpPr>
          <p:cNvPr id="636" name="Shape 636"/>
          <p:cNvSpPr/>
          <p:nvPr/>
        </p:nvSpPr>
        <p:spPr>
          <a:xfrm>
            <a:off x="17478377" y="11014075"/>
            <a:ext cx="493725" cy="58477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1900">
                <a:solidFill>
                  <a:srgbClr val="FFFFFF"/>
                </a:solidFill>
                <a:latin typeface="Gill Sans"/>
                <a:ea typeface="Gill Sans"/>
                <a:cs typeface="Gill Sans"/>
                <a:sym typeface="Gill Sans"/>
              </a:defRPr>
            </a:lvl1pPr>
          </a:lstStyle>
          <a:p>
            <a:pPr defTabSz="1828800">
              <a:spcBef>
                <a:spcPts val="0"/>
              </a:spcBef>
              <a:spcAft>
                <a:spcPts val="0"/>
              </a:spcAft>
              <a:defRPr>
                <a:effectLst/>
              </a:defRPr>
            </a:pPr>
            <a:r>
              <a:rPr sz="3800" b="1"/>
              <a:t>34</a:t>
            </a:r>
          </a:p>
        </p:txBody>
      </p:sp>
      <p:sp>
        <p:nvSpPr>
          <p:cNvPr id="637" name="Shape 637"/>
          <p:cNvSpPr/>
          <p:nvPr/>
        </p:nvSpPr>
        <p:spPr>
          <a:xfrm rot="16200000">
            <a:off x="1510023" y="7327863"/>
            <a:ext cx="6003246" cy="70788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2300">
                <a:solidFill>
                  <a:srgbClr val="FFFFFF"/>
                </a:solidFill>
                <a:latin typeface="Arial"/>
                <a:ea typeface="Arial"/>
                <a:cs typeface="Arial"/>
                <a:sym typeface="Arial"/>
              </a:defRPr>
            </a:lvl1pPr>
          </a:lstStyle>
          <a:p>
            <a:pPr defTabSz="1828800">
              <a:spcBef>
                <a:spcPts val="0"/>
              </a:spcBef>
              <a:spcAft>
                <a:spcPts val="0"/>
              </a:spcAft>
              <a:defRPr>
                <a:effectLst/>
              </a:defRPr>
            </a:pPr>
            <a:r>
              <a:rPr sz="4600" b="1"/>
              <a:t>T Testosterone ng/dL</a:t>
            </a:r>
          </a:p>
        </p:txBody>
      </p:sp>
      <p:sp>
        <p:nvSpPr>
          <p:cNvPr id="638" name="Shape 638"/>
          <p:cNvSpPr/>
          <p:nvPr/>
        </p:nvSpPr>
        <p:spPr>
          <a:xfrm>
            <a:off x="12944477" y="3206750"/>
            <a:ext cx="7356478" cy="2095500"/>
          </a:xfrm>
          <a:prstGeom prst="rect">
            <a:avLst/>
          </a:prstGeom>
          <a:ln w="11113">
            <a:solidFill>
              <a:srgbClr val="E8E8E8"/>
            </a:solidFill>
            <a:miter/>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39" name="Shape 639"/>
          <p:cNvSpPr/>
          <p:nvPr/>
        </p:nvSpPr>
        <p:spPr>
          <a:xfrm>
            <a:off x="13112750" y="3482979"/>
            <a:ext cx="647700" cy="336554"/>
          </a:xfrm>
          <a:prstGeom prst="rect">
            <a:avLst/>
          </a:prstGeom>
          <a:gradFill>
            <a:gsLst>
              <a:gs pos="0">
                <a:srgbClr val="007676"/>
              </a:gs>
              <a:gs pos="50000">
                <a:srgbClr val="00FFFF"/>
              </a:gs>
              <a:gs pos="100000">
                <a:srgbClr val="007676"/>
              </a:gs>
            </a:gsLst>
          </a:gradFill>
          <a:ln w="11176">
            <a:solidFill>
              <a:srgbClr val="000000"/>
            </a:solidFill>
            <a:miter/>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40" name="Shape 640"/>
          <p:cNvSpPr/>
          <p:nvPr/>
        </p:nvSpPr>
        <p:spPr>
          <a:xfrm>
            <a:off x="13925552" y="3343279"/>
            <a:ext cx="3170740" cy="646331"/>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2100">
                <a:solidFill>
                  <a:srgbClr val="FFFFFF"/>
                </a:solidFill>
                <a:latin typeface="Arial"/>
                <a:ea typeface="Arial"/>
                <a:cs typeface="Arial"/>
                <a:sym typeface="Arial"/>
              </a:defRPr>
            </a:lvl1pPr>
          </a:lstStyle>
          <a:p>
            <a:pPr defTabSz="1828800">
              <a:spcBef>
                <a:spcPts val="0"/>
              </a:spcBef>
              <a:spcAft>
                <a:spcPts val="0"/>
              </a:spcAft>
              <a:defRPr>
                <a:effectLst/>
              </a:defRPr>
            </a:pPr>
            <a:r>
              <a:rPr sz="4200" b="1"/>
              <a:t>Patch or Gel</a:t>
            </a:r>
          </a:p>
        </p:txBody>
      </p:sp>
      <p:sp>
        <p:nvSpPr>
          <p:cNvPr id="641" name="Shape 641"/>
          <p:cNvSpPr/>
          <p:nvPr/>
        </p:nvSpPr>
        <p:spPr>
          <a:xfrm>
            <a:off x="13201646" y="4854579"/>
            <a:ext cx="669932" cy="3178"/>
          </a:xfrm>
          <a:prstGeom prst="line">
            <a:avLst/>
          </a:prstGeom>
          <a:ln w="31750">
            <a:solidFill>
              <a:srgbClr val="FF0000"/>
            </a:solidFill>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42" name="Shape 642"/>
          <p:cNvSpPr/>
          <p:nvPr/>
        </p:nvSpPr>
        <p:spPr>
          <a:xfrm>
            <a:off x="13417549" y="4733926"/>
            <a:ext cx="250830" cy="238128"/>
          </a:xfrm>
          <a:custGeom>
            <a:avLst/>
            <a:gdLst/>
            <a:ahLst/>
            <a:cxnLst>
              <a:cxn ang="0">
                <a:pos x="wd2" y="hd2"/>
              </a:cxn>
              <a:cxn ang="5400000">
                <a:pos x="wd2" y="hd2"/>
              </a:cxn>
              <a:cxn ang="10800000">
                <a:pos x="wd2" y="hd2"/>
              </a:cxn>
              <a:cxn ang="16200000">
                <a:pos x="wd2" y="hd2"/>
              </a:cxn>
            </a:cxnLst>
            <a:rect l="0" t="0" r="r" b="b"/>
            <a:pathLst>
              <a:path w="21600" h="21600" extrusionOk="0">
                <a:moveTo>
                  <a:pt x="10937" y="0"/>
                </a:moveTo>
                <a:lnTo>
                  <a:pt x="21600" y="10944"/>
                </a:lnTo>
                <a:lnTo>
                  <a:pt x="10937" y="21600"/>
                </a:lnTo>
                <a:lnTo>
                  <a:pt x="0" y="10944"/>
                </a:lnTo>
                <a:lnTo>
                  <a:pt x="10937" y="0"/>
                </a:lnTo>
                <a:close/>
              </a:path>
            </a:pathLst>
          </a:custGeom>
          <a:solidFill>
            <a:srgbClr val="FF0000"/>
          </a:solidFill>
          <a:ln w="11113">
            <a:solidFill>
              <a:srgbClr val="FF0000"/>
            </a:solidFill>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43" name="Shape 643"/>
          <p:cNvSpPr/>
          <p:nvPr/>
        </p:nvSpPr>
        <p:spPr>
          <a:xfrm>
            <a:off x="13833474" y="4556129"/>
            <a:ext cx="2361224" cy="646331"/>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2100">
                <a:solidFill>
                  <a:srgbClr val="FFFFFF"/>
                </a:solidFill>
                <a:latin typeface="Arial"/>
                <a:ea typeface="Arial"/>
                <a:cs typeface="Arial"/>
                <a:sym typeface="Arial"/>
              </a:defRPr>
            </a:lvl1pPr>
          </a:lstStyle>
          <a:p>
            <a:pPr defTabSz="1828800">
              <a:spcBef>
                <a:spcPts val="0"/>
              </a:spcBef>
              <a:spcAft>
                <a:spcPts val="0"/>
              </a:spcAft>
              <a:defRPr>
                <a:effectLst/>
              </a:defRPr>
            </a:pPr>
            <a:r>
              <a:rPr sz="4200" b="1"/>
              <a:t> Injection</a:t>
            </a:r>
          </a:p>
        </p:txBody>
      </p:sp>
      <p:sp>
        <p:nvSpPr>
          <p:cNvPr id="644" name="Shape 644"/>
          <p:cNvSpPr/>
          <p:nvPr/>
        </p:nvSpPr>
        <p:spPr>
          <a:xfrm>
            <a:off x="13112750" y="4114800"/>
            <a:ext cx="647700" cy="320676"/>
          </a:xfrm>
          <a:prstGeom prst="rect">
            <a:avLst/>
          </a:prstGeom>
          <a:gradFill>
            <a:gsLst>
              <a:gs pos="0">
                <a:srgbClr val="76762F"/>
              </a:gs>
              <a:gs pos="50000">
                <a:srgbClr val="FFFF66"/>
              </a:gs>
              <a:gs pos="100000">
                <a:srgbClr val="76762F"/>
              </a:gs>
            </a:gsLst>
          </a:gradFill>
          <a:ln w="12700">
            <a:miter lim="400000"/>
          </a:ln>
        </p:spPr>
        <p:txBody>
          <a:bodyPr lIns="91436" tIns="91436" rIns="91436" bIns="91436"/>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45" name="Shape 645"/>
          <p:cNvSpPr/>
          <p:nvPr/>
        </p:nvSpPr>
        <p:spPr>
          <a:xfrm>
            <a:off x="13947776" y="3984629"/>
            <a:ext cx="3472104" cy="646331"/>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0" tIns="0" rIns="0" bIns="0">
            <a:spAutoFit/>
          </a:bodyPr>
          <a:lstStyle>
            <a:lvl1pPr algn="l">
              <a:defRPr sz="2100">
                <a:solidFill>
                  <a:srgbClr val="FFFFFF"/>
                </a:solidFill>
                <a:latin typeface="Arial"/>
                <a:ea typeface="Arial"/>
                <a:cs typeface="Arial"/>
                <a:sym typeface="Arial"/>
              </a:defRPr>
            </a:lvl1pPr>
          </a:lstStyle>
          <a:p>
            <a:pPr defTabSz="1828800">
              <a:spcBef>
                <a:spcPts val="0"/>
              </a:spcBef>
              <a:spcAft>
                <a:spcPts val="0"/>
              </a:spcAft>
              <a:defRPr>
                <a:effectLst/>
              </a:defRPr>
            </a:pPr>
            <a:r>
              <a:rPr sz="4200" b="1"/>
              <a:t>Normal range</a:t>
            </a:r>
          </a:p>
        </p:txBody>
      </p:sp>
      <p:sp>
        <p:nvSpPr>
          <p:cNvPr id="646" name="Shape 646"/>
          <p:cNvSpPr/>
          <p:nvPr/>
        </p:nvSpPr>
        <p:spPr>
          <a:xfrm>
            <a:off x="3200401" y="12420596"/>
            <a:ext cx="17853030" cy="1246487"/>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600"/>
              </a:spcBef>
              <a:spcAft>
                <a:spcPts val="0"/>
              </a:spcAft>
              <a:defRPr sz="1600" b="0">
                <a:solidFill>
                  <a:srgbClr val="FFFFFF"/>
                </a:solidFill>
                <a:effectLst>
                  <a:outerShdw blurRad="38100" dist="38100" dir="2700000" rotWithShape="0">
                    <a:srgbClr val="000000"/>
                  </a:outerShdw>
                </a:effectLst>
                <a:latin typeface="Arial"/>
                <a:ea typeface="Arial"/>
                <a:cs typeface="Arial"/>
                <a:sym typeface="Arial"/>
              </a:defRPr>
            </a:pPr>
            <a:r>
              <a:rPr sz="3200">
                <a:solidFill>
                  <a:srgbClr val="FFFFFF"/>
                </a:solidFill>
                <a:effectLst>
                  <a:outerShdw blurRad="38100" dist="38100" dir="2700000" rotWithShape="0">
                    <a:srgbClr val="000000"/>
                  </a:outerShdw>
                </a:effectLst>
                <a:latin typeface="Arial"/>
                <a:cs typeface="Arial"/>
                <a:sym typeface="Arial"/>
              </a:rPr>
              <a:t>Adapted from Bhasin and Bremner. </a:t>
            </a:r>
            <a:r>
              <a:rPr sz="3200" i="1">
                <a:solidFill>
                  <a:srgbClr val="FFFFFF"/>
                </a:solidFill>
                <a:effectLst>
                  <a:outerShdw blurRad="38100" dist="38100" dir="2700000" rotWithShape="0">
                    <a:srgbClr val="000000"/>
                  </a:outerShdw>
                </a:effectLst>
                <a:latin typeface="Arial"/>
                <a:cs typeface="Arial"/>
                <a:sym typeface="Arial"/>
              </a:rPr>
              <a:t>J Clin Endocrinol Metab</a:t>
            </a:r>
            <a:r>
              <a:rPr sz="3200">
                <a:solidFill>
                  <a:srgbClr val="FFFFFF"/>
                </a:solidFill>
                <a:effectLst>
                  <a:outerShdw blurRad="38100" dist="38100" dir="2700000" rotWithShape="0">
                    <a:srgbClr val="000000"/>
                  </a:outerShdw>
                </a:effectLst>
                <a:latin typeface="Arial"/>
                <a:cs typeface="Arial"/>
                <a:sym typeface="Arial"/>
              </a:rPr>
              <a:t>. 1997;82:3-8</a:t>
            </a:r>
          </a:p>
          <a:p>
            <a:pPr defTabSz="1828800">
              <a:spcBef>
                <a:spcPts val="600"/>
              </a:spcBef>
              <a:spcAft>
                <a:spcPts val="0"/>
              </a:spcAft>
              <a:defRPr sz="1600" b="0">
                <a:solidFill>
                  <a:srgbClr val="FFFFFF"/>
                </a:solidFill>
                <a:effectLst>
                  <a:outerShdw blurRad="38100" dist="38100" dir="2700000" rotWithShape="0">
                    <a:srgbClr val="000000"/>
                  </a:outerShdw>
                </a:effectLst>
                <a:latin typeface="Arial"/>
                <a:ea typeface="Arial"/>
                <a:cs typeface="Arial"/>
                <a:sym typeface="Arial"/>
              </a:defRPr>
            </a:pPr>
            <a:r>
              <a:rPr sz="3200">
                <a:solidFill>
                  <a:srgbClr val="FFFFFF"/>
                </a:solidFill>
                <a:effectLst>
                  <a:outerShdw blurRad="38100" dist="38100" dir="2700000" rotWithShape="0">
                    <a:srgbClr val="000000"/>
                  </a:outerShdw>
                </a:effectLst>
                <a:latin typeface="Arial"/>
                <a:cs typeface="Arial"/>
                <a:sym typeface="Arial"/>
              </a:rPr>
              <a:t>Testosterone gel (AndroGel </a:t>
            </a:r>
            <a:r>
              <a:rPr sz="3200" baseline="30000">
                <a:solidFill>
                  <a:srgbClr val="FFFFFF"/>
                </a:solidFill>
                <a:effectLst>
                  <a:outerShdw blurRad="38100" dist="38100" dir="2700000" rotWithShape="0">
                    <a:srgbClr val="000000"/>
                  </a:outerShdw>
                </a:effectLst>
                <a:latin typeface="Arial"/>
                <a:cs typeface="Arial"/>
                <a:sym typeface="Arial"/>
              </a:rPr>
              <a:t>®</a:t>
            </a:r>
            <a:r>
              <a:rPr sz="3200">
                <a:solidFill>
                  <a:srgbClr val="FFFFFF"/>
                </a:solidFill>
                <a:effectLst>
                  <a:outerShdw blurRad="38100" dist="38100" dir="2700000" rotWithShape="0">
                    <a:srgbClr val="000000"/>
                  </a:outerShdw>
                </a:effectLst>
                <a:latin typeface="Arial"/>
                <a:cs typeface="Arial"/>
                <a:sym typeface="Arial"/>
              </a:rPr>
              <a:t>1%) Unimed Pharmaceuticals and Solvay Pharmaceuticals, 2002 </a:t>
            </a:r>
          </a:p>
        </p:txBody>
      </p:sp>
      <p:sp>
        <p:nvSpPr>
          <p:cNvPr id="647" name="Shape 647"/>
          <p:cNvSpPr/>
          <p:nvPr/>
        </p:nvSpPr>
        <p:spPr>
          <a:xfrm>
            <a:off x="18592801" y="6296026"/>
            <a:ext cx="304806" cy="31972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ln w="38100">
            <a:solidFill>
              <a:srgbClr val="CC0000"/>
            </a:solidFill>
            <a:miter/>
          </a:ln>
        </p:spPr>
        <p:txBody>
          <a:bodyPr lIns="91436" tIns="91436" rIns="91436" bIns="91436" anchor="ct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48" name="Shape 648"/>
          <p:cNvSpPr/>
          <p:nvPr/>
        </p:nvSpPr>
        <p:spPr>
          <a:xfrm>
            <a:off x="18919829" y="7315203"/>
            <a:ext cx="1958978" cy="101334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algn="ctr" defTabSz="1828800">
              <a:spcBef>
                <a:spcPts val="1800"/>
              </a:spcBef>
              <a:spcAft>
                <a:spcPts val="0"/>
              </a:spcAft>
              <a:defRPr sz="1600">
                <a:solidFill>
                  <a:srgbClr val="FF0000"/>
                </a:solidFill>
                <a:effectLst>
                  <a:outerShdw blurRad="38100" dist="38100" dir="2700000" rotWithShape="0">
                    <a:srgbClr val="000000"/>
                  </a:outerShdw>
                </a:effectLst>
                <a:latin typeface="+mj-lt"/>
                <a:ea typeface="+mj-ea"/>
                <a:cs typeface="+mj-cs"/>
                <a:sym typeface="Times New Roman"/>
              </a:defRPr>
            </a:pPr>
            <a:r>
              <a:rPr sz="3200" b="1">
                <a:solidFill>
                  <a:srgbClr val="FF0000"/>
                </a:solidFill>
                <a:effectLst>
                  <a:outerShdw blurRad="38100" dist="38100" dir="2700000" rotWithShape="0">
                    <a:srgbClr val="000000"/>
                  </a:outerShdw>
                </a:effectLst>
                <a:latin typeface="Times New Roman"/>
                <a:cs typeface="Times New Roman"/>
                <a:sym typeface="Times New Roman"/>
              </a:rPr>
              <a:t>Normal</a:t>
            </a:r>
            <a:endParaRPr sz="3200" b="1">
              <a:solidFill>
                <a:srgbClr val="FFFFFF"/>
              </a:solidFill>
              <a:effectLst>
                <a:outerShdw blurRad="38100" dist="38100" dir="2700000" rotWithShape="0">
                  <a:srgbClr val="000000"/>
                </a:outerShdw>
              </a:effectLst>
              <a:latin typeface="Times New Roman"/>
              <a:cs typeface="Times New Roman"/>
              <a:sym typeface="Times New Roman"/>
            </a:endParaRPr>
          </a:p>
          <a:p>
            <a:pPr algn="ctr" defTabSz="1828800">
              <a:lnSpc>
                <a:spcPct val="65000"/>
              </a:lnSpc>
              <a:spcBef>
                <a:spcPts val="0"/>
              </a:spcBef>
              <a:spcAft>
                <a:spcPts val="0"/>
              </a:spcAft>
              <a:defRPr sz="1600">
                <a:solidFill>
                  <a:srgbClr val="FF0000"/>
                </a:solidFill>
                <a:effectLst>
                  <a:outerShdw blurRad="38100" dist="38100" dir="2700000" rotWithShape="0">
                    <a:srgbClr val="000000"/>
                  </a:outerShdw>
                </a:effectLst>
                <a:latin typeface="+mj-lt"/>
                <a:ea typeface="+mj-ea"/>
                <a:cs typeface="+mj-cs"/>
                <a:sym typeface="Times New Roman"/>
              </a:defRPr>
            </a:pPr>
            <a:r>
              <a:rPr sz="3200" b="1">
                <a:solidFill>
                  <a:srgbClr val="FF0000"/>
                </a:solidFill>
                <a:effectLst>
                  <a:outerShdw blurRad="38100" dist="38100" dir="2700000" rotWithShape="0">
                    <a:srgbClr val="000000"/>
                  </a:outerShdw>
                </a:effectLst>
                <a:latin typeface="Times New Roman"/>
                <a:cs typeface="Times New Roman"/>
                <a:sym typeface="Times New Roman"/>
              </a:rPr>
              <a:t>range</a:t>
            </a:r>
          </a:p>
        </p:txBody>
      </p:sp>
      <p:sp>
        <p:nvSpPr>
          <p:cNvPr id="649" name="Shape 649"/>
          <p:cNvSpPr/>
          <p:nvPr/>
        </p:nvSpPr>
        <p:spPr>
          <a:xfrm>
            <a:off x="6804027" y="8331200"/>
            <a:ext cx="11214106" cy="0"/>
          </a:xfrm>
          <a:prstGeom prst="line">
            <a:avLst/>
          </a:prstGeom>
          <a:ln w="28575">
            <a:solidFill>
              <a:srgbClr val="000000"/>
            </a:solidFill>
            <a:prstDash val="dash"/>
            <a:miter/>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50" name="Shape 650"/>
          <p:cNvSpPr/>
          <p:nvPr/>
        </p:nvSpPr>
        <p:spPr>
          <a:xfrm>
            <a:off x="20433193" y="12677775"/>
            <a:ext cx="902803"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800">
                <a:solidFill>
                  <a:srgbClr val="0066FF"/>
                </a:solidFill>
                <a:latin typeface="+mj-lt"/>
                <a:ea typeface="+mj-ea"/>
                <a:cs typeface="+mj-cs"/>
                <a:sym typeface="Times New Roman"/>
              </a:defRPr>
            </a:lvl1pPr>
          </a:lstStyle>
          <a:p>
            <a:pPr defTabSz="1828800">
              <a:spcBef>
                <a:spcPts val="0"/>
              </a:spcBef>
              <a:spcAft>
                <a:spcPts val="0"/>
              </a:spcAft>
              <a:defRPr>
                <a:effectLst/>
              </a:defRPr>
            </a:pPr>
            <a:r>
              <a:rPr sz="5600" b="1">
                <a:latin typeface="Times New Roman"/>
                <a:cs typeface="Times New Roman"/>
              </a:rPr>
              <a:t>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fill="hold"/>
                                        <p:tgtEl>
                                          <p:spTgt spid="649"/>
                                        </p:tgtEl>
                                        <p:attrNameLst>
                                          <p:attrName>style.visibility</p:attrName>
                                        </p:attrNameLst>
                                      </p:cBhvr>
                                      <p:to>
                                        <p:strVal val="visible"/>
                                      </p:to>
                                    </p:set>
                                    <p:animEffect transition="in" filter="dissolve">
                                      <p:cBhvr>
                                        <p:cTn id="7" dur="500"/>
                                        <p:tgtEl>
                                          <p:spTgt spid="64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fill="hold"/>
                                        <p:tgtEl>
                                          <p:spTgt spid="619"/>
                                        </p:tgtEl>
                                        <p:attrNameLst>
                                          <p:attrName>style.visibility</p:attrName>
                                        </p:attrNameLst>
                                      </p:cBhvr>
                                      <p:to>
                                        <p:strVal val="visible"/>
                                      </p:to>
                                    </p:set>
                                    <p:animEffect transition="in" filter="dissolve">
                                      <p:cBhvr>
                                        <p:cTn id="12" dur="500"/>
                                        <p:tgtEl>
                                          <p:spTgt spid="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advAuto="0"/>
      <p:bldP spid="649" grpId="0"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p:cNvSpPr>
          <p:nvPr>
            <p:ph type="title"/>
          </p:nvPr>
        </p:nvSpPr>
        <p:spPr>
          <a:prstGeom prst="rect">
            <a:avLst/>
          </a:prstGeom>
        </p:spPr>
        <p:txBody>
          <a:bodyPr/>
          <a:lstStyle>
            <a:lvl1pPr defTabSz="813816">
              <a:defRPr sz="3900">
                <a:effectLst>
                  <a:outerShdw blurRad="38100" dist="33909" dir="2700000" rotWithShape="0">
                    <a:srgbClr val="000000"/>
                  </a:outerShdw>
                </a:effectLst>
              </a:defRPr>
            </a:lvl1pPr>
          </a:lstStyle>
          <a:p>
            <a:r>
              <a:rPr lang="en-US"/>
              <a:t>Oral Testosterone Replacement</a:t>
            </a:r>
            <a:endParaRPr/>
          </a:p>
        </p:txBody>
      </p:sp>
      <p:sp>
        <p:nvSpPr>
          <p:cNvPr id="494" name="Shape 494"/>
          <p:cNvSpPr>
            <a:spLocks noGrp="1"/>
          </p:cNvSpPr>
          <p:nvPr>
            <p:ph type="body" idx="1"/>
          </p:nvPr>
        </p:nvSpPr>
        <p:spPr>
          <a:xfrm>
            <a:off x="4518022" y="3206749"/>
            <a:ext cx="15357480" cy="7772310"/>
          </a:xfrm>
          <a:prstGeom prst="rect">
            <a:avLst/>
          </a:prstGeom>
        </p:spPr>
        <p:txBody>
          <a:bodyPr/>
          <a:lstStyle/>
          <a:p>
            <a:r>
              <a:rPr lang="en-US"/>
              <a:t>Testosterone Undecanoate Oral is latest oral therapy</a:t>
            </a:r>
          </a:p>
          <a:p>
            <a:r>
              <a:rPr lang="en-US"/>
              <a:t>Twice daily dosing</a:t>
            </a:r>
          </a:p>
          <a:p>
            <a:r>
              <a:rPr lang="en-US"/>
              <a:t>Dosing regimen requires adjustments to dosage pending lab levels 4 hours after dosage</a:t>
            </a:r>
          </a:p>
          <a:p>
            <a:pPr lvl="1"/>
            <a:r>
              <a:rPr lang="en-US"/>
              <a:t>Can be a bit complex</a:t>
            </a:r>
            <a:endParaRPr/>
          </a:p>
        </p:txBody>
      </p:sp>
    </p:spTree>
    <p:extLst>
      <p:ext uri="{BB962C8B-B14F-4D97-AF65-F5344CB8AC3E}">
        <p14:creationId xmlns:p14="http://schemas.microsoft.com/office/powerpoint/2010/main" val="2136367534"/>
      </p:ext>
    </p:extLst>
  </p:cSld>
  <p:clrMapOvr>
    <a:masterClrMapping/>
  </p:clrMapOvr>
  <p:transition spd="slow">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5BA8-4292-45EB-1CEA-4A9858B37B13}"/>
              </a:ext>
            </a:extLst>
          </p:cNvPr>
          <p:cNvSpPr>
            <a:spLocks noGrp="1"/>
          </p:cNvSpPr>
          <p:nvPr>
            <p:ph type="title"/>
          </p:nvPr>
        </p:nvSpPr>
        <p:spPr/>
        <p:txBody>
          <a:bodyPr/>
          <a:lstStyle/>
          <a:p>
            <a:r>
              <a:rPr lang="en-US"/>
              <a:t>Aromatase Inhibitors</a:t>
            </a:r>
          </a:p>
        </p:txBody>
      </p:sp>
      <p:sp>
        <p:nvSpPr>
          <p:cNvPr id="3" name="Text Placeholder 2">
            <a:extLst>
              <a:ext uri="{FF2B5EF4-FFF2-40B4-BE49-F238E27FC236}">
                <a16:creationId xmlns:a16="http://schemas.microsoft.com/office/drawing/2014/main" id="{D8A73327-D9D8-99A4-4720-DB48F2BC41A9}"/>
              </a:ext>
            </a:extLst>
          </p:cNvPr>
          <p:cNvSpPr>
            <a:spLocks noGrp="1"/>
          </p:cNvSpPr>
          <p:nvPr>
            <p:ph type="body" sz="half" idx="1"/>
          </p:nvPr>
        </p:nvSpPr>
        <p:spPr>
          <a:xfrm>
            <a:off x="1960035" y="3206753"/>
            <a:ext cx="20476638" cy="9309098"/>
          </a:xfrm>
        </p:spPr>
        <p:txBody>
          <a:bodyPr>
            <a:normAutofit fontScale="92500"/>
          </a:bodyPr>
          <a:lstStyle/>
          <a:p>
            <a:r>
              <a:rPr lang="en-US" err="1"/>
              <a:t>Anastrazole</a:t>
            </a:r>
            <a:endParaRPr lang="en-US"/>
          </a:p>
          <a:p>
            <a:pPr lvl="1"/>
            <a:r>
              <a:rPr lang="en-US" sz="5600"/>
              <a:t>Prevents conversion of Testosterone to Estrogen in adipose tissue</a:t>
            </a:r>
          </a:p>
          <a:p>
            <a:pPr lvl="1"/>
            <a:r>
              <a:rPr lang="en-US" sz="5600"/>
              <a:t>Can be useful in obese men for Testosterone supplementation as an alternative therapy</a:t>
            </a:r>
          </a:p>
          <a:p>
            <a:pPr lvl="2"/>
            <a:r>
              <a:rPr lang="en-US" sz="5600"/>
              <a:t>Can maintain fertility</a:t>
            </a:r>
          </a:p>
          <a:p>
            <a:pPr lvl="2"/>
            <a:r>
              <a:rPr lang="en-US" sz="5600"/>
              <a:t>Not recommended in conjunction with T in normal situations</a:t>
            </a:r>
          </a:p>
          <a:p>
            <a:pPr lvl="2"/>
            <a:r>
              <a:rPr lang="en-US" sz="5600"/>
              <a:t>Not shown to sufficiently increase T in studies</a:t>
            </a:r>
          </a:p>
          <a:p>
            <a:pPr lvl="2"/>
            <a:r>
              <a:rPr lang="en-US" sz="5600"/>
              <a:t>Some use to keep Estradiol down, but I would argue your T dose is too high</a:t>
            </a:r>
          </a:p>
          <a:p>
            <a:pPr lvl="3"/>
            <a:r>
              <a:rPr lang="en-US" sz="5600"/>
              <a:t>Can decrease breast development if estradiol too high</a:t>
            </a:r>
          </a:p>
        </p:txBody>
      </p:sp>
      <p:sp>
        <p:nvSpPr>
          <p:cNvPr id="4" name="Shape 477">
            <a:extLst>
              <a:ext uri="{FF2B5EF4-FFF2-40B4-BE49-F238E27FC236}">
                <a16:creationId xmlns:a16="http://schemas.microsoft.com/office/drawing/2014/main" id="{05CC2C30-90CC-A8D0-8587-6950888160D1}"/>
              </a:ext>
            </a:extLst>
          </p:cNvPr>
          <p:cNvSpPr/>
          <p:nvPr/>
        </p:nvSpPr>
        <p:spPr>
          <a:xfrm>
            <a:off x="3048000" y="12717197"/>
            <a:ext cx="19388672"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square"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lang="en-US" sz="2800">
                <a:solidFill>
                  <a:srgbClr val="FFFFFF"/>
                </a:solidFill>
                <a:effectLst>
                  <a:outerShdw blurRad="38100" dist="38100" dir="2700000" rotWithShape="0">
                    <a:srgbClr val="000000"/>
                  </a:outerShdw>
                </a:effectLst>
                <a:latin typeface="Verdana"/>
                <a:ea typeface="Verdana"/>
                <a:sym typeface="Verdana"/>
              </a:rPr>
              <a:t>Aromatase Inhibitors in men :Effects and therapeutic options. Reprod Biol Endocrinol. 2011; 9: 93</a:t>
            </a:r>
            <a:r>
              <a:rPr sz="2800">
                <a:solidFill>
                  <a:srgbClr val="FFFFFF"/>
                </a:solidFill>
                <a:effectLst>
                  <a:outerShdw blurRad="38100" dist="38100" dir="2700000" rotWithShape="0">
                    <a:srgbClr val="000000"/>
                  </a:outerShdw>
                </a:effectLst>
                <a:latin typeface="Verdana"/>
                <a:ea typeface="Verdana"/>
                <a:sym typeface="Verdana"/>
              </a:rPr>
              <a:t> </a:t>
            </a:r>
          </a:p>
        </p:txBody>
      </p:sp>
    </p:spTree>
    <p:extLst>
      <p:ext uri="{BB962C8B-B14F-4D97-AF65-F5344CB8AC3E}">
        <p14:creationId xmlns:p14="http://schemas.microsoft.com/office/powerpoint/2010/main" val="1212159463"/>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C613-A1A1-F4C0-FBD5-E31664FD3D10}"/>
              </a:ext>
            </a:extLst>
          </p:cNvPr>
          <p:cNvSpPr>
            <a:spLocks noGrp="1"/>
          </p:cNvSpPr>
          <p:nvPr>
            <p:ph type="title"/>
          </p:nvPr>
        </p:nvSpPr>
        <p:spPr/>
        <p:txBody>
          <a:bodyPr/>
          <a:lstStyle/>
          <a:p>
            <a:r>
              <a:rPr lang="en-US"/>
              <a:t>Oral Estrogen Blockage</a:t>
            </a:r>
          </a:p>
        </p:txBody>
      </p:sp>
      <p:sp>
        <p:nvSpPr>
          <p:cNvPr id="3" name="Text Placeholder 2">
            <a:extLst>
              <a:ext uri="{FF2B5EF4-FFF2-40B4-BE49-F238E27FC236}">
                <a16:creationId xmlns:a16="http://schemas.microsoft.com/office/drawing/2014/main" id="{F331B263-BC19-0499-205A-661F58CA6BAE}"/>
              </a:ext>
            </a:extLst>
          </p:cNvPr>
          <p:cNvSpPr>
            <a:spLocks noGrp="1"/>
          </p:cNvSpPr>
          <p:nvPr>
            <p:ph type="body" sz="half" idx="1"/>
          </p:nvPr>
        </p:nvSpPr>
        <p:spPr>
          <a:xfrm>
            <a:off x="1960035" y="3206752"/>
            <a:ext cx="20476638" cy="9622984"/>
          </a:xfrm>
        </p:spPr>
        <p:txBody>
          <a:bodyPr>
            <a:normAutofit/>
          </a:bodyPr>
          <a:lstStyle/>
          <a:p>
            <a:r>
              <a:rPr lang="en-US"/>
              <a:t>Clomiphene</a:t>
            </a:r>
          </a:p>
          <a:p>
            <a:pPr lvl="1"/>
            <a:r>
              <a:rPr lang="en-US"/>
              <a:t>Blocks estrogen receptors centrally</a:t>
            </a:r>
          </a:p>
          <a:p>
            <a:pPr lvl="1"/>
            <a:r>
              <a:rPr lang="en-US"/>
              <a:t>Can maintain fertility, increase fertility</a:t>
            </a:r>
          </a:p>
          <a:p>
            <a:pPr lvl="1"/>
            <a:r>
              <a:rPr lang="en-US"/>
              <a:t>Often used as infertility treatment in men</a:t>
            </a:r>
          </a:p>
          <a:p>
            <a:pPr lvl="1"/>
            <a:r>
              <a:rPr lang="en-US"/>
              <a:t>Daily dosing</a:t>
            </a:r>
          </a:p>
          <a:p>
            <a:pPr lvl="1"/>
            <a:r>
              <a:rPr lang="en-US"/>
              <a:t>Will increase FSH and LH</a:t>
            </a:r>
          </a:p>
          <a:p>
            <a:pPr lvl="1"/>
            <a:r>
              <a:rPr lang="en-US"/>
              <a:t>FDA approved for infertility</a:t>
            </a:r>
          </a:p>
        </p:txBody>
      </p:sp>
    </p:spTree>
    <p:extLst>
      <p:ext uri="{BB962C8B-B14F-4D97-AF65-F5344CB8AC3E}">
        <p14:creationId xmlns:p14="http://schemas.microsoft.com/office/powerpoint/2010/main" val="22819953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ymptomatic women without contraindications"/>
          <p:cNvSpPr txBox="1">
            <a:spLocks noGrp="1"/>
          </p:cNvSpPr>
          <p:nvPr>
            <p:ph type="body" idx="21"/>
          </p:nvPr>
        </p:nvSpPr>
        <p:spPr>
          <a:prstGeom prst="rect">
            <a:avLst/>
          </a:prstGeom>
          <a:extLst>
            <a:ext uri="{C572A759-6A51-4108-AA02-DFA0A04FC94B}">
              <ma14:wrappingTextBoxFlag xmlns:ma14="http://schemas.microsoft.com/office/mac/drawingml/2011/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
            </a:ext>
          </a:extLst>
        </p:spPr>
        <p:txBody>
          <a:bodyPr/>
          <a:lstStyle>
            <a:lvl1pPr defTabSz="1341120">
              <a:lnSpc>
                <a:spcPct val="90000"/>
              </a:lnSpc>
              <a:defRPr spc="-55">
                <a:solidFill>
                  <a:srgbClr val="FF85FF"/>
                </a:solidFill>
                <a:latin typeface="+mn-lt"/>
                <a:ea typeface="+mn-ea"/>
                <a:cs typeface="+mn-cs"/>
                <a:sym typeface="Produkt Regular"/>
              </a:defRPr>
            </a:lvl1pPr>
          </a:lstStyle>
          <a:p>
            <a:r>
              <a:t>Symptomatic women without contraindications</a:t>
            </a:r>
          </a:p>
        </p:txBody>
      </p:sp>
      <p:sp>
        <p:nvSpPr>
          <p:cNvPr id="189" name="Candidates for treatment"/>
          <p:cNvSpPr txBox="1">
            <a:spLocks noGrp="1"/>
          </p:cNvSpPr>
          <p:nvPr>
            <p:ph type="title"/>
          </p:nvPr>
        </p:nvSpPr>
        <p:spPr>
          <a:prstGeom prst="rect">
            <a:avLst/>
          </a:prstGeom>
        </p:spPr>
        <p:txBody>
          <a:bodyPr/>
          <a:lstStyle>
            <a:lvl1pPr defTabSz="2316479">
              <a:defRPr sz="9500" spc="-95"/>
            </a:lvl1pPr>
          </a:lstStyle>
          <a:p>
            <a:r>
              <a:t>Candidates for treatment</a:t>
            </a:r>
          </a:p>
        </p:txBody>
      </p:sp>
      <p:sp>
        <p:nvSpPr>
          <p:cNvPr id="190" name="Average age of menopause is 51.4 years…"/>
          <p:cNvSpPr txBox="1">
            <a:spLocks noGrp="1"/>
          </p:cNvSpPr>
          <p:nvPr>
            <p:ph type="body" idx="1"/>
          </p:nvPr>
        </p:nvSpPr>
        <p:spPr>
          <a:prstGeom prst="rect">
            <a:avLst/>
          </a:prstGeom>
        </p:spPr>
        <p:txBody>
          <a:bodyPr/>
          <a:lstStyle/>
          <a:p>
            <a:pPr marL="457200" indent="-457200"/>
            <a:r>
              <a:t>Average age of menopause is 51.4 years</a:t>
            </a:r>
          </a:p>
          <a:p>
            <a:pPr marL="457200" indent="-457200"/>
            <a:r>
              <a:t>Average onset of symptoms is 4 years prior to the last menses</a:t>
            </a:r>
          </a:p>
          <a:p>
            <a:pPr marL="457200" indent="-457200"/>
            <a:r>
              <a:t>May still be having regular menses</a:t>
            </a:r>
          </a:p>
          <a:p>
            <a:pPr marL="457200" indent="-457200">
              <a:defRPr>
                <a:solidFill>
                  <a:srgbClr val="009193"/>
                </a:solidFill>
              </a:defRPr>
            </a:pPr>
            <a:r>
              <a:t>All symptoms are the result of estrogen deficiency</a:t>
            </a:r>
          </a:p>
          <a:p>
            <a:pPr marL="457200" indent="-457200"/>
            <a:r>
              <a:t>Generally, HT is initiated before age 60 (not necessarily discontinued by this age)</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59D9-498A-CD74-DDC0-02A033844367}"/>
              </a:ext>
            </a:extLst>
          </p:cNvPr>
          <p:cNvSpPr>
            <a:spLocks noGrp="1"/>
          </p:cNvSpPr>
          <p:nvPr>
            <p:ph type="title"/>
          </p:nvPr>
        </p:nvSpPr>
        <p:spPr>
          <a:xfrm>
            <a:off x="609600" y="6229350"/>
            <a:ext cx="23164800" cy="1257300"/>
          </a:xfrm>
        </p:spPr>
        <p:txBody>
          <a:bodyPr/>
          <a:lstStyle/>
          <a:p>
            <a:r>
              <a:rPr lang="en-US"/>
              <a:t>Benefits of T Therapy</a:t>
            </a:r>
          </a:p>
        </p:txBody>
      </p:sp>
    </p:spTree>
    <p:extLst>
      <p:ext uri="{BB962C8B-B14F-4D97-AF65-F5344CB8AC3E}">
        <p14:creationId xmlns:p14="http://schemas.microsoft.com/office/powerpoint/2010/main" val="4155926944"/>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654"/>
          <p:cNvSpPr>
            <a:spLocks noGrp="1"/>
          </p:cNvSpPr>
          <p:nvPr>
            <p:ph type="title"/>
          </p:nvPr>
        </p:nvSpPr>
        <p:spPr>
          <a:xfrm>
            <a:off x="3048000" y="1695851"/>
            <a:ext cx="18288000" cy="1072350"/>
          </a:xfrm>
          <a:prstGeom prst="rect">
            <a:avLst/>
          </a:prstGeom>
        </p:spPr>
        <p:txBody>
          <a:bodyPr/>
          <a:lstStyle>
            <a:lvl1pPr defTabSz="804672">
              <a:defRPr sz="3100">
                <a:effectLst>
                  <a:outerShdw blurRad="38100" dist="33528" dir="2700000" rotWithShape="0">
                    <a:srgbClr val="000000"/>
                  </a:outerShdw>
                </a:effectLst>
              </a:defRPr>
            </a:lvl1pPr>
          </a:lstStyle>
          <a:p>
            <a:r>
              <a:t>Established Benefits of Normalizing T levels </a:t>
            </a:r>
          </a:p>
        </p:txBody>
      </p:sp>
      <p:sp>
        <p:nvSpPr>
          <p:cNvPr id="655" name="Shape 655"/>
          <p:cNvSpPr>
            <a:spLocks noGrp="1"/>
          </p:cNvSpPr>
          <p:nvPr>
            <p:ph type="body" sz="half" idx="1"/>
          </p:nvPr>
        </p:nvSpPr>
        <p:spPr>
          <a:xfrm>
            <a:off x="5927725" y="4864101"/>
            <a:ext cx="12969882" cy="7277126"/>
          </a:xfrm>
          <a:prstGeom prst="rect">
            <a:avLst/>
          </a:prstGeom>
        </p:spPr>
        <p:txBody>
          <a:bodyPr/>
          <a:lstStyle/>
          <a:p>
            <a:r>
              <a:t>Positive impact on ED</a:t>
            </a:r>
            <a:r>
              <a:rPr lang="en-US"/>
              <a:t>?</a:t>
            </a:r>
            <a:r>
              <a:t> and libido</a:t>
            </a:r>
          </a:p>
          <a:p>
            <a:r>
              <a:t>Improve energy level, mood and strength</a:t>
            </a:r>
          </a:p>
          <a:p>
            <a:r>
              <a:t>Increased bone mineral density </a:t>
            </a:r>
          </a:p>
          <a:p>
            <a:r>
              <a:t>Increased lean mass and decreased waist circumference </a:t>
            </a:r>
          </a:p>
        </p:txBody>
      </p:sp>
      <p:sp>
        <p:nvSpPr>
          <p:cNvPr id="656" name="Shape 656"/>
          <p:cNvSpPr/>
          <p:nvPr/>
        </p:nvSpPr>
        <p:spPr>
          <a:xfrm>
            <a:off x="20433193" y="12677775"/>
            <a:ext cx="902803" cy="104643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800">
                <a:solidFill>
                  <a:srgbClr val="0066FF"/>
                </a:solidFill>
                <a:latin typeface="+mj-lt"/>
                <a:ea typeface="+mj-ea"/>
                <a:cs typeface="+mj-cs"/>
                <a:sym typeface="Times New Roman"/>
              </a:defRPr>
            </a:lvl1pPr>
          </a:lstStyle>
          <a:p>
            <a:pPr defTabSz="1828800">
              <a:spcBef>
                <a:spcPts val="0"/>
              </a:spcBef>
              <a:spcAft>
                <a:spcPts val="0"/>
              </a:spcAft>
              <a:defRPr>
                <a:effectLst/>
              </a:defRPr>
            </a:pPr>
            <a:r>
              <a:rPr sz="5600" b="1">
                <a:latin typeface="Times New Roman"/>
                <a:cs typeface="Times New Roman"/>
              </a:rPr>
              <a:t>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fill="hold"/>
                                        <p:tgtEl>
                                          <p:spTgt spid="655">
                                            <p:bg/>
                                          </p:spTgt>
                                        </p:tgtEl>
                                        <p:attrNameLst>
                                          <p:attrName>style.visibility</p:attrName>
                                        </p:attrNameLst>
                                      </p:cBhvr>
                                      <p:to>
                                        <p:strVal val="visible"/>
                                      </p:to>
                                    </p:set>
                                    <p:animEffect transition="in" filter="dissolve">
                                      <p:cBhvr>
                                        <p:cTn id="7" dur="500"/>
                                        <p:tgtEl>
                                          <p:spTgt spid="655">
                                            <p:bg/>
                                          </p:spTgt>
                                        </p:tgtEl>
                                      </p:cBhvr>
                                    </p:animEffect>
                                  </p:childTnLst>
                                </p:cTn>
                              </p:par>
                              <p:par>
                                <p:cTn id="8" presetID="9" presetClass="entr" presetSubtype="0" fill="hold" grpId="0" nodeType="withEffect">
                                  <p:stCondLst>
                                    <p:cond delay="0"/>
                                  </p:stCondLst>
                                  <p:childTnLst>
                                    <p:set>
                                      <p:cBhvr>
                                        <p:cTn id="9" fill="hold"/>
                                        <p:tgtEl>
                                          <p:spTgt spid="655">
                                            <p:txEl>
                                              <p:pRg st="0" end="0"/>
                                            </p:txEl>
                                          </p:spTgt>
                                        </p:tgtEl>
                                        <p:attrNameLst>
                                          <p:attrName>style.visibility</p:attrName>
                                        </p:attrNameLst>
                                      </p:cBhvr>
                                      <p:to>
                                        <p:strVal val="visible"/>
                                      </p:to>
                                    </p:set>
                                    <p:animEffect transition="in" filter="dissolve">
                                      <p:cBhvr>
                                        <p:cTn id="10" dur="500"/>
                                        <p:tgtEl>
                                          <p:spTgt spid="655">
                                            <p:txEl>
                                              <p:pRg st="0" end="0"/>
                                            </p:txEl>
                                          </p:spTgt>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fill="hold"/>
                                        <p:tgtEl>
                                          <p:spTgt spid="655">
                                            <p:txEl>
                                              <p:pRg st="1" end="1"/>
                                            </p:txEl>
                                          </p:spTgt>
                                        </p:tgtEl>
                                        <p:attrNameLst>
                                          <p:attrName>style.visibility</p:attrName>
                                        </p:attrNameLst>
                                      </p:cBhvr>
                                      <p:to>
                                        <p:strVal val="visible"/>
                                      </p:to>
                                    </p:set>
                                    <p:animEffect transition="in" filter="dissolve">
                                      <p:cBhvr>
                                        <p:cTn id="14" dur="500"/>
                                        <p:tgtEl>
                                          <p:spTgt spid="655">
                                            <p:txEl>
                                              <p:pRg st="1" end="1"/>
                                            </p:txEl>
                                          </p:spTgt>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9" presetClass="entr" presetSubtype="0" fill="hold" grpId="0" nodeType="clickEffect">
                                  <p:stCondLst>
                                    <p:cond delay="0"/>
                                  </p:stCondLst>
                                  <p:childTnLst>
                                    <p:set>
                                      <p:cBhvr>
                                        <p:cTn id="18" fill="hold"/>
                                        <p:tgtEl>
                                          <p:spTgt spid="655">
                                            <p:txEl>
                                              <p:pRg st="2" end="2"/>
                                            </p:txEl>
                                          </p:spTgt>
                                        </p:tgtEl>
                                        <p:attrNameLst>
                                          <p:attrName>style.visibility</p:attrName>
                                        </p:attrNameLst>
                                      </p:cBhvr>
                                      <p:to>
                                        <p:strVal val="visible"/>
                                      </p:to>
                                    </p:set>
                                    <p:animEffect transition="in" filter="dissolve">
                                      <p:cBhvr>
                                        <p:cTn id="19" dur="500"/>
                                        <p:tgtEl>
                                          <p:spTgt spid="655">
                                            <p:txEl>
                                              <p:pRg st="2" end="2"/>
                                            </p:txEl>
                                          </p:spTgt>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9" presetClass="entr" presetSubtype="0" fill="hold" grpId="0" nodeType="clickEffect">
                                  <p:stCondLst>
                                    <p:cond delay="0"/>
                                  </p:stCondLst>
                                  <p:childTnLst>
                                    <p:set>
                                      <p:cBhvr>
                                        <p:cTn id="23" fill="hold"/>
                                        <p:tgtEl>
                                          <p:spTgt spid="655">
                                            <p:txEl>
                                              <p:pRg st="3" end="3"/>
                                            </p:txEl>
                                          </p:spTgt>
                                        </p:tgtEl>
                                        <p:attrNameLst>
                                          <p:attrName>style.visibility</p:attrName>
                                        </p:attrNameLst>
                                      </p:cBhvr>
                                      <p:to>
                                        <p:strVal val="visible"/>
                                      </p:to>
                                    </p:set>
                                    <p:animEffect transition="in" filter="dissolve">
                                      <p:cBhvr>
                                        <p:cTn id="24" dur="500"/>
                                        <p:tgtEl>
                                          <p:spTgt spid="6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 grpId="0" uiExpand="1" build="p" bldLvl="5"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a:spLocks noGrp="1"/>
          </p:cNvSpPr>
          <p:nvPr>
            <p:ph type="title"/>
          </p:nvPr>
        </p:nvSpPr>
        <p:spPr>
          <a:prstGeom prst="rect">
            <a:avLst/>
          </a:prstGeom>
        </p:spPr>
        <p:txBody>
          <a:bodyPr/>
          <a:lstStyle>
            <a:lvl1pPr defTabSz="813816">
              <a:defRPr sz="3900">
                <a:effectLst>
                  <a:outerShdw blurRad="38100" dist="33909" dir="2700000" rotWithShape="0">
                    <a:srgbClr val="000000"/>
                  </a:outerShdw>
                </a:effectLst>
              </a:defRPr>
            </a:lvl1pPr>
          </a:lstStyle>
          <a:p>
            <a:r>
              <a:t>Potential Benefits of TRT </a:t>
            </a:r>
          </a:p>
        </p:txBody>
      </p:sp>
      <p:sp>
        <p:nvSpPr>
          <p:cNvPr id="659" name="Shape 659"/>
          <p:cNvSpPr>
            <a:spLocks noGrp="1"/>
          </p:cNvSpPr>
          <p:nvPr>
            <p:ph type="body" sz="half" idx="1"/>
          </p:nvPr>
        </p:nvSpPr>
        <p:spPr>
          <a:xfrm>
            <a:off x="4518026" y="3206751"/>
            <a:ext cx="15357472" cy="5405846"/>
          </a:xfrm>
          <a:prstGeom prst="rect">
            <a:avLst/>
          </a:prstGeom>
        </p:spPr>
        <p:txBody>
          <a:bodyPr/>
          <a:lstStyle/>
          <a:p>
            <a:r>
              <a:t>In Diabetic men </a:t>
            </a:r>
          </a:p>
          <a:p>
            <a:pPr marL="1371600" lvl="1" indent="-457200">
              <a:spcBef>
                <a:spcPts val="2600"/>
              </a:spcBef>
              <a:buFont typeface="Wingdings"/>
              <a:buChar char="➢"/>
              <a:defRPr sz="2800"/>
            </a:pPr>
            <a:r>
              <a:t>Improved insulin sensitivity </a:t>
            </a:r>
          </a:p>
          <a:p>
            <a:pPr marL="1371600" lvl="1" indent="-457200">
              <a:spcBef>
                <a:spcPts val="2600"/>
              </a:spcBef>
              <a:buFont typeface="Wingdings"/>
              <a:buChar char="➢"/>
              <a:defRPr sz="2800"/>
            </a:pPr>
            <a:r>
              <a:t>Reduced blood glucose</a:t>
            </a:r>
          </a:p>
          <a:p>
            <a:pPr marL="1371600" lvl="1" indent="-457200">
              <a:spcBef>
                <a:spcPts val="2600"/>
              </a:spcBef>
              <a:buFont typeface="Wingdings"/>
              <a:buChar char="➢"/>
              <a:defRPr sz="2800"/>
            </a:pPr>
            <a:r>
              <a:t>Reduced HbA1c</a:t>
            </a:r>
          </a:p>
        </p:txBody>
      </p:sp>
      <p:sp>
        <p:nvSpPr>
          <p:cNvPr id="660" name="Shape 660"/>
          <p:cNvSpPr/>
          <p:nvPr/>
        </p:nvSpPr>
        <p:spPr>
          <a:xfrm>
            <a:off x="3457461" y="8612590"/>
            <a:ext cx="17068802" cy="4493530"/>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400">
                <a:solidFill>
                  <a:srgbClr val="FFFFFF"/>
                </a:solidFill>
                <a:latin typeface="+mj-lt"/>
                <a:ea typeface="+mj-ea"/>
                <a:cs typeface="+mj-cs"/>
                <a:sym typeface="Times New Roman"/>
              </a:defRPr>
            </a:pPr>
            <a:r>
              <a:rPr sz="2800" b="1">
                <a:solidFill>
                  <a:srgbClr val="FFFFFF"/>
                </a:solidFill>
                <a:effectLst>
                  <a:outerShdw blurRad="38100" dist="38100" dir="2700000" rotWithShape="0">
                    <a:srgbClr val="000000">
                      <a:alpha val="43137"/>
                    </a:srgbClr>
                  </a:outerShdw>
                </a:effectLst>
                <a:latin typeface="Times New Roman"/>
                <a:cs typeface="Times New Roman"/>
                <a:sym typeface="Times New Roman"/>
              </a:rPr>
              <a:t>1. Jones TH, et al. Testosterone replacement in hypogonadal men with type II diabetes and/or metabolic syndrome. Diabetes Care. 2011;34(4):828-837</a:t>
            </a:r>
          </a:p>
          <a:p>
            <a:pPr defTabSz="1828800">
              <a:spcBef>
                <a:spcPts val="0"/>
              </a:spcBef>
              <a:spcAft>
                <a:spcPts val="0"/>
              </a:spcAft>
              <a:defRPr sz="1400">
                <a:solidFill>
                  <a:srgbClr val="FFFFFF"/>
                </a:solidFill>
                <a:latin typeface="+mj-lt"/>
                <a:ea typeface="+mj-ea"/>
                <a:cs typeface="+mj-cs"/>
                <a:sym typeface="Times New Roman"/>
              </a:defRPr>
            </a:pPr>
            <a:r>
              <a:rPr sz="2800" b="1">
                <a:solidFill>
                  <a:srgbClr val="FFFFFF"/>
                </a:solidFill>
                <a:effectLst>
                  <a:outerShdw blurRad="38100" dist="38100" dir="2700000" rotWithShape="0">
                    <a:srgbClr val="000000">
                      <a:alpha val="43137"/>
                    </a:srgbClr>
                  </a:outerShdw>
                </a:effectLst>
                <a:latin typeface="Times New Roman"/>
                <a:cs typeface="Times New Roman"/>
                <a:sym typeface="Times New Roman"/>
              </a:rPr>
              <a:t>2. Haider A, et al. Effects of long-term testosterone therapy on patients with “diabesity”: results of observational studies pooled analysis in obese hypogonadal men with type 2 diabetes. Int J Endocinol. 2014;2014:683515</a:t>
            </a:r>
          </a:p>
          <a:p>
            <a:pPr defTabSz="1828800">
              <a:spcBef>
                <a:spcPts val="0"/>
              </a:spcBef>
              <a:spcAft>
                <a:spcPts val="0"/>
              </a:spcAft>
              <a:defRPr sz="1400">
                <a:solidFill>
                  <a:srgbClr val="FFFFFF"/>
                </a:solidFill>
                <a:latin typeface="+mj-lt"/>
                <a:ea typeface="+mj-ea"/>
                <a:cs typeface="+mj-cs"/>
                <a:sym typeface="Times New Roman"/>
              </a:defRPr>
            </a:pPr>
            <a:r>
              <a:rPr sz="2800" b="1">
                <a:solidFill>
                  <a:srgbClr val="FFFFFF"/>
                </a:solidFill>
                <a:effectLst>
                  <a:outerShdw blurRad="38100" dist="38100" dir="2700000" rotWithShape="0">
                    <a:srgbClr val="000000">
                      <a:alpha val="43137"/>
                    </a:srgbClr>
                  </a:outerShdw>
                </a:effectLst>
                <a:latin typeface="Times New Roman"/>
                <a:cs typeface="Times New Roman"/>
                <a:sym typeface="Times New Roman"/>
              </a:rPr>
              <a:t>3. Traish AM, et al. Long-term testosterone therapy in hypogonadal men ameliorates elements of the metabolic syndrome: an observational long term registry study. Int J Clin Pract. 2014;68(3):314-329</a:t>
            </a:r>
          </a:p>
          <a:p>
            <a:pPr defTabSz="1828800">
              <a:spcBef>
                <a:spcPts val="0"/>
              </a:spcBef>
              <a:spcAft>
                <a:spcPts val="0"/>
              </a:spcAft>
              <a:defRPr sz="1400">
                <a:solidFill>
                  <a:srgbClr val="FFFFFF"/>
                </a:solidFill>
                <a:latin typeface="+mj-lt"/>
                <a:ea typeface="+mj-ea"/>
                <a:cs typeface="+mj-cs"/>
                <a:sym typeface="Times New Roman"/>
              </a:defRPr>
            </a:pPr>
            <a:r>
              <a:rPr sz="2800" b="1">
                <a:solidFill>
                  <a:srgbClr val="FFFFFF"/>
                </a:solidFill>
                <a:effectLst>
                  <a:outerShdw blurRad="38100" dist="38100" dir="2700000" rotWithShape="0">
                    <a:srgbClr val="000000">
                      <a:alpha val="43137"/>
                    </a:srgbClr>
                  </a:outerShdw>
                </a:effectLst>
                <a:latin typeface="Times New Roman"/>
                <a:cs typeface="Times New Roman"/>
                <a:sym typeface="Times New Roman"/>
              </a:rPr>
              <a:t>4. Haider A, et al. Hypogonadal obese men with and without diabetes mellitus type 2 lose weight and show improvement in cardiovascular risk factors when treated with testosterone: an observational study. Obes Res Clin Pract. 2014;8(4):e339-e349 </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5A6D-9470-CE06-25A4-9072B1DF5EEF}"/>
              </a:ext>
            </a:extLst>
          </p:cNvPr>
          <p:cNvSpPr>
            <a:spLocks noGrp="1"/>
          </p:cNvSpPr>
          <p:nvPr>
            <p:ph type="title"/>
          </p:nvPr>
        </p:nvSpPr>
        <p:spPr/>
        <p:txBody>
          <a:bodyPr/>
          <a:lstStyle/>
          <a:p>
            <a:r>
              <a:rPr lang="en-US"/>
              <a:t>Endocrine Society</a:t>
            </a:r>
          </a:p>
        </p:txBody>
      </p:sp>
      <p:sp>
        <p:nvSpPr>
          <p:cNvPr id="3" name="Text Placeholder 2">
            <a:extLst>
              <a:ext uri="{FF2B5EF4-FFF2-40B4-BE49-F238E27FC236}">
                <a16:creationId xmlns:a16="http://schemas.microsoft.com/office/drawing/2014/main" id="{FF42802C-CE78-F30D-47F1-0214452BA2B0}"/>
              </a:ext>
            </a:extLst>
          </p:cNvPr>
          <p:cNvSpPr>
            <a:spLocks noGrp="1"/>
          </p:cNvSpPr>
          <p:nvPr>
            <p:ph type="body" sz="half" idx="1"/>
          </p:nvPr>
        </p:nvSpPr>
        <p:spPr/>
        <p:txBody>
          <a:bodyPr>
            <a:normAutofit/>
          </a:bodyPr>
          <a:lstStyle/>
          <a:p>
            <a:endParaRPr lang="en-US"/>
          </a:p>
          <a:p>
            <a:endParaRPr lang="en-US"/>
          </a:p>
          <a:p>
            <a:pPr marL="0" indent="0">
              <a:buNone/>
            </a:pPr>
            <a:r>
              <a:rPr lang="en-US"/>
              <a:t>Recommends against use in diabetic men as a means of improved glycemic control</a:t>
            </a:r>
          </a:p>
        </p:txBody>
      </p:sp>
      <p:sp>
        <p:nvSpPr>
          <p:cNvPr id="4" name="Shape 477">
            <a:extLst>
              <a:ext uri="{FF2B5EF4-FFF2-40B4-BE49-F238E27FC236}">
                <a16:creationId xmlns:a16="http://schemas.microsoft.com/office/drawing/2014/main" id="{33FE0DE8-9F64-EE79-3B0C-E1A524859C34}"/>
              </a:ext>
            </a:extLst>
          </p:cNvPr>
          <p:cNvSpPr/>
          <p:nvPr/>
        </p:nvSpPr>
        <p:spPr>
          <a:xfrm>
            <a:off x="3048000" y="13106401"/>
            <a:ext cx="1156970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Adapted from Endocrine Society Guidelines. </a:t>
            </a:r>
            <a:r>
              <a:rPr sz="2800" i="1">
                <a:solidFill>
                  <a:srgbClr val="FFFFFF"/>
                </a:solidFill>
                <a:effectLst>
                  <a:outerShdw blurRad="38100" dist="38100" dir="2700000" rotWithShape="0">
                    <a:srgbClr val="000000"/>
                  </a:outerShdw>
                </a:effectLst>
                <a:latin typeface="Verdana"/>
                <a:ea typeface="Verdana"/>
                <a:sym typeface="Verdana"/>
              </a:rPr>
              <a:t>201</a:t>
            </a:r>
            <a:r>
              <a:rPr lang="en-US" sz="2800" i="1">
                <a:solidFill>
                  <a:srgbClr val="FFFFFF"/>
                </a:solidFill>
                <a:effectLst>
                  <a:outerShdw blurRad="38100" dist="38100" dir="2700000" rotWithShape="0">
                    <a:srgbClr val="000000"/>
                  </a:outerShdw>
                </a:effectLst>
                <a:latin typeface="Verdana"/>
                <a:ea typeface="Verdana"/>
                <a:sym typeface="Verdana"/>
              </a:rPr>
              <a:t>8</a:t>
            </a:r>
            <a:r>
              <a:rPr sz="2800">
                <a:solidFill>
                  <a:srgbClr val="FFFFFF"/>
                </a:solidFill>
                <a:effectLst>
                  <a:outerShdw blurRad="38100" dist="38100" dir="2700000" rotWithShape="0">
                    <a:srgbClr val="000000"/>
                  </a:outerShdw>
                </a:effectLst>
                <a:latin typeface="Verdana"/>
                <a:ea typeface="Verdana"/>
                <a:sym typeface="Verdana"/>
              </a:rPr>
              <a:t> </a:t>
            </a:r>
          </a:p>
        </p:txBody>
      </p:sp>
    </p:spTree>
    <p:extLst>
      <p:ext uri="{BB962C8B-B14F-4D97-AF65-F5344CB8AC3E}">
        <p14:creationId xmlns:p14="http://schemas.microsoft.com/office/powerpoint/2010/main" val="4196276833"/>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2" name="Chart 662"/>
          <p:cNvGraphicFramePr/>
          <p:nvPr/>
        </p:nvGraphicFramePr>
        <p:xfrm>
          <a:off x="3211871" y="3455284"/>
          <a:ext cx="16876546" cy="8892992"/>
        </p:xfrm>
        <a:graphic>
          <a:graphicData uri="http://schemas.openxmlformats.org/drawingml/2006/chart">
            <c:chart xmlns:c="http://schemas.openxmlformats.org/drawingml/2006/chart" xmlns:r="http://schemas.openxmlformats.org/officeDocument/2006/relationships" r:id="rId3"/>
          </a:graphicData>
        </a:graphic>
      </p:graphicFrame>
      <p:sp>
        <p:nvSpPr>
          <p:cNvPr id="663" name="Shape 663"/>
          <p:cNvSpPr>
            <a:spLocks noGrp="1"/>
          </p:cNvSpPr>
          <p:nvPr>
            <p:ph type="title" idx="4294967295"/>
          </p:nvPr>
        </p:nvSpPr>
        <p:spPr>
          <a:xfrm>
            <a:off x="3048000" y="777879"/>
            <a:ext cx="18288000" cy="1676402"/>
          </a:xfrm>
          <a:prstGeom prst="rect">
            <a:avLst/>
          </a:prstGeom>
        </p:spPr>
        <p:txBody>
          <a:bodyPr lIns="92074" tIns="92074" rIns="92074" bIns="92074" anchor="b">
            <a:normAutofit/>
          </a:bodyPr>
          <a:lstStyle>
            <a:lvl1pPr marR="0" indent="0">
              <a:lnSpc>
                <a:spcPct val="80000"/>
              </a:lnSpc>
              <a:defRPr sz="4400" b="1">
                <a:solidFill>
                  <a:srgbClr val="FFFF00"/>
                </a:solidFill>
                <a:effectLst>
                  <a:outerShdw blurRad="38100" dist="38100" dir="2700000" rotWithShape="0">
                    <a:srgbClr val="000000"/>
                  </a:outerShdw>
                </a:effectLst>
                <a:uFillTx/>
                <a:latin typeface="+mj-lt"/>
                <a:ea typeface="+mj-ea"/>
                <a:cs typeface="+mj-cs"/>
                <a:sym typeface="Times New Roman"/>
              </a:defRPr>
            </a:lvl1pPr>
          </a:lstStyle>
          <a:p>
            <a:r>
              <a:t>Decreased Libido and Fatigue</a:t>
            </a:r>
          </a:p>
        </p:txBody>
      </p:sp>
      <p:sp>
        <p:nvSpPr>
          <p:cNvPr id="664" name="Shape 664"/>
          <p:cNvSpPr/>
          <p:nvPr/>
        </p:nvSpPr>
        <p:spPr>
          <a:xfrm>
            <a:off x="14655553" y="11147427"/>
            <a:ext cx="1988037" cy="97256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p>
            <a:pPr algn="ctr" defTabSz="1828800">
              <a:lnSpc>
                <a:spcPct val="80000"/>
              </a:lnSpc>
              <a:spcBef>
                <a:spcPts val="1400"/>
              </a:spcBef>
              <a:spcAft>
                <a:spcPts val="0"/>
              </a:spcAft>
              <a:defRPr sz="1600">
                <a:solidFill>
                  <a:srgbClr val="FFFFFF"/>
                </a:solidFill>
                <a:effectLst/>
                <a:latin typeface="+mj-lt"/>
                <a:ea typeface="+mj-ea"/>
                <a:cs typeface="+mj-cs"/>
                <a:sym typeface="Times New Roman"/>
              </a:defRPr>
            </a:pPr>
            <a:r>
              <a:rPr sz="3200" b="1">
                <a:solidFill>
                  <a:srgbClr val="FFFFFF"/>
                </a:solidFill>
                <a:latin typeface="Times New Roman"/>
                <a:cs typeface="Times New Roman"/>
                <a:sym typeface="Times New Roman"/>
              </a:rPr>
              <a:t>Decreased</a:t>
            </a:r>
            <a:br>
              <a:rPr sz="3200" b="1">
                <a:solidFill>
                  <a:srgbClr val="FFFFFF"/>
                </a:solidFill>
                <a:latin typeface="Times New Roman"/>
                <a:cs typeface="Times New Roman"/>
                <a:sym typeface="Times New Roman"/>
              </a:rPr>
            </a:br>
            <a:r>
              <a:rPr sz="3200" b="1">
                <a:solidFill>
                  <a:srgbClr val="FFFFFF"/>
                </a:solidFill>
                <a:latin typeface="Times New Roman"/>
                <a:cs typeface="Times New Roman"/>
                <a:sym typeface="Times New Roman"/>
              </a:rPr>
              <a:t>Libido</a:t>
            </a:r>
          </a:p>
        </p:txBody>
      </p:sp>
      <p:sp>
        <p:nvSpPr>
          <p:cNvPr id="665" name="Shape 665"/>
          <p:cNvSpPr/>
          <p:nvPr/>
        </p:nvSpPr>
        <p:spPr>
          <a:xfrm>
            <a:off x="10213729" y="11147427"/>
            <a:ext cx="1988037" cy="97256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p>
            <a:pPr algn="ctr" defTabSz="1828800">
              <a:lnSpc>
                <a:spcPct val="80000"/>
              </a:lnSpc>
              <a:spcBef>
                <a:spcPts val="1400"/>
              </a:spcBef>
              <a:spcAft>
                <a:spcPts val="0"/>
              </a:spcAft>
              <a:defRPr sz="1600">
                <a:solidFill>
                  <a:srgbClr val="FFFFFF"/>
                </a:solidFill>
                <a:effectLst/>
                <a:latin typeface="+mj-lt"/>
                <a:ea typeface="+mj-ea"/>
                <a:cs typeface="+mj-cs"/>
                <a:sym typeface="Times New Roman"/>
              </a:defRPr>
            </a:pPr>
            <a:r>
              <a:rPr sz="3200" b="1">
                <a:solidFill>
                  <a:srgbClr val="FFFFFF"/>
                </a:solidFill>
                <a:latin typeface="Times New Roman"/>
                <a:cs typeface="Times New Roman"/>
                <a:sym typeface="Times New Roman"/>
              </a:rPr>
              <a:t>Decreased</a:t>
            </a:r>
            <a:br>
              <a:rPr sz="3200" b="1">
                <a:solidFill>
                  <a:srgbClr val="FFFFFF"/>
                </a:solidFill>
                <a:latin typeface="Times New Roman"/>
                <a:cs typeface="Times New Roman"/>
                <a:sym typeface="Times New Roman"/>
              </a:rPr>
            </a:br>
            <a:r>
              <a:rPr sz="3200" b="1">
                <a:solidFill>
                  <a:srgbClr val="FFFFFF"/>
                </a:solidFill>
                <a:latin typeface="Times New Roman"/>
                <a:cs typeface="Times New Roman"/>
                <a:sym typeface="Times New Roman"/>
              </a:rPr>
              <a:t>Libido</a:t>
            </a:r>
          </a:p>
        </p:txBody>
      </p:sp>
      <p:sp>
        <p:nvSpPr>
          <p:cNvPr id="666" name="Shape 666"/>
          <p:cNvSpPr/>
          <p:nvPr/>
        </p:nvSpPr>
        <p:spPr>
          <a:xfrm>
            <a:off x="5698883" y="11147427"/>
            <a:ext cx="1988037" cy="97256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p>
            <a:pPr algn="ctr" defTabSz="1828800">
              <a:lnSpc>
                <a:spcPct val="80000"/>
              </a:lnSpc>
              <a:spcBef>
                <a:spcPts val="1400"/>
              </a:spcBef>
              <a:spcAft>
                <a:spcPts val="0"/>
              </a:spcAft>
              <a:defRPr sz="1600">
                <a:solidFill>
                  <a:srgbClr val="FFFFFF"/>
                </a:solidFill>
                <a:effectLst/>
                <a:latin typeface="+mj-lt"/>
                <a:ea typeface="+mj-ea"/>
                <a:cs typeface="+mj-cs"/>
                <a:sym typeface="Times New Roman"/>
              </a:defRPr>
            </a:pPr>
            <a:r>
              <a:rPr sz="3200" b="1">
                <a:solidFill>
                  <a:srgbClr val="FFFFFF"/>
                </a:solidFill>
                <a:latin typeface="Times New Roman"/>
                <a:cs typeface="Times New Roman"/>
                <a:sym typeface="Times New Roman"/>
              </a:rPr>
              <a:t>Decreased</a:t>
            </a:r>
            <a:br>
              <a:rPr sz="3200" b="1">
                <a:solidFill>
                  <a:srgbClr val="FFFFFF"/>
                </a:solidFill>
                <a:latin typeface="Times New Roman"/>
                <a:cs typeface="Times New Roman"/>
                <a:sym typeface="Times New Roman"/>
              </a:rPr>
            </a:br>
            <a:r>
              <a:rPr sz="3200" b="1">
                <a:solidFill>
                  <a:srgbClr val="FFFFFF"/>
                </a:solidFill>
                <a:latin typeface="Times New Roman"/>
                <a:cs typeface="Times New Roman"/>
                <a:sym typeface="Times New Roman"/>
              </a:rPr>
              <a:t>Libido</a:t>
            </a:r>
          </a:p>
        </p:txBody>
      </p:sp>
      <p:sp>
        <p:nvSpPr>
          <p:cNvPr id="667" name="Shape 667"/>
          <p:cNvSpPr/>
          <p:nvPr/>
        </p:nvSpPr>
        <p:spPr>
          <a:xfrm>
            <a:off x="16835148" y="11147425"/>
            <a:ext cx="1505532" cy="57861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nSpc>
                <a:spcPct val="80000"/>
              </a:lnSpc>
              <a:spcBef>
                <a:spcPts val="700"/>
              </a:spcBef>
              <a:defRPr sz="1600">
                <a:solidFill>
                  <a:srgbClr val="FFFFFF"/>
                </a:solidFill>
                <a:latin typeface="+mj-lt"/>
                <a:ea typeface="+mj-ea"/>
                <a:cs typeface="+mj-cs"/>
                <a:sym typeface="Times New Roman"/>
              </a:defRPr>
            </a:lvl1pPr>
          </a:lstStyle>
          <a:p>
            <a:pPr algn="ctr" defTabSz="1828800">
              <a:spcBef>
                <a:spcPts val="1400"/>
              </a:spcBef>
              <a:spcAft>
                <a:spcPts val="0"/>
              </a:spcAft>
              <a:defRPr>
                <a:effectLst/>
              </a:defRPr>
            </a:pPr>
            <a:r>
              <a:rPr sz="3200" b="1">
                <a:latin typeface="Times New Roman"/>
                <a:cs typeface="Times New Roman"/>
              </a:rPr>
              <a:t>Fatigue</a:t>
            </a:r>
          </a:p>
        </p:txBody>
      </p:sp>
      <p:sp>
        <p:nvSpPr>
          <p:cNvPr id="668" name="Shape 668"/>
          <p:cNvSpPr/>
          <p:nvPr/>
        </p:nvSpPr>
        <p:spPr>
          <a:xfrm>
            <a:off x="12342522" y="11147425"/>
            <a:ext cx="1505532" cy="57861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nSpc>
                <a:spcPct val="80000"/>
              </a:lnSpc>
              <a:spcBef>
                <a:spcPts val="700"/>
              </a:spcBef>
              <a:defRPr sz="1600">
                <a:solidFill>
                  <a:srgbClr val="FFFFFF"/>
                </a:solidFill>
                <a:latin typeface="+mj-lt"/>
                <a:ea typeface="+mj-ea"/>
                <a:cs typeface="+mj-cs"/>
                <a:sym typeface="Times New Roman"/>
              </a:defRPr>
            </a:lvl1pPr>
          </a:lstStyle>
          <a:p>
            <a:pPr algn="ctr" defTabSz="1828800">
              <a:spcBef>
                <a:spcPts val="1400"/>
              </a:spcBef>
              <a:spcAft>
                <a:spcPts val="0"/>
              </a:spcAft>
              <a:defRPr>
                <a:effectLst/>
              </a:defRPr>
            </a:pPr>
            <a:r>
              <a:rPr sz="3200" b="1">
                <a:latin typeface="Times New Roman"/>
                <a:cs typeface="Times New Roman"/>
              </a:rPr>
              <a:t>Fatigue</a:t>
            </a:r>
          </a:p>
        </p:txBody>
      </p:sp>
      <p:sp>
        <p:nvSpPr>
          <p:cNvPr id="669" name="Shape 669"/>
          <p:cNvSpPr/>
          <p:nvPr/>
        </p:nvSpPr>
        <p:spPr>
          <a:xfrm>
            <a:off x="7862596" y="11147425"/>
            <a:ext cx="1505532" cy="57861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nSpc>
                <a:spcPct val="80000"/>
              </a:lnSpc>
              <a:spcBef>
                <a:spcPts val="700"/>
              </a:spcBef>
              <a:defRPr sz="1600">
                <a:solidFill>
                  <a:srgbClr val="FFFFFF"/>
                </a:solidFill>
                <a:latin typeface="+mj-lt"/>
                <a:ea typeface="+mj-ea"/>
                <a:cs typeface="+mj-cs"/>
                <a:sym typeface="Times New Roman"/>
              </a:defRPr>
            </a:lvl1pPr>
          </a:lstStyle>
          <a:p>
            <a:pPr algn="ctr" defTabSz="1828800">
              <a:spcBef>
                <a:spcPts val="1400"/>
              </a:spcBef>
              <a:spcAft>
                <a:spcPts val="0"/>
              </a:spcAft>
              <a:defRPr>
                <a:effectLst/>
              </a:defRPr>
            </a:pPr>
            <a:r>
              <a:rPr sz="3200" b="1">
                <a:latin typeface="Times New Roman"/>
                <a:cs typeface="Times New Roman"/>
              </a:rPr>
              <a:t>Fatigue</a:t>
            </a:r>
          </a:p>
        </p:txBody>
      </p:sp>
      <p:sp>
        <p:nvSpPr>
          <p:cNvPr id="670" name="Shape 670"/>
          <p:cNvSpPr/>
          <p:nvPr/>
        </p:nvSpPr>
        <p:spPr>
          <a:xfrm rot="16200000">
            <a:off x="1726312" y="6777341"/>
            <a:ext cx="4419604" cy="9233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spcBef>
                <a:spcPts val="1400"/>
              </a:spcBef>
              <a:defRPr sz="2400">
                <a:solidFill>
                  <a:srgbClr val="FFFFFF"/>
                </a:solidFill>
                <a:latin typeface="+mj-lt"/>
                <a:ea typeface="+mj-ea"/>
                <a:cs typeface="+mj-cs"/>
                <a:sym typeface="Times New Roman"/>
              </a:defRPr>
            </a:lvl1pPr>
          </a:lstStyle>
          <a:p>
            <a:pPr algn="ctr" defTabSz="1828800">
              <a:spcBef>
                <a:spcPts val="2800"/>
              </a:spcBef>
              <a:spcAft>
                <a:spcPts val="0"/>
              </a:spcAft>
              <a:defRPr>
                <a:effectLst/>
              </a:defRPr>
            </a:pPr>
            <a:r>
              <a:rPr sz="4800" b="1">
                <a:latin typeface="Times New Roman"/>
                <a:cs typeface="Times New Roman"/>
              </a:rPr>
              <a:t>Patients (%)</a:t>
            </a:r>
          </a:p>
        </p:txBody>
      </p:sp>
      <p:sp>
        <p:nvSpPr>
          <p:cNvPr id="671" name="Shape 671"/>
          <p:cNvSpPr/>
          <p:nvPr/>
        </p:nvSpPr>
        <p:spPr>
          <a:xfrm>
            <a:off x="10820400" y="12192000"/>
            <a:ext cx="2454276" cy="677100"/>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lnSpc>
                <a:spcPct val="80000"/>
              </a:lnSpc>
              <a:spcBef>
                <a:spcPts val="900"/>
              </a:spcBef>
              <a:defRPr sz="2000">
                <a:solidFill>
                  <a:srgbClr val="FFFFFF"/>
                </a:solidFill>
                <a:latin typeface="+mj-lt"/>
                <a:ea typeface="+mj-ea"/>
                <a:cs typeface="+mj-cs"/>
                <a:sym typeface="Times New Roman"/>
              </a:defRPr>
            </a:lvl1pPr>
          </a:lstStyle>
          <a:p>
            <a:pPr algn="ctr" defTabSz="1828800">
              <a:spcBef>
                <a:spcPts val="1800"/>
              </a:spcBef>
              <a:spcAft>
                <a:spcPts val="0"/>
              </a:spcAft>
              <a:defRPr>
                <a:effectLst/>
              </a:defRPr>
            </a:pPr>
            <a:r>
              <a:rPr sz="4000" b="1">
                <a:latin typeface="Times New Roman"/>
                <a:cs typeface="Times New Roman"/>
              </a:rPr>
              <a:t>Study II</a:t>
            </a:r>
          </a:p>
        </p:txBody>
      </p:sp>
      <p:sp>
        <p:nvSpPr>
          <p:cNvPr id="672" name="Shape 672"/>
          <p:cNvSpPr/>
          <p:nvPr/>
        </p:nvSpPr>
        <p:spPr>
          <a:xfrm>
            <a:off x="15240000" y="12192000"/>
            <a:ext cx="2555876" cy="677100"/>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lnSpc>
                <a:spcPct val="80000"/>
              </a:lnSpc>
              <a:spcBef>
                <a:spcPts val="900"/>
              </a:spcBef>
              <a:defRPr sz="2000">
                <a:solidFill>
                  <a:srgbClr val="FFFFFF"/>
                </a:solidFill>
                <a:latin typeface="+mj-lt"/>
                <a:ea typeface="+mj-ea"/>
                <a:cs typeface="+mj-cs"/>
                <a:sym typeface="Times New Roman"/>
              </a:defRPr>
            </a:lvl1pPr>
          </a:lstStyle>
          <a:p>
            <a:pPr algn="ctr" defTabSz="1828800">
              <a:spcBef>
                <a:spcPts val="1800"/>
              </a:spcBef>
              <a:spcAft>
                <a:spcPts val="0"/>
              </a:spcAft>
              <a:defRPr>
                <a:effectLst/>
              </a:defRPr>
            </a:pPr>
            <a:r>
              <a:rPr sz="4000" b="1">
                <a:latin typeface="Times New Roman"/>
                <a:cs typeface="Times New Roman"/>
              </a:rPr>
              <a:t>Study III</a:t>
            </a:r>
          </a:p>
        </p:txBody>
      </p:sp>
      <p:sp>
        <p:nvSpPr>
          <p:cNvPr id="673" name="Shape 673"/>
          <p:cNvSpPr/>
          <p:nvPr/>
        </p:nvSpPr>
        <p:spPr>
          <a:xfrm>
            <a:off x="6400803" y="12192000"/>
            <a:ext cx="2168526" cy="677100"/>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lnSpc>
                <a:spcPct val="80000"/>
              </a:lnSpc>
              <a:spcBef>
                <a:spcPts val="900"/>
              </a:spcBef>
              <a:defRPr sz="2000">
                <a:solidFill>
                  <a:srgbClr val="FFFFFF"/>
                </a:solidFill>
                <a:latin typeface="+mj-lt"/>
                <a:ea typeface="+mj-ea"/>
                <a:cs typeface="+mj-cs"/>
                <a:sym typeface="Times New Roman"/>
              </a:defRPr>
            </a:lvl1pPr>
          </a:lstStyle>
          <a:p>
            <a:pPr algn="ctr" defTabSz="1828800">
              <a:spcBef>
                <a:spcPts val="1800"/>
              </a:spcBef>
              <a:spcAft>
                <a:spcPts val="0"/>
              </a:spcAft>
              <a:defRPr>
                <a:effectLst/>
              </a:defRPr>
            </a:pPr>
            <a:r>
              <a:rPr sz="4000" b="1">
                <a:latin typeface="Times New Roman"/>
                <a:cs typeface="Times New Roman"/>
              </a:rPr>
              <a:t>Study I</a:t>
            </a:r>
          </a:p>
        </p:txBody>
      </p:sp>
      <p:sp>
        <p:nvSpPr>
          <p:cNvPr id="674" name="Shape 674"/>
          <p:cNvSpPr/>
          <p:nvPr/>
        </p:nvSpPr>
        <p:spPr>
          <a:xfrm>
            <a:off x="12582527" y="3937000"/>
            <a:ext cx="6403978" cy="1870076"/>
          </a:xfrm>
          <a:prstGeom prst="rect">
            <a:avLst/>
          </a:prstGeom>
          <a:gradFill>
            <a:gsLst>
              <a:gs pos="0">
                <a:srgbClr val="00002E"/>
              </a:gs>
              <a:gs pos="50000">
                <a:srgbClr val="000099"/>
              </a:gs>
              <a:gs pos="100000">
                <a:srgbClr val="00002E"/>
              </a:gs>
            </a:gsLst>
            <a:lin ang="2700000"/>
          </a:gradFill>
          <a:ln>
            <a:solidFill>
              <a:srgbClr val="FFFFFF"/>
            </a:solidFill>
            <a:miter/>
          </a:ln>
        </p:spPr>
        <p:txBody>
          <a:bodyPr lIns="91436" tIns="91436" rIns="91436" bIns="91436" anchor="ct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75" name="Shape 675"/>
          <p:cNvSpPr/>
          <p:nvPr/>
        </p:nvSpPr>
        <p:spPr>
          <a:xfrm>
            <a:off x="12912724" y="4146550"/>
            <a:ext cx="457204" cy="457200"/>
          </a:xfrm>
          <a:prstGeom prst="rect">
            <a:avLst/>
          </a:prstGeom>
          <a:solidFill>
            <a:srgbClr val="FF9900"/>
          </a:solidFill>
          <a:ln w="12700">
            <a:miter lim="400000"/>
          </a:ln>
        </p:spPr>
        <p:txBody>
          <a:bodyPr lIns="91436" tIns="91436" rIns="91436" bIns="91436" anchor="ct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76" name="Shape 676"/>
          <p:cNvSpPr/>
          <p:nvPr/>
        </p:nvSpPr>
        <p:spPr>
          <a:xfrm>
            <a:off x="12912724" y="5022850"/>
            <a:ext cx="457204" cy="457200"/>
          </a:xfrm>
          <a:prstGeom prst="rect">
            <a:avLst/>
          </a:prstGeom>
          <a:solidFill>
            <a:srgbClr val="FFFF00"/>
          </a:solidFill>
          <a:ln w="12700">
            <a:miter lim="400000"/>
          </a:ln>
        </p:spPr>
        <p:txBody>
          <a:bodyPr lIns="91436" tIns="91436" rIns="91436" bIns="91436" anchor="ct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677" name="Shape 677"/>
          <p:cNvSpPr/>
          <p:nvPr/>
        </p:nvSpPr>
        <p:spPr>
          <a:xfrm>
            <a:off x="13385801" y="4006849"/>
            <a:ext cx="4532002" cy="73865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l">
              <a:spcBef>
                <a:spcPts val="1000"/>
              </a:spcBef>
              <a:defRPr sz="1800">
                <a:solidFill>
                  <a:srgbClr val="FFFFFF"/>
                </a:solidFill>
                <a:latin typeface="+mj-lt"/>
                <a:ea typeface="+mj-ea"/>
                <a:cs typeface="+mj-cs"/>
                <a:sym typeface="Times New Roman"/>
              </a:defRPr>
            </a:lvl1pPr>
          </a:lstStyle>
          <a:p>
            <a:pPr defTabSz="1828800">
              <a:spcBef>
                <a:spcPts val="2000"/>
              </a:spcBef>
              <a:spcAft>
                <a:spcPts val="0"/>
              </a:spcAft>
              <a:defRPr>
                <a:effectLst/>
              </a:defRPr>
            </a:pPr>
            <a:r>
              <a:rPr sz="3600" b="1">
                <a:latin typeface="Times New Roman"/>
                <a:cs typeface="Times New Roman"/>
              </a:rPr>
              <a:t>Hypogonadal baseline</a:t>
            </a:r>
          </a:p>
        </p:txBody>
      </p:sp>
      <p:sp>
        <p:nvSpPr>
          <p:cNvPr id="678" name="Shape 678"/>
          <p:cNvSpPr/>
          <p:nvPr/>
        </p:nvSpPr>
        <p:spPr>
          <a:xfrm>
            <a:off x="13385798" y="4886327"/>
            <a:ext cx="5378387" cy="73865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l">
              <a:spcBef>
                <a:spcPts val="1000"/>
              </a:spcBef>
              <a:defRPr sz="1800">
                <a:solidFill>
                  <a:srgbClr val="FFFFFF"/>
                </a:solidFill>
                <a:latin typeface="+mj-lt"/>
                <a:ea typeface="+mj-ea"/>
                <a:cs typeface="+mj-cs"/>
                <a:sym typeface="Times New Roman"/>
              </a:defRPr>
            </a:lvl1pPr>
          </a:lstStyle>
          <a:p>
            <a:pPr defTabSz="1828800">
              <a:spcBef>
                <a:spcPts val="2000"/>
              </a:spcBef>
              <a:spcAft>
                <a:spcPts val="0"/>
              </a:spcAft>
              <a:defRPr>
                <a:effectLst/>
              </a:defRPr>
            </a:pPr>
            <a:r>
              <a:rPr sz="3600" b="1">
                <a:latin typeface="Times New Roman"/>
                <a:cs typeface="Times New Roman"/>
              </a:rPr>
              <a:t>Testosterone Replacement</a:t>
            </a:r>
          </a:p>
        </p:txBody>
      </p:sp>
      <p:sp>
        <p:nvSpPr>
          <p:cNvPr id="679" name="Shape 679"/>
          <p:cNvSpPr/>
          <p:nvPr/>
        </p:nvSpPr>
        <p:spPr>
          <a:xfrm>
            <a:off x="6248398" y="5181601"/>
            <a:ext cx="2743204" cy="4419606"/>
          </a:xfrm>
          <a:prstGeom prst="line">
            <a:avLst/>
          </a:prstGeom>
          <a:ln w="38100">
            <a:solidFill>
              <a:srgbClr val="FF0000"/>
            </a:solidFill>
            <a:miter/>
            <a:tailEnd type="triangle"/>
          </a:ln>
          <a:effectLst>
            <a:outerShdw dist="35921" dir="2700000" rotWithShape="0">
              <a:srgbClr val="000000">
                <a:alpha val="50000"/>
              </a:srgbClr>
            </a:outerShdw>
          </a:effectLst>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80" name="Shape 680"/>
          <p:cNvSpPr/>
          <p:nvPr/>
        </p:nvSpPr>
        <p:spPr>
          <a:xfrm>
            <a:off x="11658601" y="7162800"/>
            <a:ext cx="1600206" cy="1981204"/>
          </a:xfrm>
          <a:prstGeom prst="line">
            <a:avLst/>
          </a:prstGeom>
          <a:ln w="38100">
            <a:solidFill>
              <a:srgbClr val="FF0000"/>
            </a:solidFill>
            <a:miter/>
            <a:tailEnd type="triangle"/>
          </a:ln>
          <a:effectLst>
            <a:outerShdw dist="35921" dir="2700000" rotWithShape="0">
              <a:srgbClr val="000000">
                <a:alpha val="50000"/>
              </a:srgbClr>
            </a:outerShdw>
          </a:effectLst>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81" name="Shape 681"/>
          <p:cNvSpPr/>
          <p:nvPr/>
        </p:nvSpPr>
        <p:spPr>
          <a:xfrm>
            <a:off x="16078201" y="7315200"/>
            <a:ext cx="1600206" cy="1981204"/>
          </a:xfrm>
          <a:prstGeom prst="line">
            <a:avLst/>
          </a:prstGeom>
          <a:ln w="38100">
            <a:solidFill>
              <a:srgbClr val="FF0000"/>
            </a:solidFill>
            <a:miter/>
            <a:tailEnd type="triangle"/>
          </a:ln>
          <a:effectLst>
            <a:outerShdw dist="35921" dir="2700000" rotWithShape="0">
              <a:srgbClr val="000000">
                <a:alpha val="50000"/>
              </a:srgbClr>
            </a:outerShdw>
          </a:effectLst>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682" name="Shape 682"/>
          <p:cNvSpPr/>
          <p:nvPr/>
        </p:nvSpPr>
        <p:spPr>
          <a:xfrm>
            <a:off x="20727835" y="12779377"/>
            <a:ext cx="492434" cy="9233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defRPr sz="2400">
                <a:solidFill>
                  <a:srgbClr val="0066FF"/>
                </a:solidFill>
                <a:latin typeface="+mj-lt"/>
                <a:ea typeface="+mj-ea"/>
                <a:cs typeface="+mj-cs"/>
                <a:sym typeface="Times New Roman"/>
              </a:defRPr>
            </a:lvl1pPr>
          </a:lstStyle>
          <a:p>
            <a:pPr algn="ctr" defTabSz="1828800">
              <a:spcBef>
                <a:spcPts val="0"/>
              </a:spcBef>
              <a:spcAft>
                <a:spcPts val="0"/>
              </a:spcAft>
              <a:defRPr>
                <a:effectLst/>
              </a:defRPr>
            </a:pPr>
            <a:r>
              <a:rPr sz="4800" b="1">
                <a:latin typeface="Times New Roman"/>
                <a:cs typeface="Times New Roman"/>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fill="hold"/>
                                        <p:tgtEl>
                                          <p:spTgt spid="679"/>
                                        </p:tgtEl>
                                        <p:attrNameLst>
                                          <p:attrName>style.visibility</p:attrName>
                                        </p:attrNameLst>
                                      </p:cBhvr>
                                      <p:to>
                                        <p:strVal val="visible"/>
                                      </p:to>
                                    </p:set>
                                    <p:animEffect transition="in" filter="wipe(up)">
                                      <p:cBhvr>
                                        <p:cTn id="7" dur="500"/>
                                        <p:tgtEl>
                                          <p:spTgt spid="67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fill="hold"/>
                                        <p:tgtEl>
                                          <p:spTgt spid="680"/>
                                        </p:tgtEl>
                                        <p:attrNameLst>
                                          <p:attrName>style.visibility</p:attrName>
                                        </p:attrNameLst>
                                      </p:cBhvr>
                                      <p:to>
                                        <p:strVal val="visible"/>
                                      </p:to>
                                    </p:set>
                                    <p:animEffect transition="in" filter="wipe(up)">
                                      <p:cBhvr>
                                        <p:cTn id="11" dur="500"/>
                                        <p:tgtEl>
                                          <p:spTgt spid="68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fill="hold"/>
                                        <p:tgtEl>
                                          <p:spTgt spid="681"/>
                                        </p:tgtEl>
                                        <p:attrNameLst>
                                          <p:attrName>style.visibility</p:attrName>
                                        </p:attrNameLst>
                                      </p:cBhvr>
                                      <p:to>
                                        <p:strVal val="visible"/>
                                      </p:to>
                                    </p:set>
                                    <p:animEffect transition="in" filter="wipe(up)">
                                      <p:cBhvr>
                                        <p:cTn id="15" dur="500"/>
                                        <p:tgtEl>
                                          <p:spTgt spid="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 grpId="0" animBg="1" advAuto="0"/>
      <p:bldP spid="680" grpId="0" animBg="1" advAuto="0"/>
      <p:bldP spid="681" grpId="0"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p:cNvSpPr>
          <p:nvPr>
            <p:ph type="title"/>
          </p:nvPr>
        </p:nvSpPr>
        <p:spPr>
          <a:xfrm>
            <a:off x="3048000" y="400050"/>
            <a:ext cx="18288000" cy="1981200"/>
          </a:xfrm>
          <a:prstGeom prst="rect">
            <a:avLst/>
          </a:prstGeom>
          <a:effectLst>
            <a:outerShdw dist="35921" dir="2700000" rotWithShape="0">
              <a:srgbClr val="000000"/>
            </a:outerShdw>
          </a:effectLst>
        </p:spPr>
        <p:txBody>
          <a:bodyPr lIns="88900" tIns="88900" rIns="88900" bIns="88900" anchor="ctr">
            <a:normAutofit/>
          </a:bodyPr>
          <a:lstStyle/>
          <a:p>
            <a:pPr defTabSz="1700782">
              <a:defRPr sz="3400">
                <a:effectLst>
                  <a:outerShdw blurRad="38100" dist="35433" dir="2700000" rotWithShape="0">
                    <a:srgbClr val="000000"/>
                  </a:outerShdw>
                </a:effectLst>
              </a:defRPr>
            </a:pPr>
            <a:r>
              <a:t>Testosterone Gel:</a:t>
            </a:r>
            <a:r>
              <a:rPr b="0">
                <a:latin typeface="Symbol"/>
                <a:ea typeface="Symbol"/>
                <a:cs typeface="Symbol"/>
                <a:sym typeface="Symbol"/>
              </a:rPr>
              <a:t> </a:t>
            </a:r>
            <a:r>
              <a:t>Significantly Improves Key Symptoms of Hypogonadism</a:t>
            </a:r>
          </a:p>
        </p:txBody>
      </p:sp>
      <p:sp>
        <p:nvSpPr>
          <p:cNvPr id="747" name="Shape 747"/>
          <p:cNvSpPr/>
          <p:nvPr/>
        </p:nvSpPr>
        <p:spPr>
          <a:xfrm>
            <a:off x="3200400" y="12954000"/>
            <a:ext cx="1325880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160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Adapted Dean J, </a:t>
            </a:r>
            <a:r>
              <a:rPr sz="2800" i="1">
                <a:solidFill>
                  <a:srgbClr val="FFFFFF"/>
                </a:solidFill>
                <a:effectLst>
                  <a:outerShdw blurRad="38100" dist="38100" dir="2700000" rotWithShape="0">
                    <a:srgbClr val="000000"/>
                  </a:outerShdw>
                </a:effectLst>
                <a:latin typeface="Verdana"/>
                <a:ea typeface="Verdana"/>
                <a:sym typeface="Verdana"/>
              </a:rPr>
              <a:t>Reviews in Urology</a:t>
            </a:r>
            <a:r>
              <a:rPr sz="2800">
                <a:solidFill>
                  <a:srgbClr val="FFFFFF"/>
                </a:solidFill>
                <a:effectLst>
                  <a:outerShdw blurRad="38100" dist="38100" dir="2700000" rotWithShape="0">
                    <a:srgbClr val="000000"/>
                  </a:outerShdw>
                </a:effectLst>
                <a:latin typeface="Verdana"/>
                <a:ea typeface="Verdana"/>
                <a:sym typeface="Verdana"/>
              </a:rPr>
              <a:t>, Volume 6, Supplement 6, 2004.</a:t>
            </a:r>
          </a:p>
        </p:txBody>
      </p:sp>
      <p:sp>
        <p:nvSpPr>
          <p:cNvPr id="748" name="Shape 748"/>
          <p:cNvSpPr/>
          <p:nvPr/>
        </p:nvSpPr>
        <p:spPr>
          <a:xfrm>
            <a:off x="5060953" y="2590798"/>
            <a:ext cx="5454650" cy="73865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2000"/>
              </a:spcBef>
              <a:spcAft>
                <a:spcPts val="0"/>
              </a:spcAft>
              <a:defRPr sz="1800">
                <a:solidFill>
                  <a:srgbClr val="FFFFFF"/>
                </a:solidFill>
                <a:effectLst/>
                <a:latin typeface="+mj-lt"/>
                <a:ea typeface="+mj-ea"/>
                <a:cs typeface="+mj-cs"/>
                <a:sym typeface="Times New Roman"/>
              </a:defRPr>
            </a:pPr>
            <a:r>
              <a:rPr sz="3600" b="1">
                <a:solidFill>
                  <a:srgbClr val="FFFFFF"/>
                </a:solidFill>
                <a:latin typeface="Times New Roman"/>
                <a:cs typeface="Times New Roman"/>
                <a:sym typeface="Times New Roman"/>
              </a:rPr>
              <a:t>Lean Body Mass  </a:t>
            </a:r>
            <a:r>
              <a:rPr sz="3600" b="1">
                <a:solidFill>
                  <a:srgbClr val="8EC6DB"/>
                </a:solidFill>
                <a:latin typeface="Times New Roman"/>
                <a:cs typeface="Times New Roman"/>
                <a:sym typeface="Times New Roman"/>
              </a:rPr>
              <a:t>+4.9 lbs</a:t>
            </a:r>
          </a:p>
        </p:txBody>
      </p:sp>
      <p:sp>
        <p:nvSpPr>
          <p:cNvPr id="749" name="Shape 749"/>
          <p:cNvSpPr/>
          <p:nvPr/>
        </p:nvSpPr>
        <p:spPr>
          <a:xfrm>
            <a:off x="10262837" y="2590799"/>
            <a:ext cx="1845369" cy="73865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spcBef>
                <a:spcPts val="400"/>
              </a:spcBef>
              <a:defRPr sz="1800">
                <a:solidFill>
                  <a:srgbClr val="FFFFFF"/>
                </a:solidFill>
                <a:latin typeface="+mj-lt"/>
                <a:ea typeface="+mj-ea"/>
                <a:cs typeface="+mj-cs"/>
                <a:sym typeface="Times New Roman"/>
              </a:defRPr>
            </a:lvl1pPr>
          </a:lstStyle>
          <a:p>
            <a:pPr algn="ctr" defTabSz="1828800">
              <a:spcBef>
                <a:spcPts val="800"/>
              </a:spcBef>
              <a:spcAft>
                <a:spcPts val="0"/>
              </a:spcAft>
              <a:defRPr>
                <a:effectLst/>
              </a:defRPr>
            </a:pPr>
            <a:r>
              <a:rPr sz="3600" b="1">
                <a:latin typeface="Times New Roman"/>
                <a:cs typeface="Times New Roman"/>
              </a:rPr>
              <a:t>(P&lt;0.05)</a:t>
            </a:r>
          </a:p>
        </p:txBody>
      </p:sp>
      <p:sp>
        <p:nvSpPr>
          <p:cNvPr id="750" name="Shape 750"/>
          <p:cNvSpPr/>
          <p:nvPr/>
        </p:nvSpPr>
        <p:spPr>
          <a:xfrm>
            <a:off x="13258799" y="2590799"/>
            <a:ext cx="4473582" cy="73865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2000"/>
              </a:spcBef>
              <a:spcAft>
                <a:spcPts val="0"/>
              </a:spcAft>
              <a:defRPr sz="1800">
                <a:solidFill>
                  <a:srgbClr val="FFFFFF"/>
                </a:solidFill>
                <a:effectLst/>
                <a:latin typeface="+mj-lt"/>
                <a:ea typeface="+mj-ea"/>
                <a:cs typeface="+mj-cs"/>
                <a:sym typeface="Times New Roman"/>
              </a:defRPr>
            </a:pPr>
            <a:r>
              <a:rPr sz="3600" b="1">
                <a:solidFill>
                  <a:srgbClr val="FFFFFF"/>
                </a:solidFill>
                <a:latin typeface="Times New Roman"/>
                <a:cs typeface="Times New Roman"/>
                <a:sym typeface="Times New Roman"/>
              </a:rPr>
              <a:t>Fat Mass    </a:t>
            </a:r>
            <a:r>
              <a:rPr sz="3600" b="1">
                <a:solidFill>
                  <a:srgbClr val="8EC6DB"/>
                </a:solidFill>
                <a:latin typeface="Times New Roman"/>
                <a:cs typeface="Times New Roman"/>
                <a:sym typeface="Times New Roman"/>
              </a:rPr>
              <a:t>-3.97 lbs</a:t>
            </a:r>
          </a:p>
        </p:txBody>
      </p:sp>
      <p:sp>
        <p:nvSpPr>
          <p:cNvPr id="751" name="Shape 751"/>
          <p:cNvSpPr/>
          <p:nvPr/>
        </p:nvSpPr>
        <p:spPr>
          <a:xfrm>
            <a:off x="18063813" y="2590799"/>
            <a:ext cx="1845369" cy="73865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spcBef>
                <a:spcPts val="400"/>
              </a:spcBef>
              <a:defRPr sz="1800">
                <a:solidFill>
                  <a:srgbClr val="FFFFFF"/>
                </a:solidFill>
                <a:latin typeface="+mj-lt"/>
                <a:ea typeface="+mj-ea"/>
                <a:cs typeface="+mj-cs"/>
                <a:sym typeface="Times New Roman"/>
              </a:defRPr>
            </a:lvl1pPr>
          </a:lstStyle>
          <a:p>
            <a:pPr algn="ctr" defTabSz="1828800">
              <a:spcBef>
                <a:spcPts val="800"/>
              </a:spcBef>
              <a:spcAft>
                <a:spcPts val="0"/>
              </a:spcAft>
              <a:defRPr>
                <a:effectLst/>
              </a:defRPr>
            </a:pPr>
            <a:r>
              <a:rPr sz="3600" b="1">
                <a:latin typeface="Times New Roman"/>
                <a:cs typeface="Times New Roman"/>
              </a:rPr>
              <a:t>(P&lt;0.01)</a:t>
            </a:r>
          </a:p>
        </p:txBody>
      </p:sp>
      <p:sp>
        <p:nvSpPr>
          <p:cNvPr id="752" name="Shape 752"/>
          <p:cNvSpPr/>
          <p:nvPr/>
        </p:nvSpPr>
        <p:spPr>
          <a:xfrm>
            <a:off x="5060953" y="7648575"/>
            <a:ext cx="3171826" cy="73865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lgn="l">
              <a:spcBef>
                <a:spcPts val="1000"/>
              </a:spcBef>
              <a:defRPr sz="1800">
                <a:solidFill>
                  <a:srgbClr val="FFFFFF"/>
                </a:solidFill>
                <a:latin typeface="+mj-lt"/>
                <a:ea typeface="+mj-ea"/>
                <a:cs typeface="+mj-cs"/>
                <a:sym typeface="Times New Roman"/>
              </a:defRPr>
            </a:lvl1pPr>
          </a:lstStyle>
          <a:p>
            <a:pPr defTabSz="1828800">
              <a:spcBef>
                <a:spcPts val="2000"/>
              </a:spcBef>
              <a:spcAft>
                <a:spcPts val="0"/>
              </a:spcAft>
              <a:defRPr>
                <a:effectLst/>
              </a:defRPr>
            </a:pPr>
            <a:r>
              <a:rPr sz="3600" b="1">
                <a:latin typeface="Times New Roman"/>
                <a:cs typeface="Times New Roman"/>
              </a:rPr>
              <a:t>Sexual Desire</a:t>
            </a:r>
          </a:p>
        </p:txBody>
      </p:sp>
      <p:sp>
        <p:nvSpPr>
          <p:cNvPr id="753" name="Shape 753"/>
          <p:cNvSpPr/>
          <p:nvPr/>
        </p:nvSpPr>
        <p:spPr>
          <a:xfrm>
            <a:off x="5060953" y="12353926"/>
            <a:ext cx="682625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lgn="l">
              <a:spcBef>
                <a:spcPts val="300"/>
              </a:spcBef>
              <a:defRPr sz="1400">
                <a:solidFill>
                  <a:srgbClr val="99CCFF"/>
                </a:solidFill>
                <a:effectLst>
                  <a:outerShdw blurRad="38100" dist="38100" dir="2700000" rotWithShape="0">
                    <a:srgbClr val="000000"/>
                  </a:outerShdw>
                </a:effectLst>
                <a:latin typeface="+mj-lt"/>
                <a:ea typeface="+mj-ea"/>
                <a:cs typeface="+mj-cs"/>
                <a:sym typeface="Times New Roman"/>
              </a:defRPr>
            </a:lvl1pPr>
          </a:lstStyle>
          <a:p>
            <a:pPr defTabSz="1828800">
              <a:spcBef>
                <a:spcPts val="600"/>
              </a:spcBef>
              <a:spcAft>
                <a:spcPts val="0"/>
              </a:spcAft>
            </a:pPr>
            <a:r>
              <a:rPr sz="2800" b="1">
                <a:latin typeface="Times New Roman"/>
                <a:cs typeface="Times New Roman"/>
              </a:rPr>
              <a:t>Significant improvement from baseline</a:t>
            </a:r>
          </a:p>
        </p:txBody>
      </p:sp>
      <p:sp>
        <p:nvSpPr>
          <p:cNvPr id="754" name="Shape 754"/>
          <p:cNvSpPr/>
          <p:nvPr/>
        </p:nvSpPr>
        <p:spPr>
          <a:xfrm>
            <a:off x="13258796" y="7648574"/>
            <a:ext cx="4378332" cy="73865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lgn="l">
              <a:spcBef>
                <a:spcPts val="1000"/>
              </a:spcBef>
              <a:defRPr sz="1800">
                <a:solidFill>
                  <a:srgbClr val="FFFFFF"/>
                </a:solidFill>
                <a:latin typeface="+mj-lt"/>
                <a:ea typeface="+mj-ea"/>
                <a:cs typeface="+mj-cs"/>
                <a:sym typeface="Times New Roman"/>
              </a:defRPr>
            </a:lvl1pPr>
          </a:lstStyle>
          <a:p>
            <a:pPr defTabSz="1828800">
              <a:spcBef>
                <a:spcPts val="2000"/>
              </a:spcBef>
              <a:spcAft>
                <a:spcPts val="0"/>
              </a:spcAft>
              <a:defRPr>
                <a:effectLst/>
              </a:defRPr>
            </a:pPr>
            <a:r>
              <a:rPr sz="3600" b="1">
                <a:latin typeface="Times New Roman"/>
                <a:cs typeface="Times New Roman"/>
              </a:rPr>
              <a:t>Sexual Performance</a:t>
            </a:r>
          </a:p>
        </p:txBody>
      </p:sp>
      <p:sp>
        <p:nvSpPr>
          <p:cNvPr id="755" name="Shape 755"/>
          <p:cNvSpPr/>
          <p:nvPr/>
        </p:nvSpPr>
        <p:spPr>
          <a:xfrm>
            <a:off x="13258800" y="12353926"/>
            <a:ext cx="670560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lgn="l">
              <a:spcBef>
                <a:spcPts val="300"/>
              </a:spcBef>
              <a:defRPr sz="1400">
                <a:solidFill>
                  <a:srgbClr val="99CCFF"/>
                </a:solidFill>
                <a:effectLst>
                  <a:outerShdw blurRad="38100" dist="38100" dir="2700000" rotWithShape="0">
                    <a:srgbClr val="000000"/>
                  </a:outerShdw>
                </a:effectLst>
                <a:latin typeface="+mj-lt"/>
                <a:ea typeface="+mj-ea"/>
                <a:cs typeface="+mj-cs"/>
                <a:sym typeface="Times New Roman"/>
              </a:defRPr>
            </a:lvl1pPr>
          </a:lstStyle>
          <a:p>
            <a:pPr defTabSz="1828800">
              <a:spcBef>
                <a:spcPts val="600"/>
              </a:spcBef>
              <a:spcAft>
                <a:spcPts val="0"/>
              </a:spcAft>
            </a:pPr>
            <a:r>
              <a:rPr sz="2800" b="1">
                <a:latin typeface="Times New Roman"/>
                <a:cs typeface="Times New Roman"/>
              </a:rPr>
              <a:t>Significant improvement from baseline</a:t>
            </a:r>
          </a:p>
        </p:txBody>
      </p:sp>
      <p:pic>
        <p:nvPicPr>
          <p:cNvPr id="756" name="image11.png"/>
          <p:cNvPicPr>
            <a:picLocks noChangeAspect="1"/>
          </p:cNvPicPr>
          <p:nvPr/>
        </p:nvPicPr>
        <p:blipFill>
          <a:blip r:embed="rId3"/>
          <a:stretch>
            <a:fillRect/>
          </a:stretch>
        </p:blipFill>
        <p:spPr>
          <a:xfrm>
            <a:off x="5060950" y="3273429"/>
            <a:ext cx="6096000" cy="4362454"/>
          </a:xfrm>
          <a:prstGeom prst="rect">
            <a:avLst/>
          </a:prstGeom>
          <a:ln w="12700">
            <a:miter lim="400000"/>
          </a:ln>
        </p:spPr>
      </p:pic>
      <p:pic>
        <p:nvPicPr>
          <p:cNvPr id="757" name="image12.png"/>
          <p:cNvPicPr>
            <a:picLocks noChangeAspect="1"/>
          </p:cNvPicPr>
          <p:nvPr/>
        </p:nvPicPr>
        <p:blipFill>
          <a:blip r:embed="rId4"/>
          <a:stretch>
            <a:fillRect/>
          </a:stretch>
        </p:blipFill>
        <p:spPr>
          <a:xfrm>
            <a:off x="13258800" y="3273426"/>
            <a:ext cx="6248400" cy="4327524"/>
          </a:xfrm>
          <a:prstGeom prst="rect">
            <a:avLst/>
          </a:prstGeom>
          <a:ln w="12700">
            <a:miter lim="400000"/>
          </a:ln>
        </p:spPr>
      </p:pic>
      <p:pic>
        <p:nvPicPr>
          <p:cNvPr id="758" name="image13.png"/>
          <p:cNvPicPr>
            <a:picLocks noChangeAspect="1"/>
          </p:cNvPicPr>
          <p:nvPr/>
        </p:nvPicPr>
        <p:blipFill>
          <a:blip r:embed="rId5"/>
          <a:stretch>
            <a:fillRect/>
          </a:stretch>
        </p:blipFill>
        <p:spPr>
          <a:xfrm>
            <a:off x="5060950" y="8378824"/>
            <a:ext cx="6096000" cy="3962404"/>
          </a:xfrm>
          <a:prstGeom prst="rect">
            <a:avLst/>
          </a:prstGeom>
          <a:ln w="12700">
            <a:miter lim="400000"/>
          </a:ln>
        </p:spPr>
      </p:pic>
      <p:pic>
        <p:nvPicPr>
          <p:cNvPr id="759" name="image14.png"/>
          <p:cNvPicPr>
            <a:picLocks noChangeAspect="1"/>
          </p:cNvPicPr>
          <p:nvPr/>
        </p:nvPicPr>
        <p:blipFill>
          <a:blip r:embed="rId6"/>
          <a:stretch>
            <a:fillRect/>
          </a:stretch>
        </p:blipFill>
        <p:spPr>
          <a:xfrm>
            <a:off x="13258800" y="8328024"/>
            <a:ext cx="6248400" cy="3962404"/>
          </a:xfrm>
          <a:prstGeom prst="rect">
            <a:avLst/>
          </a:prstGeom>
          <a:ln w="12700">
            <a:miter lim="400000"/>
          </a:ln>
        </p:spPr>
      </p:pic>
      <p:sp>
        <p:nvSpPr>
          <p:cNvPr id="760" name="Shape 760"/>
          <p:cNvSpPr/>
          <p:nvPr/>
        </p:nvSpPr>
        <p:spPr>
          <a:xfrm>
            <a:off x="20535787" y="12801601"/>
            <a:ext cx="800211" cy="9233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400">
                <a:solidFill>
                  <a:srgbClr val="0066FF"/>
                </a:solidFill>
                <a:latin typeface="+mj-lt"/>
                <a:ea typeface="+mj-ea"/>
                <a:cs typeface="+mj-cs"/>
                <a:sym typeface="Times New Roman"/>
              </a:defRPr>
            </a:lvl1pPr>
          </a:lstStyle>
          <a:p>
            <a:pPr defTabSz="1828800">
              <a:spcBef>
                <a:spcPts val="0"/>
              </a:spcBef>
              <a:spcAft>
                <a:spcPts val="0"/>
              </a:spcAft>
              <a:defRPr>
                <a:effectLst/>
              </a:defRPr>
            </a:pPr>
            <a:r>
              <a:rPr sz="4800" b="1">
                <a:latin typeface="Times New Roman"/>
                <a:cs typeface="Times New Roman"/>
              </a:rPr>
              <a:t>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fill="hold"/>
                                        <p:tgtEl>
                                          <p:spTgt spid="748"/>
                                        </p:tgtEl>
                                        <p:attrNameLst>
                                          <p:attrName>style.visibility</p:attrName>
                                        </p:attrNameLst>
                                      </p:cBhvr>
                                      <p:to>
                                        <p:strVal val="visible"/>
                                      </p:to>
                                    </p:set>
                                    <p:animEffect transition="in" filter="dissolve">
                                      <p:cBhvr>
                                        <p:cTn id="7" dur="500"/>
                                        <p:tgtEl>
                                          <p:spTgt spid="74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fill="hold"/>
                                        <p:tgtEl>
                                          <p:spTgt spid="749"/>
                                        </p:tgtEl>
                                        <p:attrNameLst>
                                          <p:attrName>style.visibility</p:attrName>
                                        </p:attrNameLst>
                                      </p:cBhvr>
                                      <p:to>
                                        <p:strVal val="visible"/>
                                      </p:to>
                                    </p:set>
                                    <p:animEffect transition="in" filter="dissolve">
                                      <p:cBhvr>
                                        <p:cTn id="11" dur="500"/>
                                        <p:tgtEl>
                                          <p:spTgt spid="74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fill="hold"/>
                                        <p:tgtEl>
                                          <p:spTgt spid="756"/>
                                        </p:tgtEl>
                                        <p:attrNameLst>
                                          <p:attrName>style.visibility</p:attrName>
                                        </p:attrNameLst>
                                      </p:cBhvr>
                                      <p:to>
                                        <p:strVal val="visible"/>
                                      </p:to>
                                    </p:set>
                                    <p:animEffect transition="in" filter="dissolve">
                                      <p:cBhvr>
                                        <p:cTn id="15" dur="500"/>
                                        <p:tgtEl>
                                          <p:spTgt spid="756"/>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9" presetClass="entr" presetSubtype="0" fill="hold" grpId="0" nodeType="clickEffect">
                                  <p:stCondLst>
                                    <p:cond delay="0"/>
                                  </p:stCondLst>
                                  <p:childTnLst>
                                    <p:set>
                                      <p:cBhvr>
                                        <p:cTn id="19" fill="hold"/>
                                        <p:tgtEl>
                                          <p:spTgt spid="750"/>
                                        </p:tgtEl>
                                        <p:attrNameLst>
                                          <p:attrName>style.visibility</p:attrName>
                                        </p:attrNameLst>
                                      </p:cBhvr>
                                      <p:to>
                                        <p:strVal val="visible"/>
                                      </p:to>
                                    </p:set>
                                    <p:animEffect transition="in" filter="dissolve">
                                      <p:cBhvr>
                                        <p:cTn id="20" dur="500"/>
                                        <p:tgtEl>
                                          <p:spTgt spid="750"/>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fill="hold"/>
                                        <p:tgtEl>
                                          <p:spTgt spid="751"/>
                                        </p:tgtEl>
                                        <p:attrNameLst>
                                          <p:attrName>style.visibility</p:attrName>
                                        </p:attrNameLst>
                                      </p:cBhvr>
                                      <p:to>
                                        <p:strVal val="visible"/>
                                      </p:to>
                                    </p:set>
                                    <p:animEffect transition="in" filter="dissolve">
                                      <p:cBhvr>
                                        <p:cTn id="24" dur="500"/>
                                        <p:tgtEl>
                                          <p:spTgt spid="751"/>
                                        </p:tgtEl>
                                      </p:cBhvr>
                                    </p:animEffect>
                                  </p:childTnLst>
                                </p:cTn>
                              </p:par>
                            </p:childTnLst>
                          </p:cTn>
                        </p:par>
                        <p:par>
                          <p:cTn id="25" fill="hold" nodeType="afterGroup">
                            <p:stCondLst>
                              <p:cond delay="1000"/>
                            </p:stCondLst>
                            <p:childTnLst>
                              <p:par>
                                <p:cTn id="26" presetID="9" presetClass="entr" presetSubtype="0" fill="hold" grpId="0" nodeType="afterEffect">
                                  <p:stCondLst>
                                    <p:cond delay="0"/>
                                  </p:stCondLst>
                                  <p:childTnLst>
                                    <p:set>
                                      <p:cBhvr>
                                        <p:cTn id="27" fill="hold"/>
                                        <p:tgtEl>
                                          <p:spTgt spid="757"/>
                                        </p:tgtEl>
                                        <p:attrNameLst>
                                          <p:attrName>style.visibility</p:attrName>
                                        </p:attrNameLst>
                                      </p:cBhvr>
                                      <p:to>
                                        <p:strVal val="visible"/>
                                      </p:to>
                                    </p:set>
                                    <p:animEffect transition="in" filter="dissolve">
                                      <p:cBhvr>
                                        <p:cTn id="28" dur="500"/>
                                        <p:tgtEl>
                                          <p:spTgt spid="757"/>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9" presetClass="entr" presetSubtype="0" fill="hold" grpId="0" nodeType="clickEffect">
                                  <p:stCondLst>
                                    <p:cond delay="0"/>
                                  </p:stCondLst>
                                  <p:childTnLst>
                                    <p:set>
                                      <p:cBhvr>
                                        <p:cTn id="32" fill="hold"/>
                                        <p:tgtEl>
                                          <p:spTgt spid="752"/>
                                        </p:tgtEl>
                                        <p:attrNameLst>
                                          <p:attrName>style.visibility</p:attrName>
                                        </p:attrNameLst>
                                      </p:cBhvr>
                                      <p:to>
                                        <p:strVal val="visible"/>
                                      </p:to>
                                    </p:set>
                                    <p:animEffect transition="in" filter="dissolve">
                                      <p:cBhvr>
                                        <p:cTn id="33" dur="500"/>
                                        <p:tgtEl>
                                          <p:spTgt spid="752"/>
                                        </p:tgtEl>
                                      </p:cBhvr>
                                    </p:animEffect>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fill="hold"/>
                                        <p:tgtEl>
                                          <p:spTgt spid="753"/>
                                        </p:tgtEl>
                                        <p:attrNameLst>
                                          <p:attrName>style.visibility</p:attrName>
                                        </p:attrNameLst>
                                      </p:cBhvr>
                                      <p:to>
                                        <p:strVal val="visible"/>
                                      </p:to>
                                    </p:set>
                                    <p:animEffect transition="in" filter="dissolve">
                                      <p:cBhvr>
                                        <p:cTn id="37" dur="500"/>
                                        <p:tgtEl>
                                          <p:spTgt spid="753"/>
                                        </p:tgtEl>
                                      </p:cBhvr>
                                    </p:animEffect>
                                  </p:childTnLst>
                                </p:cTn>
                              </p:par>
                            </p:childTnLst>
                          </p:cTn>
                        </p:par>
                        <p:par>
                          <p:cTn id="38" fill="hold" nodeType="afterGroup">
                            <p:stCondLst>
                              <p:cond delay="1000"/>
                            </p:stCondLst>
                            <p:childTnLst>
                              <p:par>
                                <p:cTn id="39" presetID="9" presetClass="entr" presetSubtype="0" fill="hold" grpId="0" nodeType="afterEffect">
                                  <p:stCondLst>
                                    <p:cond delay="0"/>
                                  </p:stCondLst>
                                  <p:childTnLst>
                                    <p:set>
                                      <p:cBhvr>
                                        <p:cTn id="40" fill="hold"/>
                                        <p:tgtEl>
                                          <p:spTgt spid="754"/>
                                        </p:tgtEl>
                                        <p:attrNameLst>
                                          <p:attrName>style.visibility</p:attrName>
                                        </p:attrNameLst>
                                      </p:cBhvr>
                                      <p:to>
                                        <p:strVal val="visible"/>
                                      </p:to>
                                    </p:set>
                                    <p:animEffect transition="in" filter="dissolve">
                                      <p:cBhvr>
                                        <p:cTn id="41" dur="500"/>
                                        <p:tgtEl>
                                          <p:spTgt spid="754"/>
                                        </p:tgtEl>
                                      </p:cBhvr>
                                    </p:animEffect>
                                  </p:childTnLst>
                                </p:cTn>
                              </p:par>
                            </p:childTnLst>
                          </p:cTn>
                        </p:par>
                        <p:par>
                          <p:cTn id="42" fill="hold" nodeType="afterGroup">
                            <p:stCondLst>
                              <p:cond delay="1500"/>
                            </p:stCondLst>
                            <p:childTnLst>
                              <p:par>
                                <p:cTn id="43" presetID="9" presetClass="entr" presetSubtype="0" fill="hold" grpId="0" nodeType="afterEffect">
                                  <p:stCondLst>
                                    <p:cond delay="0"/>
                                  </p:stCondLst>
                                  <p:childTnLst>
                                    <p:set>
                                      <p:cBhvr>
                                        <p:cTn id="44" fill="hold"/>
                                        <p:tgtEl>
                                          <p:spTgt spid="755"/>
                                        </p:tgtEl>
                                        <p:attrNameLst>
                                          <p:attrName>style.visibility</p:attrName>
                                        </p:attrNameLst>
                                      </p:cBhvr>
                                      <p:to>
                                        <p:strVal val="visible"/>
                                      </p:to>
                                    </p:set>
                                    <p:animEffect transition="in" filter="dissolve">
                                      <p:cBhvr>
                                        <p:cTn id="45" dur="500"/>
                                        <p:tgtEl>
                                          <p:spTgt spid="755"/>
                                        </p:tgtEl>
                                      </p:cBhvr>
                                    </p:animEffect>
                                  </p:childTnLst>
                                </p:cTn>
                              </p:par>
                            </p:childTnLst>
                          </p:cTn>
                        </p:par>
                        <p:par>
                          <p:cTn id="46" fill="hold" nodeType="afterGroup">
                            <p:stCondLst>
                              <p:cond delay="2000"/>
                            </p:stCondLst>
                            <p:childTnLst>
                              <p:par>
                                <p:cTn id="47" presetID="9" presetClass="entr" presetSubtype="0" fill="hold" grpId="0" nodeType="afterEffect">
                                  <p:stCondLst>
                                    <p:cond delay="0"/>
                                  </p:stCondLst>
                                  <p:childTnLst>
                                    <p:set>
                                      <p:cBhvr>
                                        <p:cTn id="48" fill="hold"/>
                                        <p:tgtEl>
                                          <p:spTgt spid="758"/>
                                        </p:tgtEl>
                                        <p:attrNameLst>
                                          <p:attrName>style.visibility</p:attrName>
                                        </p:attrNameLst>
                                      </p:cBhvr>
                                      <p:to>
                                        <p:strVal val="visible"/>
                                      </p:to>
                                    </p:set>
                                    <p:animEffect transition="in" filter="dissolve">
                                      <p:cBhvr>
                                        <p:cTn id="49" dur="500"/>
                                        <p:tgtEl>
                                          <p:spTgt spid="758"/>
                                        </p:tgtEl>
                                      </p:cBhvr>
                                    </p:animEffect>
                                  </p:childTnLst>
                                </p:cTn>
                              </p:par>
                            </p:childTnLst>
                          </p:cTn>
                        </p:par>
                        <p:par>
                          <p:cTn id="50" fill="hold" nodeType="afterGroup">
                            <p:stCondLst>
                              <p:cond delay="2500"/>
                            </p:stCondLst>
                            <p:childTnLst>
                              <p:par>
                                <p:cTn id="51" presetID="9" presetClass="entr" presetSubtype="0" fill="hold" grpId="0" nodeType="afterEffect">
                                  <p:stCondLst>
                                    <p:cond delay="0"/>
                                  </p:stCondLst>
                                  <p:childTnLst>
                                    <p:set>
                                      <p:cBhvr>
                                        <p:cTn id="52" fill="hold"/>
                                        <p:tgtEl>
                                          <p:spTgt spid="759"/>
                                        </p:tgtEl>
                                        <p:attrNameLst>
                                          <p:attrName>style.visibility</p:attrName>
                                        </p:attrNameLst>
                                      </p:cBhvr>
                                      <p:to>
                                        <p:strVal val="visible"/>
                                      </p:to>
                                    </p:set>
                                    <p:animEffect transition="in" filter="dissolve">
                                      <p:cBhvr>
                                        <p:cTn id="53" dur="50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animBg="1" advAuto="0"/>
      <p:bldP spid="749" grpId="0" animBg="1" advAuto="0"/>
      <p:bldP spid="750" grpId="0" animBg="1" advAuto="0"/>
      <p:bldP spid="751" grpId="0" animBg="1" advAuto="0"/>
      <p:bldP spid="752" grpId="0" animBg="1" advAuto="0"/>
      <p:bldP spid="753" grpId="0" animBg="1" advAuto="0"/>
      <p:bldP spid="754" grpId="0" animBg="1" advAuto="0"/>
      <p:bldP spid="755" grpId="0" animBg="1" advAuto="0"/>
      <p:bldP spid="756" grpId="0" animBg="1" advAuto="0"/>
      <p:bldP spid="757" grpId="0" animBg="1" advAuto="0"/>
      <p:bldP spid="758" grpId="0" animBg="1" advAuto="0"/>
      <p:bldP spid="759" grpId="0"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0" name="Group 740"/>
          <p:cNvGrpSpPr/>
          <p:nvPr/>
        </p:nvGrpSpPr>
        <p:grpSpPr>
          <a:xfrm>
            <a:off x="3047997" y="-5"/>
            <a:ext cx="18281662" cy="13712834"/>
            <a:chOff x="-1" y="-1"/>
            <a:chExt cx="9140830" cy="6856415"/>
          </a:xfrm>
        </p:grpSpPr>
        <p:sp>
          <p:nvSpPr>
            <p:cNvPr id="702" name="Shape 702"/>
            <p:cNvSpPr/>
            <p:nvPr/>
          </p:nvSpPr>
          <p:spPr>
            <a:xfrm>
              <a:off x="-2" y="19048"/>
              <a:ext cx="9140830" cy="5195891"/>
            </a:xfrm>
            <a:custGeom>
              <a:avLst/>
              <a:gdLst/>
              <a:ahLst/>
              <a:cxnLst>
                <a:cxn ang="0">
                  <a:pos x="wd2" y="hd2"/>
                </a:cxn>
                <a:cxn ang="5400000">
                  <a:pos x="wd2" y="hd2"/>
                </a:cxn>
                <a:cxn ang="10800000">
                  <a:pos x="wd2" y="hd2"/>
                </a:cxn>
                <a:cxn ang="16200000">
                  <a:pos x="wd2" y="hd2"/>
                </a:cxn>
              </a:cxnLst>
              <a:rect l="0" t="0" r="r" b="b"/>
              <a:pathLst>
                <a:path w="21600" h="21600"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11993"/>
                </a:gs>
                <a:gs pos="100000">
                  <a:srgbClr val="010D64"/>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03" name="Shape 703"/>
            <p:cNvSpPr/>
            <p:nvPr/>
          </p:nvSpPr>
          <p:spPr>
            <a:xfrm>
              <a:off x="236535" y="-1"/>
              <a:ext cx="8904293" cy="5148265"/>
            </a:xfrm>
            <a:custGeom>
              <a:avLst/>
              <a:gdLst/>
              <a:ahLst/>
              <a:cxnLst>
                <a:cxn ang="0">
                  <a:pos x="wd2" y="hd2"/>
                </a:cxn>
                <a:cxn ang="5400000">
                  <a:pos x="wd2" y="hd2"/>
                </a:cxn>
                <a:cxn ang="10800000">
                  <a:pos x="wd2" y="hd2"/>
                </a:cxn>
                <a:cxn ang="16200000">
                  <a:pos x="wd2" y="hd2"/>
                </a:cxn>
              </a:cxnLst>
              <a:rect l="0" t="0" r="r" b="b"/>
              <a:pathLst>
                <a:path w="21600" h="21600"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04" name="Shape 704"/>
            <p:cNvSpPr/>
            <p:nvPr/>
          </p:nvSpPr>
          <p:spPr>
            <a:xfrm>
              <a:off x="-2" y="5449887"/>
              <a:ext cx="6410329" cy="303214"/>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21600" y="21600"/>
                  </a:lnTo>
                  <a:lnTo>
                    <a:pt x="21600" y="16200"/>
                  </a:lnTo>
                  <a:lnTo>
                    <a:pt x="0" y="0"/>
                  </a:lnTo>
                  <a:lnTo>
                    <a:pt x="0" y="17550"/>
                  </a:lnTo>
                  <a:close/>
                </a:path>
              </a:pathLst>
            </a:custGeom>
            <a:gradFill flip="none" rotWithShape="1">
              <a:gsLst>
                <a:gs pos="0">
                  <a:srgbClr val="011993"/>
                </a:gs>
                <a:gs pos="100000">
                  <a:srgbClr val="011174"/>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05" name="Shape 705"/>
            <p:cNvSpPr/>
            <p:nvPr/>
          </p:nvSpPr>
          <p:spPr>
            <a:xfrm>
              <a:off x="6410325" y="5678487"/>
              <a:ext cx="2730503" cy="103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636"/>
                  </a:lnTo>
                  <a:lnTo>
                    <a:pt x="0" y="0"/>
                  </a:lnTo>
                  <a:lnTo>
                    <a:pt x="0" y="15709"/>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06" name="Shape 706"/>
            <p:cNvSpPr/>
            <p:nvPr/>
          </p:nvSpPr>
          <p:spPr>
            <a:xfrm>
              <a:off x="-2" y="5915025"/>
              <a:ext cx="7594604" cy="522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055"/>
                  </a:lnTo>
                  <a:lnTo>
                    <a:pt x="21600" y="0"/>
                  </a:lnTo>
                  <a:lnTo>
                    <a:pt x="0" y="7025"/>
                  </a:lnTo>
                  <a:lnTo>
                    <a:pt x="0" y="21600"/>
                  </a:lnTo>
                  <a:close/>
                </a:path>
              </a:pathLst>
            </a:custGeom>
            <a:gradFill flip="none" rotWithShape="1">
              <a:gsLst>
                <a:gs pos="0">
                  <a:srgbClr val="021EAA"/>
                </a:gs>
                <a:gs pos="100000">
                  <a:srgbClr val="011890"/>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07" name="Shape 707"/>
            <p:cNvSpPr/>
            <p:nvPr/>
          </p:nvSpPr>
          <p:spPr>
            <a:xfrm>
              <a:off x="7594601" y="5876925"/>
              <a:ext cx="1546227" cy="160339"/>
            </a:xfrm>
            <a:custGeom>
              <a:avLst/>
              <a:gdLst/>
              <a:ahLst/>
              <a:cxnLst>
                <a:cxn ang="0">
                  <a:pos x="wd2" y="hd2"/>
                </a:cxn>
                <a:cxn ang="5400000">
                  <a:pos x="wd2" y="hd2"/>
                </a:cxn>
                <a:cxn ang="10800000">
                  <a:pos x="wd2" y="hd2"/>
                </a:cxn>
                <a:cxn ang="16200000">
                  <a:pos x="wd2" y="hd2"/>
                </a:cxn>
              </a:cxnLst>
              <a:rect l="0" t="0" r="r" b="b"/>
              <a:pathLst>
                <a:path w="21600" h="21600" extrusionOk="0">
                  <a:moveTo>
                    <a:pt x="21600" y="10265"/>
                  </a:moveTo>
                  <a:lnTo>
                    <a:pt x="21600" y="0"/>
                  </a:lnTo>
                  <a:lnTo>
                    <a:pt x="0" y="5133"/>
                  </a:lnTo>
                  <a:lnTo>
                    <a:pt x="0" y="21600"/>
                  </a:lnTo>
                  <a:lnTo>
                    <a:pt x="21600" y="10265"/>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08" name="Shape 708"/>
            <p:cNvSpPr/>
            <p:nvPr/>
          </p:nvSpPr>
          <p:spPr>
            <a:xfrm>
              <a:off x="5745162" y="6056312"/>
              <a:ext cx="3395666" cy="3143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018"/>
                  </a:lnTo>
                  <a:lnTo>
                    <a:pt x="0" y="21600"/>
                  </a:lnTo>
                  <a:lnTo>
                    <a:pt x="21600" y="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09" name="Shape 709"/>
            <p:cNvSpPr/>
            <p:nvPr/>
          </p:nvSpPr>
          <p:spPr>
            <a:xfrm>
              <a:off x="-2" y="6303962"/>
              <a:ext cx="5745166" cy="5524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54" y="21600"/>
                  </a:lnTo>
                  <a:lnTo>
                    <a:pt x="21600" y="2607"/>
                  </a:lnTo>
                  <a:lnTo>
                    <a:pt x="21600" y="0"/>
                  </a:lnTo>
                  <a:lnTo>
                    <a:pt x="0" y="16386"/>
                  </a:lnTo>
                  <a:lnTo>
                    <a:pt x="0" y="2160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10" name="Shape 710"/>
            <p:cNvSpPr/>
            <p:nvPr/>
          </p:nvSpPr>
          <p:spPr>
            <a:xfrm>
              <a:off x="3328986" y="6418262"/>
              <a:ext cx="3990978" cy="438152"/>
            </a:xfrm>
            <a:custGeom>
              <a:avLst/>
              <a:gdLst/>
              <a:ahLst/>
              <a:cxnLst>
                <a:cxn ang="0">
                  <a:pos x="wd2" y="hd2"/>
                </a:cxn>
                <a:cxn ang="5400000">
                  <a:pos x="wd2" y="hd2"/>
                </a:cxn>
                <a:cxn ang="10800000">
                  <a:pos x="wd2" y="hd2"/>
                </a:cxn>
                <a:cxn ang="16200000">
                  <a:pos x="wd2" y="hd2"/>
                </a:cxn>
              </a:cxnLst>
              <a:rect l="0" t="0" r="r" b="b"/>
              <a:pathLst>
                <a:path w="21600" h="21600" extrusionOk="0">
                  <a:moveTo>
                    <a:pt x="18725" y="21600"/>
                  </a:moveTo>
                  <a:lnTo>
                    <a:pt x="21600" y="15965"/>
                  </a:lnTo>
                  <a:lnTo>
                    <a:pt x="19395" y="0"/>
                  </a:lnTo>
                  <a:lnTo>
                    <a:pt x="0" y="21600"/>
                  </a:lnTo>
                  <a:lnTo>
                    <a:pt x="18725"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11" name="Shape 711"/>
            <p:cNvSpPr/>
            <p:nvPr/>
          </p:nvSpPr>
          <p:spPr>
            <a:xfrm>
              <a:off x="6911974" y="6142037"/>
              <a:ext cx="2228853" cy="600077"/>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9943"/>
                  </a:lnTo>
                  <a:lnTo>
                    <a:pt x="3951" y="21600"/>
                  </a:lnTo>
                  <a:lnTo>
                    <a:pt x="21600" y="7200"/>
                  </a:lnTo>
                  <a:close/>
                </a:path>
              </a:pathLst>
            </a:custGeom>
            <a:gradFill flip="none" rotWithShape="1">
              <a:gsLst>
                <a:gs pos="0">
                  <a:srgbClr val="0821AC"/>
                </a:gs>
                <a:gs pos="100000">
                  <a:srgbClr val="021EAA"/>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12" name="Shape 712"/>
            <p:cNvSpPr/>
            <p:nvPr/>
          </p:nvSpPr>
          <p:spPr>
            <a:xfrm>
              <a:off x="7985126" y="5002212"/>
              <a:ext cx="1155702" cy="3810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540"/>
                  </a:lnTo>
                  <a:lnTo>
                    <a:pt x="21600"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13" name="Shape 713"/>
            <p:cNvSpPr/>
            <p:nvPr/>
          </p:nvSpPr>
          <p:spPr>
            <a:xfrm>
              <a:off x="-2" y="2359024"/>
              <a:ext cx="7985130" cy="2652715"/>
            </a:xfrm>
            <a:custGeom>
              <a:avLst/>
              <a:gdLst/>
              <a:ahLst/>
              <a:cxnLst>
                <a:cxn ang="0">
                  <a:pos x="wd2" y="hd2"/>
                </a:cxn>
                <a:cxn ang="5400000">
                  <a:pos x="wd2" y="hd2"/>
                </a:cxn>
                <a:cxn ang="10800000">
                  <a:pos x="wd2" y="hd2"/>
                </a:cxn>
                <a:cxn ang="16200000">
                  <a:pos x="wd2" y="hd2"/>
                </a:cxn>
              </a:cxnLst>
              <a:rect l="0" t="0" r="r" b="b"/>
              <a:pathLst>
                <a:path w="21600" h="21600" extrusionOk="0">
                  <a:moveTo>
                    <a:pt x="0" y="930"/>
                  </a:moveTo>
                  <a:lnTo>
                    <a:pt x="21600" y="21600"/>
                  </a:lnTo>
                  <a:lnTo>
                    <a:pt x="21600" y="21522"/>
                  </a:lnTo>
                  <a:lnTo>
                    <a:pt x="0" y="0"/>
                  </a:lnTo>
                  <a:lnTo>
                    <a:pt x="0" y="930"/>
                  </a:lnTo>
                  <a:close/>
                </a:path>
              </a:pathLst>
            </a:custGeom>
            <a:gradFill flip="none" rotWithShape="1">
              <a:gsLst>
                <a:gs pos="0">
                  <a:srgbClr val="021EAA"/>
                </a:gs>
                <a:gs pos="100000">
                  <a:srgbClr val="010E66"/>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14" name="Shape 714"/>
            <p:cNvSpPr/>
            <p:nvPr/>
          </p:nvSpPr>
          <p:spPr>
            <a:xfrm>
              <a:off x="7985126" y="4840287"/>
              <a:ext cx="1155702" cy="5048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192"/>
                  </a:lnTo>
                  <a:lnTo>
                    <a:pt x="0" y="0"/>
                  </a:lnTo>
                  <a:lnTo>
                    <a:pt x="0" y="3668"/>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15" name="Shape 715"/>
            <p:cNvSpPr/>
            <p:nvPr/>
          </p:nvSpPr>
          <p:spPr>
            <a:xfrm>
              <a:off x="-2" y="1454149"/>
              <a:ext cx="7985130" cy="3471865"/>
            </a:xfrm>
            <a:custGeom>
              <a:avLst/>
              <a:gdLst/>
              <a:ahLst/>
              <a:cxnLst>
                <a:cxn ang="0">
                  <a:pos x="wd2" y="hd2"/>
                </a:cxn>
                <a:cxn ang="5400000">
                  <a:pos x="wd2" y="hd2"/>
                </a:cxn>
                <a:cxn ang="10800000">
                  <a:pos x="wd2" y="hd2"/>
                </a:cxn>
                <a:cxn ang="16200000">
                  <a:pos x="wd2" y="hd2"/>
                </a:cxn>
              </a:cxnLst>
              <a:rect l="0" t="0" r="r" b="b"/>
              <a:pathLst>
                <a:path w="21600" h="21600" extrusionOk="0">
                  <a:moveTo>
                    <a:pt x="0" y="3909"/>
                  </a:moveTo>
                  <a:lnTo>
                    <a:pt x="21600" y="21600"/>
                  </a:lnTo>
                  <a:lnTo>
                    <a:pt x="21600" y="21067"/>
                  </a:lnTo>
                  <a:lnTo>
                    <a:pt x="0" y="0"/>
                  </a:lnTo>
                  <a:lnTo>
                    <a:pt x="0" y="3909"/>
                  </a:lnTo>
                  <a:close/>
                </a:path>
              </a:pathLst>
            </a:custGeom>
            <a:gradFill flip="none" rotWithShape="1">
              <a:gsLst>
                <a:gs pos="0">
                  <a:srgbClr val="011993"/>
                </a:gs>
                <a:gs pos="100000">
                  <a:srgbClr val="010E68"/>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16" name="Shape 716"/>
            <p:cNvSpPr/>
            <p:nvPr/>
          </p:nvSpPr>
          <p:spPr>
            <a:xfrm>
              <a:off x="3641724" y="-2"/>
              <a:ext cx="5014916" cy="43259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77" y="21600"/>
                  </a:lnTo>
                  <a:lnTo>
                    <a:pt x="21600" y="21418"/>
                  </a:lnTo>
                  <a:lnTo>
                    <a:pt x="697" y="0"/>
                  </a:lnTo>
                  <a:lnTo>
                    <a:pt x="0" y="0"/>
                  </a:lnTo>
                  <a:close/>
                </a:path>
              </a:pathLst>
            </a:custGeom>
            <a:gradFill flip="none" rotWithShape="1">
              <a:gsLst>
                <a:gs pos="0">
                  <a:srgbClr val="021EAA"/>
                </a:gs>
                <a:gs pos="100000">
                  <a:srgbClr val="01147E"/>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17" name="Shape 717"/>
            <p:cNvSpPr/>
            <p:nvPr/>
          </p:nvSpPr>
          <p:spPr>
            <a:xfrm>
              <a:off x="8628063" y="4289425"/>
              <a:ext cx="512765" cy="4746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999"/>
                  </a:lnTo>
                  <a:lnTo>
                    <a:pt x="1204" y="0"/>
                  </a:lnTo>
                  <a:lnTo>
                    <a:pt x="0" y="1662"/>
                  </a:lnTo>
                  <a:lnTo>
                    <a:pt x="21600" y="21600"/>
                  </a:lnTo>
                  <a:close/>
                </a:path>
              </a:pathLst>
            </a:custGeom>
            <a:gradFill flip="none" rotWithShape="1">
              <a:gsLst>
                <a:gs pos="0">
                  <a:srgbClr val="1326AF"/>
                </a:gs>
                <a:gs pos="100000">
                  <a:srgbClr val="021EAA"/>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18" name="Shape 718"/>
            <p:cNvSpPr/>
            <p:nvPr/>
          </p:nvSpPr>
          <p:spPr>
            <a:xfrm>
              <a:off x="8694738" y="4108450"/>
              <a:ext cx="446090" cy="5318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1155"/>
                  </a:lnTo>
                  <a:lnTo>
                    <a:pt x="7379" y="0"/>
                  </a:lnTo>
                  <a:lnTo>
                    <a:pt x="0" y="5803"/>
                  </a:lnTo>
                  <a:lnTo>
                    <a:pt x="21600"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19" name="Shape 719"/>
            <p:cNvSpPr/>
            <p:nvPr/>
          </p:nvSpPr>
          <p:spPr>
            <a:xfrm>
              <a:off x="3895723" y="-2"/>
              <a:ext cx="4951417" cy="42513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6" y="21600"/>
                  </a:lnTo>
                  <a:lnTo>
                    <a:pt x="21600" y="20875"/>
                  </a:lnTo>
                  <a:lnTo>
                    <a:pt x="2650" y="0"/>
                  </a:lnTo>
                  <a:lnTo>
                    <a:pt x="0" y="0"/>
                  </a:lnTo>
                  <a:close/>
                </a:path>
              </a:pathLst>
            </a:custGeom>
            <a:gradFill flip="none" rotWithShape="1">
              <a:gsLst>
                <a:gs pos="0">
                  <a:srgbClr val="021EAA"/>
                </a:gs>
                <a:gs pos="100000">
                  <a:srgbClr val="000B59"/>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20" name="Shape 720"/>
            <p:cNvSpPr/>
            <p:nvPr/>
          </p:nvSpPr>
          <p:spPr>
            <a:xfrm>
              <a:off x="8931276" y="4022725"/>
              <a:ext cx="209552" cy="2095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solidFill>
              <a:srgbClr val="FFACA9"/>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21" name="Shape 721"/>
            <p:cNvSpPr/>
            <p:nvPr/>
          </p:nvSpPr>
          <p:spPr>
            <a:xfrm>
              <a:off x="4940300" y="-1"/>
              <a:ext cx="3990978" cy="4022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566" y="0"/>
                  </a:lnTo>
                  <a:lnTo>
                    <a:pt x="0" y="0"/>
                  </a:lnTo>
                  <a:close/>
                </a:path>
              </a:pathLst>
            </a:custGeom>
            <a:gradFill flip="none" rotWithShape="1">
              <a:gsLst>
                <a:gs pos="0">
                  <a:srgbClr val="021EAA"/>
                </a:gs>
                <a:gs pos="100000">
                  <a:srgbClr val="010D62"/>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22" name="Shape 722"/>
            <p:cNvSpPr/>
            <p:nvPr/>
          </p:nvSpPr>
          <p:spPr>
            <a:xfrm>
              <a:off x="5537200" y="-2"/>
              <a:ext cx="3489328" cy="3937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82" y="21600"/>
                  </a:lnTo>
                  <a:lnTo>
                    <a:pt x="21600" y="21548"/>
                  </a:lnTo>
                  <a:lnTo>
                    <a:pt x="3112" y="0"/>
                  </a:lnTo>
                  <a:lnTo>
                    <a:pt x="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23" name="Shape 723"/>
            <p:cNvSpPr/>
            <p:nvPr/>
          </p:nvSpPr>
          <p:spPr>
            <a:xfrm>
              <a:off x="9007476" y="3927475"/>
              <a:ext cx="133352" cy="152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250"/>
                  </a:lnTo>
                  <a:lnTo>
                    <a:pt x="3086" y="0"/>
                  </a:lnTo>
                  <a:lnTo>
                    <a:pt x="0" y="1350"/>
                  </a:lnTo>
                  <a:lnTo>
                    <a:pt x="21600" y="21600"/>
                  </a:lnTo>
                  <a:close/>
                </a:path>
              </a:pathLst>
            </a:custGeom>
            <a:gradFill flip="none" rotWithShape="1">
              <a:gsLst>
                <a:gs pos="0">
                  <a:srgbClr val="1F2EB2"/>
                </a:gs>
                <a:gs pos="100000">
                  <a:srgbClr val="021EAA"/>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24" name="Shape 724"/>
            <p:cNvSpPr/>
            <p:nvPr/>
          </p:nvSpPr>
          <p:spPr>
            <a:xfrm>
              <a:off x="8894763" y="1349374"/>
              <a:ext cx="246065" cy="8191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40"/>
                  </a:lnTo>
                  <a:lnTo>
                    <a:pt x="10730" y="0"/>
                  </a:lnTo>
                  <a:lnTo>
                    <a:pt x="0" y="8037"/>
                  </a:lnTo>
                  <a:lnTo>
                    <a:pt x="21600" y="21600"/>
                  </a:lnTo>
                  <a:close/>
                </a:path>
              </a:pathLst>
            </a:custGeom>
            <a:solidFill>
              <a:srgbClr val="011993"/>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25" name="Shape 725"/>
            <p:cNvSpPr/>
            <p:nvPr/>
          </p:nvSpPr>
          <p:spPr>
            <a:xfrm>
              <a:off x="8107363" y="-1"/>
              <a:ext cx="909640" cy="1654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02" y="21600"/>
                  </a:lnTo>
                  <a:lnTo>
                    <a:pt x="21600" y="17624"/>
                  </a:lnTo>
                  <a:lnTo>
                    <a:pt x="9445" y="0"/>
                  </a:lnTo>
                  <a:lnTo>
                    <a:pt x="0" y="0"/>
                  </a:lnTo>
                  <a:close/>
                </a:path>
              </a:pathLst>
            </a:custGeom>
            <a:gradFill flip="none" rotWithShape="1">
              <a:gsLst>
                <a:gs pos="0">
                  <a:srgbClr val="011993"/>
                </a:gs>
                <a:gs pos="100000">
                  <a:srgbClr val="010E6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26" name="Shape 726"/>
            <p:cNvSpPr/>
            <p:nvPr/>
          </p:nvSpPr>
          <p:spPr>
            <a:xfrm>
              <a:off x="8589963" y="-1"/>
              <a:ext cx="541340" cy="1263651"/>
            </a:xfrm>
            <a:custGeom>
              <a:avLst/>
              <a:gdLst/>
              <a:ahLst/>
              <a:cxnLst>
                <a:cxn ang="0">
                  <a:pos x="wd2" y="hd2"/>
                </a:cxn>
                <a:cxn ang="5400000">
                  <a:pos x="wd2" y="hd2"/>
                </a:cxn>
                <a:cxn ang="10800000">
                  <a:pos x="wd2" y="hd2"/>
                </a:cxn>
                <a:cxn ang="16200000">
                  <a:pos x="wd2" y="hd2"/>
                </a:cxn>
              </a:cxnLst>
              <a:rect l="0" t="0" r="r" b="b"/>
              <a:pathLst>
                <a:path w="21600" h="21600" extrusionOk="0">
                  <a:moveTo>
                    <a:pt x="9121" y="0"/>
                  </a:moveTo>
                  <a:lnTo>
                    <a:pt x="0" y="0"/>
                  </a:lnTo>
                  <a:lnTo>
                    <a:pt x="18179" y="21600"/>
                  </a:lnTo>
                  <a:lnTo>
                    <a:pt x="21600" y="17697"/>
                  </a:lnTo>
                  <a:lnTo>
                    <a:pt x="9121" y="0"/>
                  </a:lnTo>
                  <a:close/>
                </a:path>
              </a:pathLst>
            </a:custGeom>
            <a:gradFill flip="none" rotWithShape="1">
              <a:gsLst>
                <a:gs pos="0">
                  <a:srgbClr val="011993"/>
                </a:gs>
                <a:gs pos="100000">
                  <a:srgbClr val="010F6C"/>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27" name="Shape 727"/>
            <p:cNvSpPr/>
            <p:nvPr/>
          </p:nvSpPr>
          <p:spPr>
            <a:xfrm>
              <a:off x="9045576" y="1036636"/>
              <a:ext cx="95252" cy="493715"/>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21600" y="21600"/>
                  </a:lnTo>
                  <a:lnTo>
                    <a:pt x="21600" y="415"/>
                  </a:lnTo>
                  <a:lnTo>
                    <a:pt x="19440" y="0"/>
                  </a:lnTo>
                  <a:lnTo>
                    <a:pt x="0" y="9969"/>
                  </a:lnTo>
                  <a:close/>
                </a:path>
              </a:pathLst>
            </a:custGeom>
            <a:solidFill>
              <a:srgbClr val="011993"/>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28" name="Shape 728"/>
            <p:cNvSpPr/>
            <p:nvPr/>
          </p:nvSpPr>
          <p:spPr>
            <a:xfrm>
              <a:off x="3173" y="2541586"/>
              <a:ext cx="9131305" cy="2959103"/>
            </a:xfrm>
            <a:custGeom>
              <a:avLst/>
              <a:gdLst/>
              <a:ahLst/>
              <a:cxnLst>
                <a:cxn ang="0">
                  <a:pos x="wd2" y="hd2"/>
                </a:cxn>
                <a:cxn ang="5400000">
                  <a:pos x="wd2" y="hd2"/>
                </a:cxn>
                <a:cxn ang="10800000">
                  <a:pos x="wd2" y="hd2"/>
                </a:cxn>
                <a:cxn ang="16200000">
                  <a:pos x="wd2" y="hd2"/>
                </a:cxn>
              </a:cxnLst>
              <a:rect l="0" t="0" r="r" b="b"/>
              <a:pathLst>
                <a:path w="21600" h="21600" extrusionOk="0">
                  <a:moveTo>
                    <a:pt x="0" y="4299"/>
                  </a:moveTo>
                  <a:lnTo>
                    <a:pt x="21600" y="21600"/>
                  </a:lnTo>
                  <a:lnTo>
                    <a:pt x="21600" y="21252"/>
                  </a:lnTo>
                  <a:lnTo>
                    <a:pt x="0" y="0"/>
                  </a:lnTo>
                  <a:lnTo>
                    <a:pt x="0" y="4299"/>
                  </a:lnTo>
                  <a:close/>
                </a:path>
              </a:pathLst>
            </a:custGeom>
            <a:gradFill flip="none" rotWithShape="1">
              <a:gsLst>
                <a:gs pos="0">
                  <a:srgbClr val="021EAA"/>
                </a:gs>
                <a:gs pos="100000">
                  <a:srgbClr val="011174"/>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29" name="Shape 729"/>
            <p:cNvSpPr/>
            <p:nvPr/>
          </p:nvSpPr>
          <p:spPr>
            <a:xfrm>
              <a:off x="3173" y="3416300"/>
              <a:ext cx="9131305" cy="2122489"/>
            </a:xfrm>
            <a:custGeom>
              <a:avLst/>
              <a:gdLst/>
              <a:ahLst/>
              <a:cxnLst>
                <a:cxn ang="0">
                  <a:pos x="wd2" y="hd2"/>
                </a:cxn>
                <a:cxn ang="5400000">
                  <a:pos x="wd2" y="hd2"/>
                </a:cxn>
                <a:cxn ang="10800000">
                  <a:pos x="wd2" y="hd2"/>
                </a:cxn>
                <a:cxn ang="16200000">
                  <a:pos x="wd2" y="hd2"/>
                </a:cxn>
              </a:cxnLst>
              <a:rect l="0" t="0" r="r" b="b"/>
              <a:pathLst>
                <a:path w="21600" h="21600" extrusionOk="0">
                  <a:moveTo>
                    <a:pt x="0" y="5913"/>
                  </a:moveTo>
                  <a:lnTo>
                    <a:pt x="21600" y="21600"/>
                  </a:lnTo>
                  <a:lnTo>
                    <a:pt x="21600" y="21503"/>
                  </a:lnTo>
                  <a:lnTo>
                    <a:pt x="0" y="0"/>
                  </a:lnTo>
                  <a:lnTo>
                    <a:pt x="0" y="5913"/>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30" name="Shape 730"/>
            <p:cNvSpPr/>
            <p:nvPr/>
          </p:nvSpPr>
          <p:spPr>
            <a:xfrm>
              <a:off x="3173" y="5043487"/>
              <a:ext cx="9131305" cy="657227"/>
            </a:xfrm>
            <a:custGeom>
              <a:avLst/>
              <a:gdLst/>
              <a:ahLst/>
              <a:cxnLst>
                <a:cxn ang="0">
                  <a:pos x="wd2" y="hd2"/>
                </a:cxn>
                <a:cxn ang="5400000">
                  <a:pos x="wd2" y="hd2"/>
                </a:cxn>
                <a:cxn ang="10800000">
                  <a:pos x="wd2" y="hd2"/>
                </a:cxn>
                <a:cxn ang="16200000">
                  <a:pos x="wd2" y="hd2"/>
                </a:cxn>
              </a:cxnLst>
              <a:rect l="0" t="0" r="r" b="b"/>
              <a:pathLst>
                <a:path w="21600" h="21600" extrusionOk="0">
                  <a:moveTo>
                    <a:pt x="0" y="2504"/>
                  </a:moveTo>
                  <a:lnTo>
                    <a:pt x="21600" y="21600"/>
                  </a:lnTo>
                  <a:lnTo>
                    <a:pt x="21600" y="20974"/>
                  </a:lnTo>
                  <a:lnTo>
                    <a:pt x="0" y="0"/>
                  </a:lnTo>
                  <a:lnTo>
                    <a:pt x="0" y="2504"/>
                  </a:lnTo>
                  <a:close/>
                </a:path>
              </a:pathLst>
            </a:custGeom>
            <a:gradFill flip="none" rotWithShape="1">
              <a:gsLst>
                <a:gs pos="0">
                  <a:srgbClr val="021EAA"/>
                </a:gs>
                <a:gs pos="100000">
                  <a:srgbClr val="011995"/>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31" name="Shape 731"/>
            <p:cNvSpPr/>
            <p:nvPr/>
          </p:nvSpPr>
          <p:spPr>
            <a:xfrm>
              <a:off x="2058986" y="-1"/>
              <a:ext cx="7075492" cy="5043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437"/>
                  </a:lnTo>
                  <a:lnTo>
                    <a:pt x="607" y="0"/>
                  </a:lnTo>
                  <a:lnTo>
                    <a:pt x="0" y="0"/>
                  </a:lnTo>
                  <a:close/>
                </a:path>
              </a:pathLst>
            </a:custGeom>
            <a:gradFill flip="none" rotWithShape="1">
              <a:gsLst>
                <a:gs pos="0">
                  <a:srgbClr val="021EAA"/>
                </a:gs>
                <a:gs pos="100000">
                  <a:srgbClr val="000C5C"/>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32" name="Shape 732"/>
            <p:cNvSpPr/>
            <p:nvPr/>
          </p:nvSpPr>
          <p:spPr>
            <a:xfrm>
              <a:off x="5272087" y="-1"/>
              <a:ext cx="3862391" cy="4149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50"/>
                  </a:lnTo>
                  <a:lnTo>
                    <a:pt x="587" y="0"/>
                  </a:lnTo>
                  <a:lnTo>
                    <a:pt x="0" y="0"/>
                  </a:lnTo>
                  <a:close/>
                </a:path>
              </a:pathLst>
            </a:custGeom>
            <a:gradFill flip="none" rotWithShape="1">
              <a:gsLst>
                <a:gs pos="0">
                  <a:srgbClr val="021EAA"/>
                </a:gs>
                <a:gs pos="100000">
                  <a:srgbClr val="011995"/>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33" name="Shape 733"/>
            <p:cNvSpPr/>
            <p:nvPr/>
          </p:nvSpPr>
          <p:spPr>
            <a:xfrm>
              <a:off x="6270625" y="-1"/>
              <a:ext cx="2863852" cy="3911602"/>
            </a:xfrm>
            <a:custGeom>
              <a:avLst/>
              <a:gdLst/>
              <a:ahLst/>
              <a:cxnLst>
                <a:cxn ang="0">
                  <a:pos x="wd2" y="hd2"/>
                </a:cxn>
                <a:cxn ang="5400000">
                  <a:pos x="wd2" y="hd2"/>
                </a:cxn>
                <a:cxn ang="10800000">
                  <a:pos x="wd2" y="hd2"/>
                </a:cxn>
                <a:cxn ang="16200000">
                  <a:pos x="wd2" y="hd2"/>
                </a:cxn>
              </a:cxnLst>
              <a:rect l="0" t="0" r="r" b="b"/>
              <a:pathLst>
                <a:path w="21600" h="21600" extrusionOk="0">
                  <a:moveTo>
                    <a:pt x="5820" y="0"/>
                  </a:moveTo>
                  <a:lnTo>
                    <a:pt x="0" y="0"/>
                  </a:lnTo>
                  <a:lnTo>
                    <a:pt x="21600" y="21600"/>
                  </a:lnTo>
                  <a:lnTo>
                    <a:pt x="21600" y="19706"/>
                  </a:lnTo>
                  <a:lnTo>
                    <a:pt x="21528" y="19706"/>
                  </a:lnTo>
                  <a:lnTo>
                    <a:pt x="582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34" name="Shape 734"/>
            <p:cNvSpPr/>
            <p:nvPr/>
          </p:nvSpPr>
          <p:spPr>
            <a:xfrm>
              <a:off x="7173912" y="-1"/>
              <a:ext cx="1960566" cy="32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225"/>
                  </a:lnTo>
                  <a:lnTo>
                    <a:pt x="736" y="0"/>
                  </a:lnTo>
                  <a:lnTo>
                    <a:pt x="0" y="0"/>
                  </a:lnTo>
                  <a:close/>
                </a:path>
              </a:pathLst>
            </a:custGeom>
            <a:gradFill flip="none" rotWithShape="1">
              <a:gsLst>
                <a:gs pos="0">
                  <a:srgbClr val="021EAA"/>
                </a:gs>
                <a:gs pos="100000">
                  <a:srgbClr val="010F6B"/>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35" name="Shape 735"/>
            <p:cNvSpPr/>
            <p:nvPr/>
          </p:nvSpPr>
          <p:spPr>
            <a:xfrm>
              <a:off x="7451725" y="-2"/>
              <a:ext cx="1682753" cy="3073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33"/>
                  </a:lnTo>
                  <a:lnTo>
                    <a:pt x="1102" y="0"/>
                  </a:lnTo>
                  <a:lnTo>
                    <a:pt x="0" y="0"/>
                  </a:lnTo>
                  <a:close/>
                </a:path>
              </a:pathLst>
            </a:custGeom>
            <a:gradFill flip="none" rotWithShape="1">
              <a:gsLst>
                <a:gs pos="0">
                  <a:srgbClr val="021EAA"/>
                </a:gs>
                <a:gs pos="100000">
                  <a:srgbClr val="011582"/>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36" name="Shape 736"/>
            <p:cNvSpPr/>
            <p:nvPr/>
          </p:nvSpPr>
          <p:spPr>
            <a:xfrm>
              <a:off x="7907338" y="-1"/>
              <a:ext cx="1227139" cy="2360614"/>
            </a:xfrm>
            <a:custGeom>
              <a:avLst/>
              <a:gdLst/>
              <a:ahLst/>
              <a:cxnLst>
                <a:cxn ang="0">
                  <a:pos x="wd2" y="hd2"/>
                </a:cxn>
                <a:cxn ang="5400000">
                  <a:pos x="wd2" y="hd2"/>
                </a:cxn>
                <a:cxn ang="10800000">
                  <a:pos x="wd2" y="hd2"/>
                </a:cxn>
                <a:cxn ang="16200000">
                  <a:pos x="wd2" y="hd2"/>
                </a:cxn>
              </a:cxnLst>
              <a:rect l="0" t="0" r="r" b="b"/>
              <a:pathLst>
                <a:path w="21600" h="21600" extrusionOk="0">
                  <a:moveTo>
                    <a:pt x="21600" y="20816"/>
                  </a:moveTo>
                  <a:lnTo>
                    <a:pt x="1177" y="0"/>
                  </a:lnTo>
                  <a:lnTo>
                    <a:pt x="0" y="0"/>
                  </a:lnTo>
                  <a:lnTo>
                    <a:pt x="21600" y="21600"/>
                  </a:lnTo>
                  <a:lnTo>
                    <a:pt x="21600" y="20816"/>
                  </a:lnTo>
                  <a:close/>
                </a:path>
              </a:pathLst>
            </a:custGeom>
            <a:gradFill flip="none" rotWithShape="1">
              <a:gsLst>
                <a:gs pos="0">
                  <a:srgbClr val="021EAA"/>
                </a:gs>
                <a:gs pos="100000">
                  <a:srgbClr val="01178C"/>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grpSp>
          <p:nvGrpSpPr>
            <p:cNvPr id="739" name="Group 739"/>
            <p:cNvGrpSpPr/>
            <p:nvPr/>
          </p:nvGrpSpPr>
          <p:grpSpPr>
            <a:xfrm>
              <a:off x="-2" y="2590798"/>
              <a:ext cx="9140831" cy="2949579"/>
              <a:chOff x="0" y="0"/>
              <a:chExt cx="9140829" cy="2949577"/>
            </a:xfrm>
          </p:grpSpPr>
          <p:sp>
            <p:nvSpPr>
              <p:cNvPr id="737" name="Shape 737"/>
              <p:cNvSpPr/>
              <p:nvPr/>
            </p:nvSpPr>
            <p:spPr>
              <a:xfrm>
                <a:off x="0" y="-1"/>
                <a:ext cx="5826129" cy="20843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21"/>
                    </a:lnTo>
                    <a:lnTo>
                      <a:pt x="21458" y="21600"/>
                    </a:lnTo>
                    <a:lnTo>
                      <a:pt x="21529" y="20317"/>
                    </a:lnTo>
                    <a:lnTo>
                      <a:pt x="21600" y="19132"/>
                    </a:lnTo>
                    <a:lnTo>
                      <a:pt x="0" y="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38" name="Shape 738"/>
              <p:cNvSpPr/>
              <p:nvPr/>
            </p:nvSpPr>
            <p:spPr>
              <a:xfrm>
                <a:off x="5788027" y="1846263"/>
                <a:ext cx="3352804" cy="1103315"/>
              </a:xfrm>
              <a:custGeom>
                <a:avLst/>
                <a:gdLst/>
                <a:ahLst/>
                <a:cxnLst>
                  <a:cxn ang="0">
                    <a:pos x="wd2" y="hd2"/>
                  </a:cxn>
                  <a:cxn ang="5400000">
                    <a:pos x="wd2" y="hd2"/>
                  </a:cxn>
                  <a:cxn ang="10800000">
                    <a:pos x="wd2" y="hd2"/>
                  </a:cxn>
                  <a:cxn ang="16200000">
                    <a:pos x="wd2" y="hd2"/>
                  </a:cxn>
                </a:cxnLst>
                <a:rect l="0" t="0" r="r" b="b"/>
                <a:pathLst>
                  <a:path w="21600" h="21600" extrusionOk="0">
                    <a:moveTo>
                      <a:pt x="21600" y="20668"/>
                    </a:moveTo>
                    <a:lnTo>
                      <a:pt x="246" y="0"/>
                    </a:lnTo>
                    <a:lnTo>
                      <a:pt x="123" y="2238"/>
                    </a:lnTo>
                    <a:lnTo>
                      <a:pt x="0" y="4662"/>
                    </a:lnTo>
                    <a:lnTo>
                      <a:pt x="21600" y="21600"/>
                    </a:lnTo>
                    <a:lnTo>
                      <a:pt x="21600" y="20668"/>
                    </a:lnTo>
                    <a:close/>
                  </a:path>
                </a:pathLst>
              </a:custGeom>
              <a:gradFill flip="none" rotWithShape="1">
                <a:gsLst>
                  <a:gs pos="0">
                    <a:srgbClr val="1F2EB2"/>
                  </a:gs>
                  <a:gs pos="100000">
                    <a:srgbClr val="021EAA"/>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grpSp>
      </p:grpSp>
      <p:sp>
        <p:nvSpPr>
          <p:cNvPr id="741" name="Shape 741"/>
          <p:cNvSpPr>
            <a:spLocks noGrp="1"/>
          </p:cNvSpPr>
          <p:nvPr>
            <p:ph type="title"/>
          </p:nvPr>
        </p:nvSpPr>
        <p:spPr>
          <a:xfrm>
            <a:off x="3962401" y="196846"/>
            <a:ext cx="16459202" cy="3003556"/>
          </a:xfrm>
          <a:prstGeom prst="rect">
            <a:avLst/>
          </a:prstGeom>
        </p:spPr>
        <p:txBody>
          <a:bodyPr/>
          <a:lstStyle/>
          <a:p>
            <a:r>
              <a:rPr>
                <a:solidFill>
                  <a:srgbClr val="FFFF00"/>
                </a:solidFill>
              </a:rPr>
              <a:t>Testosterone and PDE-5 Inhibitors</a:t>
            </a:r>
          </a:p>
        </p:txBody>
      </p:sp>
      <p:sp>
        <p:nvSpPr>
          <p:cNvPr id="742" name="Shape 742"/>
          <p:cNvSpPr>
            <a:spLocks noGrp="1"/>
          </p:cNvSpPr>
          <p:nvPr>
            <p:ph type="body" idx="1"/>
          </p:nvPr>
        </p:nvSpPr>
        <p:spPr>
          <a:xfrm>
            <a:off x="3962401" y="3251201"/>
            <a:ext cx="16459202" cy="6854530"/>
          </a:xfrm>
          <a:prstGeom prst="rect">
            <a:avLst/>
          </a:prstGeom>
        </p:spPr>
        <p:txBody>
          <a:bodyPr/>
          <a:lstStyle/>
          <a:p>
            <a:pPr marL="1222078" marR="61770" indent="-465362" defTabSz="1389888">
              <a:spcBef>
                <a:spcPts val="1000"/>
              </a:spcBef>
              <a:defRPr sz="2200"/>
            </a:pPr>
            <a:r>
              <a:t>Test</a:t>
            </a:r>
            <a:r>
              <a:rPr lang="en-US"/>
              <a:t>ost</a:t>
            </a:r>
            <a:r>
              <a:t>erone has no effect directly on erections</a:t>
            </a:r>
          </a:p>
          <a:p>
            <a:pPr marL="1854974" marR="61770" lvl="1" indent="-403312" defTabSz="1389888">
              <a:spcBef>
                <a:spcPts val="800"/>
              </a:spcBef>
              <a:buSzPct val="58499"/>
              <a:buBlip>
                <a:blip r:embed="rId2"/>
              </a:buBlip>
              <a:defRPr sz="1900"/>
            </a:pPr>
            <a:r>
              <a:t>May improve libido</a:t>
            </a:r>
          </a:p>
          <a:p>
            <a:pPr marL="1222078" marR="61770" indent="-465362" defTabSz="1389888">
              <a:spcBef>
                <a:spcPts val="1000"/>
              </a:spcBef>
              <a:defRPr sz="2200"/>
            </a:pPr>
            <a:r>
              <a:t>Testosterone + Sildenafil vs. Placebo + Sildenafil in patients who previously failed sildenafil alone</a:t>
            </a:r>
          </a:p>
          <a:p>
            <a:pPr marL="1222078" marR="61770" indent="-465362" defTabSz="1389888">
              <a:spcBef>
                <a:spcPts val="1000"/>
              </a:spcBef>
              <a:defRPr sz="2200"/>
            </a:pPr>
            <a:r>
              <a:t>There was prevalence of men who failed prior sildenafil who were hypogonadal</a:t>
            </a:r>
          </a:p>
          <a:p>
            <a:pPr marL="1222078" marR="61770" indent="-465362" defTabSz="1389888">
              <a:spcBef>
                <a:spcPts val="1000"/>
              </a:spcBef>
              <a:defRPr sz="2200"/>
            </a:pPr>
            <a:r>
              <a:t>Worked in men with low/low normal T levels</a:t>
            </a:r>
          </a:p>
          <a:p>
            <a:pPr marL="1828088" marR="61770" lvl="1" indent="-376426" defTabSz="1389888">
              <a:spcBef>
                <a:spcPts val="800"/>
              </a:spcBef>
              <a:defRPr sz="1900"/>
            </a:pPr>
            <a:r>
              <a:t>Careful, supplementing T can be dangerous</a:t>
            </a:r>
          </a:p>
          <a:p>
            <a:pPr marL="1828088" marR="61770" lvl="1" indent="-376426" defTabSz="1389888">
              <a:spcBef>
                <a:spcPts val="800"/>
              </a:spcBef>
              <a:defRPr sz="1900"/>
            </a:pPr>
            <a:r>
              <a:t>Perhaps screening men after initial med failure</a:t>
            </a:r>
          </a:p>
        </p:txBody>
      </p:sp>
      <p:sp>
        <p:nvSpPr>
          <p:cNvPr id="743" name="Shape 743"/>
          <p:cNvSpPr>
            <a:spLocks noGrp="1"/>
          </p:cNvSpPr>
          <p:nvPr>
            <p:ph type="sldNum" sz="quarter" idx="4294967295"/>
          </p:nvPr>
        </p:nvSpPr>
        <p:spPr>
          <a:xfrm>
            <a:off x="18079611" y="12960534"/>
            <a:ext cx="416781" cy="441146"/>
          </a:xfrm>
          <a:prstGeom prst="rect">
            <a:avLst/>
          </a:prstGeom>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pPr algn="ctr">
              <a:spcBef>
                <a:spcPts val="0"/>
              </a:spcBef>
              <a:spcAft>
                <a:spcPts val="0"/>
              </a:spcAft>
            </a:pPr>
            <a:fld id="{86CB4B4D-7CA3-9044-876B-883B54F8677D}" type="slidenum">
              <a:rPr/>
              <a:pPr algn="ctr">
                <a:spcBef>
                  <a:spcPts val="0"/>
                </a:spcBef>
                <a:spcAft>
                  <a:spcPts val="0"/>
                </a:spcAft>
              </a:pPr>
              <a:t>66</a:t>
            </a:fld>
            <a:endParaRPr/>
          </a:p>
        </p:txBody>
      </p:sp>
      <p:sp>
        <p:nvSpPr>
          <p:cNvPr id="744" name="Shape 744"/>
          <p:cNvSpPr/>
          <p:nvPr/>
        </p:nvSpPr>
        <p:spPr>
          <a:xfrm>
            <a:off x="5786404" y="10062538"/>
            <a:ext cx="12811199" cy="1836400"/>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101600" tIns="101600" rIns="101600" bIns="101600" anchor="ctr">
            <a:spAutoFit/>
          </a:bodyPr>
          <a:lstStyle/>
          <a:p>
            <a:pPr algn="ctr" defTabSz="9144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a:p>
            <a:pPr algn="ctr" defTabSz="914400">
              <a:spcBef>
                <a:spcPts val="1200"/>
              </a:spcBef>
              <a:spcAft>
                <a:spcPts val="0"/>
              </a:spcAft>
              <a:defRPr sz="1600">
                <a:solidFill>
                  <a:srgbClr val="FFFFFF"/>
                </a:solidFill>
                <a:effectLst/>
                <a:uFill>
                  <a:solidFill>
                    <a:srgbClr val="FFFFFF"/>
                  </a:solidFill>
                </a:uFill>
                <a:latin typeface="Arial"/>
                <a:ea typeface="Arial"/>
                <a:cs typeface="Arial"/>
                <a:sym typeface="Arial"/>
              </a:defRPr>
            </a:pPr>
            <a:r>
              <a:rPr sz="3200" b="1">
                <a:solidFill>
                  <a:srgbClr val="FFFFFF"/>
                </a:solidFill>
                <a:uFill>
                  <a:solidFill>
                    <a:srgbClr val="FFFFFF"/>
                  </a:solidFill>
                </a:uFill>
                <a:latin typeface="Arial"/>
                <a:cs typeface="Arial"/>
                <a:sym typeface="Arial"/>
              </a:rPr>
              <a:t>Testosterone therapy in erectile dysfunction and hypogonadism.</a:t>
            </a:r>
          </a:p>
          <a:p>
            <a:pPr algn="ctr" defTabSz="914400">
              <a:spcBef>
                <a:spcPts val="0"/>
              </a:spcBef>
              <a:spcAft>
                <a:spcPts val="0"/>
              </a:spcAft>
              <a:defRPr sz="1600" b="0">
                <a:solidFill>
                  <a:srgbClr val="FF0000"/>
                </a:solidFill>
                <a:effectLst/>
                <a:uFill>
                  <a:solidFill>
                    <a:srgbClr val="FF0000"/>
                  </a:solidFill>
                </a:uFill>
                <a:latin typeface="Arial"/>
                <a:ea typeface="Arial"/>
                <a:cs typeface="Arial"/>
                <a:sym typeface="Arial"/>
              </a:defRPr>
            </a:pPr>
            <a:r>
              <a:rPr sz="3200" u="sng">
                <a:solidFill>
                  <a:srgbClr val="0000FF"/>
                </a:solidFill>
                <a:uFill>
                  <a:solidFill>
                    <a:srgbClr val="0000FF"/>
                  </a:solidFill>
                </a:uFill>
                <a:latin typeface="Arial"/>
                <a:cs typeface="Arial"/>
                <a:sym typeface="Arial"/>
                <a:hlinkClick r:id="rId3"/>
              </a:rPr>
              <a:t>Shabsigh R</a:t>
            </a:r>
            <a:r>
              <a:rPr sz="3200">
                <a:solidFill>
                  <a:srgbClr val="FFFFFF"/>
                </a:solidFill>
                <a:uFill>
                  <a:solidFill>
                    <a:srgbClr val="FFFFFF"/>
                  </a:solidFill>
                </a:uFill>
                <a:latin typeface="Arial"/>
                <a:cs typeface="Arial"/>
                <a:sym typeface="Arial"/>
              </a:rPr>
              <a:t>1. J Sex Med. 2005 Nov;2(6):785-92.</a:t>
            </a:r>
          </a:p>
        </p:txBody>
      </p:sp>
    </p:spTree>
  </p:cSld>
  <p:clrMapOvr>
    <a:masterClrMapping/>
  </p:clrMapOvr>
  <p:transition spd="slow">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2" name="Group 802"/>
          <p:cNvGrpSpPr/>
          <p:nvPr/>
        </p:nvGrpSpPr>
        <p:grpSpPr>
          <a:xfrm>
            <a:off x="3047997" y="-5"/>
            <a:ext cx="18281662" cy="13712834"/>
            <a:chOff x="-1" y="-1"/>
            <a:chExt cx="9140830" cy="6856415"/>
          </a:xfrm>
        </p:grpSpPr>
        <p:sp>
          <p:nvSpPr>
            <p:cNvPr id="764" name="Shape 764"/>
            <p:cNvSpPr/>
            <p:nvPr/>
          </p:nvSpPr>
          <p:spPr>
            <a:xfrm>
              <a:off x="-2" y="19048"/>
              <a:ext cx="9140830" cy="5195891"/>
            </a:xfrm>
            <a:custGeom>
              <a:avLst/>
              <a:gdLst/>
              <a:ahLst/>
              <a:cxnLst>
                <a:cxn ang="0">
                  <a:pos x="wd2" y="hd2"/>
                </a:cxn>
                <a:cxn ang="5400000">
                  <a:pos x="wd2" y="hd2"/>
                </a:cxn>
                <a:cxn ang="10800000">
                  <a:pos x="wd2" y="hd2"/>
                </a:cxn>
                <a:cxn ang="16200000">
                  <a:pos x="wd2" y="hd2"/>
                </a:cxn>
              </a:cxnLst>
              <a:rect l="0" t="0" r="r" b="b"/>
              <a:pathLst>
                <a:path w="21600" h="21600"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11993"/>
                </a:gs>
                <a:gs pos="100000">
                  <a:srgbClr val="010D64"/>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65" name="Shape 765"/>
            <p:cNvSpPr/>
            <p:nvPr/>
          </p:nvSpPr>
          <p:spPr>
            <a:xfrm>
              <a:off x="236535" y="-1"/>
              <a:ext cx="8904293" cy="5148265"/>
            </a:xfrm>
            <a:custGeom>
              <a:avLst/>
              <a:gdLst/>
              <a:ahLst/>
              <a:cxnLst>
                <a:cxn ang="0">
                  <a:pos x="wd2" y="hd2"/>
                </a:cxn>
                <a:cxn ang="5400000">
                  <a:pos x="wd2" y="hd2"/>
                </a:cxn>
                <a:cxn ang="10800000">
                  <a:pos x="wd2" y="hd2"/>
                </a:cxn>
                <a:cxn ang="16200000">
                  <a:pos x="wd2" y="hd2"/>
                </a:cxn>
              </a:cxnLst>
              <a:rect l="0" t="0" r="r" b="b"/>
              <a:pathLst>
                <a:path w="21600" h="21600"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66" name="Shape 766"/>
            <p:cNvSpPr/>
            <p:nvPr/>
          </p:nvSpPr>
          <p:spPr>
            <a:xfrm>
              <a:off x="-2" y="5449887"/>
              <a:ext cx="6410329" cy="303214"/>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21600" y="21600"/>
                  </a:lnTo>
                  <a:lnTo>
                    <a:pt x="21600" y="16200"/>
                  </a:lnTo>
                  <a:lnTo>
                    <a:pt x="0" y="0"/>
                  </a:lnTo>
                  <a:lnTo>
                    <a:pt x="0" y="17550"/>
                  </a:lnTo>
                  <a:close/>
                </a:path>
              </a:pathLst>
            </a:custGeom>
            <a:gradFill flip="none" rotWithShape="1">
              <a:gsLst>
                <a:gs pos="0">
                  <a:srgbClr val="011993"/>
                </a:gs>
                <a:gs pos="100000">
                  <a:srgbClr val="011174"/>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67" name="Shape 767"/>
            <p:cNvSpPr/>
            <p:nvPr/>
          </p:nvSpPr>
          <p:spPr>
            <a:xfrm>
              <a:off x="6410325" y="5678487"/>
              <a:ext cx="2730503" cy="103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636"/>
                  </a:lnTo>
                  <a:lnTo>
                    <a:pt x="0" y="0"/>
                  </a:lnTo>
                  <a:lnTo>
                    <a:pt x="0" y="15709"/>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68" name="Shape 768"/>
            <p:cNvSpPr/>
            <p:nvPr/>
          </p:nvSpPr>
          <p:spPr>
            <a:xfrm>
              <a:off x="-2" y="5915025"/>
              <a:ext cx="7594604" cy="522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055"/>
                  </a:lnTo>
                  <a:lnTo>
                    <a:pt x="21600" y="0"/>
                  </a:lnTo>
                  <a:lnTo>
                    <a:pt x="0" y="7025"/>
                  </a:lnTo>
                  <a:lnTo>
                    <a:pt x="0" y="21600"/>
                  </a:lnTo>
                  <a:close/>
                </a:path>
              </a:pathLst>
            </a:custGeom>
            <a:gradFill flip="none" rotWithShape="1">
              <a:gsLst>
                <a:gs pos="0">
                  <a:srgbClr val="021EAA"/>
                </a:gs>
                <a:gs pos="100000">
                  <a:srgbClr val="011890"/>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69" name="Shape 769"/>
            <p:cNvSpPr/>
            <p:nvPr/>
          </p:nvSpPr>
          <p:spPr>
            <a:xfrm>
              <a:off x="7594601" y="5876925"/>
              <a:ext cx="1546227" cy="160339"/>
            </a:xfrm>
            <a:custGeom>
              <a:avLst/>
              <a:gdLst/>
              <a:ahLst/>
              <a:cxnLst>
                <a:cxn ang="0">
                  <a:pos x="wd2" y="hd2"/>
                </a:cxn>
                <a:cxn ang="5400000">
                  <a:pos x="wd2" y="hd2"/>
                </a:cxn>
                <a:cxn ang="10800000">
                  <a:pos x="wd2" y="hd2"/>
                </a:cxn>
                <a:cxn ang="16200000">
                  <a:pos x="wd2" y="hd2"/>
                </a:cxn>
              </a:cxnLst>
              <a:rect l="0" t="0" r="r" b="b"/>
              <a:pathLst>
                <a:path w="21600" h="21600" extrusionOk="0">
                  <a:moveTo>
                    <a:pt x="21600" y="10265"/>
                  </a:moveTo>
                  <a:lnTo>
                    <a:pt x="21600" y="0"/>
                  </a:lnTo>
                  <a:lnTo>
                    <a:pt x="0" y="5133"/>
                  </a:lnTo>
                  <a:lnTo>
                    <a:pt x="0" y="21600"/>
                  </a:lnTo>
                  <a:lnTo>
                    <a:pt x="21600" y="10265"/>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70" name="Shape 770"/>
            <p:cNvSpPr/>
            <p:nvPr/>
          </p:nvSpPr>
          <p:spPr>
            <a:xfrm>
              <a:off x="5745162" y="6056312"/>
              <a:ext cx="3395666" cy="3143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018"/>
                  </a:lnTo>
                  <a:lnTo>
                    <a:pt x="0" y="21600"/>
                  </a:lnTo>
                  <a:lnTo>
                    <a:pt x="21600" y="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71" name="Shape 771"/>
            <p:cNvSpPr/>
            <p:nvPr/>
          </p:nvSpPr>
          <p:spPr>
            <a:xfrm>
              <a:off x="-2" y="6303962"/>
              <a:ext cx="5745166" cy="5524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54" y="21600"/>
                  </a:lnTo>
                  <a:lnTo>
                    <a:pt x="21600" y="2607"/>
                  </a:lnTo>
                  <a:lnTo>
                    <a:pt x="21600" y="0"/>
                  </a:lnTo>
                  <a:lnTo>
                    <a:pt x="0" y="16386"/>
                  </a:lnTo>
                  <a:lnTo>
                    <a:pt x="0" y="2160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72" name="Shape 772"/>
            <p:cNvSpPr/>
            <p:nvPr/>
          </p:nvSpPr>
          <p:spPr>
            <a:xfrm>
              <a:off x="3328986" y="6418262"/>
              <a:ext cx="3990978" cy="438152"/>
            </a:xfrm>
            <a:custGeom>
              <a:avLst/>
              <a:gdLst/>
              <a:ahLst/>
              <a:cxnLst>
                <a:cxn ang="0">
                  <a:pos x="wd2" y="hd2"/>
                </a:cxn>
                <a:cxn ang="5400000">
                  <a:pos x="wd2" y="hd2"/>
                </a:cxn>
                <a:cxn ang="10800000">
                  <a:pos x="wd2" y="hd2"/>
                </a:cxn>
                <a:cxn ang="16200000">
                  <a:pos x="wd2" y="hd2"/>
                </a:cxn>
              </a:cxnLst>
              <a:rect l="0" t="0" r="r" b="b"/>
              <a:pathLst>
                <a:path w="21600" h="21600" extrusionOk="0">
                  <a:moveTo>
                    <a:pt x="18725" y="21600"/>
                  </a:moveTo>
                  <a:lnTo>
                    <a:pt x="21600" y="15965"/>
                  </a:lnTo>
                  <a:lnTo>
                    <a:pt x="19395" y="0"/>
                  </a:lnTo>
                  <a:lnTo>
                    <a:pt x="0" y="21600"/>
                  </a:lnTo>
                  <a:lnTo>
                    <a:pt x="18725"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73" name="Shape 773"/>
            <p:cNvSpPr/>
            <p:nvPr/>
          </p:nvSpPr>
          <p:spPr>
            <a:xfrm>
              <a:off x="6911974" y="6142037"/>
              <a:ext cx="2228853" cy="600077"/>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9943"/>
                  </a:lnTo>
                  <a:lnTo>
                    <a:pt x="3951" y="21600"/>
                  </a:lnTo>
                  <a:lnTo>
                    <a:pt x="21600" y="7200"/>
                  </a:lnTo>
                  <a:close/>
                </a:path>
              </a:pathLst>
            </a:custGeom>
            <a:gradFill flip="none" rotWithShape="1">
              <a:gsLst>
                <a:gs pos="0">
                  <a:srgbClr val="0821AC"/>
                </a:gs>
                <a:gs pos="100000">
                  <a:srgbClr val="021EAA"/>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74" name="Shape 774"/>
            <p:cNvSpPr/>
            <p:nvPr/>
          </p:nvSpPr>
          <p:spPr>
            <a:xfrm>
              <a:off x="7985126" y="5002212"/>
              <a:ext cx="1155702" cy="3810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540"/>
                  </a:lnTo>
                  <a:lnTo>
                    <a:pt x="21600"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75" name="Shape 775"/>
            <p:cNvSpPr/>
            <p:nvPr/>
          </p:nvSpPr>
          <p:spPr>
            <a:xfrm>
              <a:off x="-2" y="2359024"/>
              <a:ext cx="7985130" cy="2652715"/>
            </a:xfrm>
            <a:custGeom>
              <a:avLst/>
              <a:gdLst/>
              <a:ahLst/>
              <a:cxnLst>
                <a:cxn ang="0">
                  <a:pos x="wd2" y="hd2"/>
                </a:cxn>
                <a:cxn ang="5400000">
                  <a:pos x="wd2" y="hd2"/>
                </a:cxn>
                <a:cxn ang="10800000">
                  <a:pos x="wd2" y="hd2"/>
                </a:cxn>
                <a:cxn ang="16200000">
                  <a:pos x="wd2" y="hd2"/>
                </a:cxn>
              </a:cxnLst>
              <a:rect l="0" t="0" r="r" b="b"/>
              <a:pathLst>
                <a:path w="21600" h="21600" extrusionOk="0">
                  <a:moveTo>
                    <a:pt x="0" y="930"/>
                  </a:moveTo>
                  <a:lnTo>
                    <a:pt x="21600" y="21600"/>
                  </a:lnTo>
                  <a:lnTo>
                    <a:pt x="21600" y="21522"/>
                  </a:lnTo>
                  <a:lnTo>
                    <a:pt x="0" y="0"/>
                  </a:lnTo>
                  <a:lnTo>
                    <a:pt x="0" y="930"/>
                  </a:lnTo>
                  <a:close/>
                </a:path>
              </a:pathLst>
            </a:custGeom>
            <a:gradFill flip="none" rotWithShape="1">
              <a:gsLst>
                <a:gs pos="0">
                  <a:srgbClr val="021EAA"/>
                </a:gs>
                <a:gs pos="100000">
                  <a:srgbClr val="010E66"/>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76" name="Shape 776"/>
            <p:cNvSpPr/>
            <p:nvPr/>
          </p:nvSpPr>
          <p:spPr>
            <a:xfrm>
              <a:off x="7985126" y="4840287"/>
              <a:ext cx="1155702" cy="5048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192"/>
                  </a:lnTo>
                  <a:lnTo>
                    <a:pt x="0" y="0"/>
                  </a:lnTo>
                  <a:lnTo>
                    <a:pt x="0" y="3668"/>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77" name="Shape 777"/>
            <p:cNvSpPr/>
            <p:nvPr/>
          </p:nvSpPr>
          <p:spPr>
            <a:xfrm>
              <a:off x="-2" y="1454149"/>
              <a:ext cx="7985130" cy="3471865"/>
            </a:xfrm>
            <a:custGeom>
              <a:avLst/>
              <a:gdLst/>
              <a:ahLst/>
              <a:cxnLst>
                <a:cxn ang="0">
                  <a:pos x="wd2" y="hd2"/>
                </a:cxn>
                <a:cxn ang="5400000">
                  <a:pos x="wd2" y="hd2"/>
                </a:cxn>
                <a:cxn ang="10800000">
                  <a:pos x="wd2" y="hd2"/>
                </a:cxn>
                <a:cxn ang="16200000">
                  <a:pos x="wd2" y="hd2"/>
                </a:cxn>
              </a:cxnLst>
              <a:rect l="0" t="0" r="r" b="b"/>
              <a:pathLst>
                <a:path w="21600" h="21600" extrusionOk="0">
                  <a:moveTo>
                    <a:pt x="0" y="3909"/>
                  </a:moveTo>
                  <a:lnTo>
                    <a:pt x="21600" y="21600"/>
                  </a:lnTo>
                  <a:lnTo>
                    <a:pt x="21600" y="21067"/>
                  </a:lnTo>
                  <a:lnTo>
                    <a:pt x="0" y="0"/>
                  </a:lnTo>
                  <a:lnTo>
                    <a:pt x="0" y="3909"/>
                  </a:lnTo>
                  <a:close/>
                </a:path>
              </a:pathLst>
            </a:custGeom>
            <a:gradFill flip="none" rotWithShape="1">
              <a:gsLst>
                <a:gs pos="0">
                  <a:srgbClr val="011993"/>
                </a:gs>
                <a:gs pos="100000">
                  <a:srgbClr val="010E68"/>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78" name="Shape 778"/>
            <p:cNvSpPr/>
            <p:nvPr/>
          </p:nvSpPr>
          <p:spPr>
            <a:xfrm>
              <a:off x="3641724" y="-2"/>
              <a:ext cx="5014916" cy="43259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77" y="21600"/>
                  </a:lnTo>
                  <a:lnTo>
                    <a:pt x="21600" y="21418"/>
                  </a:lnTo>
                  <a:lnTo>
                    <a:pt x="697" y="0"/>
                  </a:lnTo>
                  <a:lnTo>
                    <a:pt x="0" y="0"/>
                  </a:lnTo>
                  <a:close/>
                </a:path>
              </a:pathLst>
            </a:custGeom>
            <a:gradFill flip="none" rotWithShape="1">
              <a:gsLst>
                <a:gs pos="0">
                  <a:srgbClr val="021EAA"/>
                </a:gs>
                <a:gs pos="100000">
                  <a:srgbClr val="01147E"/>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79" name="Shape 779"/>
            <p:cNvSpPr/>
            <p:nvPr/>
          </p:nvSpPr>
          <p:spPr>
            <a:xfrm>
              <a:off x="8628063" y="4289425"/>
              <a:ext cx="512765" cy="4746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999"/>
                  </a:lnTo>
                  <a:lnTo>
                    <a:pt x="1204" y="0"/>
                  </a:lnTo>
                  <a:lnTo>
                    <a:pt x="0" y="1662"/>
                  </a:lnTo>
                  <a:lnTo>
                    <a:pt x="21600" y="21600"/>
                  </a:lnTo>
                  <a:close/>
                </a:path>
              </a:pathLst>
            </a:custGeom>
            <a:gradFill flip="none" rotWithShape="1">
              <a:gsLst>
                <a:gs pos="0">
                  <a:srgbClr val="1326AF"/>
                </a:gs>
                <a:gs pos="100000">
                  <a:srgbClr val="021EAA"/>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80" name="Shape 780"/>
            <p:cNvSpPr/>
            <p:nvPr/>
          </p:nvSpPr>
          <p:spPr>
            <a:xfrm>
              <a:off x="8694738" y="4108450"/>
              <a:ext cx="446090" cy="5318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1155"/>
                  </a:lnTo>
                  <a:lnTo>
                    <a:pt x="7379" y="0"/>
                  </a:lnTo>
                  <a:lnTo>
                    <a:pt x="0" y="5803"/>
                  </a:lnTo>
                  <a:lnTo>
                    <a:pt x="21600"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81" name="Shape 781"/>
            <p:cNvSpPr/>
            <p:nvPr/>
          </p:nvSpPr>
          <p:spPr>
            <a:xfrm>
              <a:off x="3895723" y="-2"/>
              <a:ext cx="4951417" cy="42513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6" y="21600"/>
                  </a:lnTo>
                  <a:lnTo>
                    <a:pt x="21600" y="20875"/>
                  </a:lnTo>
                  <a:lnTo>
                    <a:pt x="2650" y="0"/>
                  </a:lnTo>
                  <a:lnTo>
                    <a:pt x="0" y="0"/>
                  </a:lnTo>
                  <a:close/>
                </a:path>
              </a:pathLst>
            </a:custGeom>
            <a:gradFill flip="none" rotWithShape="1">
              <a:gsLst>
                <a:gs pos="0">
                  <a:srgbClr val="021EAA"/>
                </a:gs>
                <a:gs pos="100000">
                  <a:srgbClr val="000B59"/>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82" name="Shape 782"/>
            <p:cNvSpPr/>
            <p:nvPr/>
          </p:nvSpPr>
          <p:spPr>
            <a:xfrm>
              <a:off x="8931276" y="4022725"/>
              <a:ext cx="209552" cy="2095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solidFill>
              <a:srgbClr val="FFACA9"/>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83" name="Shape 783"/>
            <p:cNvSpPr/>
            <p:nvPr/>
          </p:nvSpPr>
          <p:spPr>
            <a:xfrm>
              <a:off x="4940300" y="-1"/>
              <a:ext cx="3990978" cy="4022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566" y="0"/>
                  </a:lnTo>
                  <a:lnTo>
                    <a:pt x="0" y="0"/>
                  </a:lnTo>
                  <a:close/>
                </a:path>
              </a:pathLst>
            </a:custGeom>
            <a:gradFill flip="none" rotWithShape="1">
              <a:gsLst>
                <a:gs pos="0">
                  <a:srgbClr val="021EAA"/>
                </a:gs>
                <a:gs pos="100000">
                  <a:srgbClr val="010D62"/>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84" name="Shape 784"/>
            <p:cNvSpPr/>
            <p:nvPr/>
          </p:nvSpPr>
          <p:spPr>
            <a:xfrm>
              <a:off x="5537200" y="-2"/>
              <a:ext cx="3489328" cy="3937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82" y="21600"/>
                  </a:lnTo>
                  <a:lnTo>
                    <a:pt x="21600" y="21548"/>
                  </a:lnTo>
                  <a:lnTo>
                    <a:pt x="3112" y="0"/>
                  </a:lnTo>
                  <a:lnTo>
                    <a:pt x="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85" name="Shape 785"/>
            <p:cNvSpPr/>
            <p:nvPr/>
          </p:nvSpPr>
          <p:spPr>
            <a:xfrm>
              <a:off x="9007476" y="3927475"/>
              <a:ext cx="133352" cy="152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250"/>
                  </a:lnTo>
                  <a:lnTo>
                    <a:pt x="3086" y="0"/>
                  </a:lnTo>
                  <a:lnTo>
                    <a:pt x="0" y="1350"/>
                  </a:lnTo>
                  <a:lnTo>
                    <a:pt x="21600" y="21600"/>
                  </a:lnTo>
                  <a:close/>
                </a:path>
              </a:pathLst>
            </a:custGeom>
            <a:gradFill flip="none" rotWithShape="1">
              <a:gsLst>
                <a:gs pos="0">
                  <a:srgbClr val="1F2EB2"/>
                </a:gs>
                <a:gs pos="100000">
                  <a:srgbClr val="021EAA"/>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86" name="Shape 786"/>
            <p:cNvSpPr/>
            <p:nvPr/>
          </p:nvSpPr>
          <p:spPr>
            <a:xfrm>
              <a:off x="8894763" y="1349374"/>
              <a:ext cx="246065" cy="8191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40"/>
                  </a:lnTo>
                  <a:lnTo>
                    <a:pt x="10730" y="0"/>
                  </a:lnTo>
                  <a:lnTo>
                    <a:pt x="0" y="8037"/>
                  </a:lnTo>
                  <a:lnTo>
                    <a:pt x="21600" y="21600"/>
                  </a:lnTo>
                  <a:close/>
                </a:path>
              </a:pathLst>
            </a:custGeom>
            <a:solidFill>
              <a:srgbClr val="011993"/>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87" name="Shape 787"/>
            <p:cNvSpPr/>
            <p:nvPr/>
          </p:nvSpPr>
          <p:spPr>
            <a:xfrm>
              <a:off x="8107363" y="-1"/>
              <a:ext cx="909640" cy="1654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02" y="21600"/>
                  </a:lnTo>
                  <a:lnTo>
                    <a:pt x="21600" y="17624"/>
                  </a:lnTo>
                  <a:lnTo>
                    <a:pt x="9445" y="0"/>
                  </a:lnTo>
                  <a:lnTo>
                    <a:pt x="0" y="0"/>
                  </a:lnTo>
                  <a:close/>
                </a:path>
              </a:pathLst>
            </a:custGeom>
            <a:gradFill flip="none" rotWithShape="1">
              <a:gsLst>
                <a:gs pos="0">
                  <a:srgbClr val="011993"/>
                </a:gs>
                <a:gs pos="100000">
                  <a:srgbClr val="010E6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88" name="Shape 788"/>
            <p:cNvSpPr/>
            <p:nvPr/>
          </p:nvSpPr>
          <p:spPr>
            <a:xfrm>
              <a:off x="8589963" y="-1"/>
              <a:ext cx="541340" cy="1263651"/>
            </a:xfrm>
            <a:custGeom>
              <a:avLst/>
              <a:gdLst/>
              <a:ahLst/>
              <a:cxnLst>
                <a:cxn ang="0">
                  <a:pos x="wd2" y="hd2"/>
                </a:cxn>
                <a:cxn ang="5400000">
                  <a:pos x="wd2" y="hd2"/>
                </a:cxn>
                <a:cxn ang="10800000">
                  <a:pos x="wd2" y="hd2"/>
                </a:cxn>
                <a:cxn ang="16200000">
                  <a:pos x="wd2" y="hd2"/>
                </a:cxn>
              </a:cxnLst>
              <a:rect l="0" t="0" r="r" b="b"/>
              <a:pathLst>
                <a:path w="21600" h="21600" extrusionOk="0">
                  <a:moveTo>
                    <a:pt x="9121" y="0"/>
                  </a:moveTo>
                  <a:lnTo>
                    <a:pt x="0" y="0"/>
                  </a:lnTo>
                  <a:lnTo>
                    <a:pt x="18179" y="21600"/>
                  </a:lnTo>
                  <a:lnTo>
                    <a:pt x="21600" y="17697"/>
                  </a:lnTo>
                  <a:lnTo>
                    <a:pt x="9121" y="0"/>
                  </a:lnTo>
                  <a:close/>
                </a:path>
              </a:pathLst>
            </a:custGeom>
            <a:gradFill flip="none" rotWithShape="1">
              <a:gsLst>
                <a:gs pos="0">
                  <a:srgbClr val="011993"/>
                </a:gs>
                <a:gs pos="100000">
                  <a:srgbClr val="010F6C"/>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89" name="Shape 789"/>
            <p:cNvSpPr/>
            <p:nvPr/>
          </p:nvSpPr>
          <p:spPr>
            <a:xfrm>
              <a:off x="9045576" y="1036636"/>
              <a:ext cx="95252" cy="493715"/>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21600" y="21600"/>
                  </a:lnTo>
                  <a:lnTo>
                    <a:pt x="21600" y="415"/>
                  </a:lnTo>
                  <a:lnTo>
                    <a:pt x="19440" y="0"/>
                  </a:lnTo>
                  <a:lnTo>
                    <a:pt x="0" y="9969"/>
                  </a:lnTo>
                  <a:close/>
                </a:path>
              </a:pathLst>
            </a:custGeom>
            <a:solidFill>
              <a:srgbClr val="011993"/>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90" name="Shape 790"/>
            <p:cNvSpPr/>
            <p:nvPr/>
          </p:nvSpPr>
          <p:spPr>
            <a:xfrm>
              <a:off x="3173" y="2541586"/>
              <a:ext cx="9131305" cy="2959103"/>
            </a:xfrm>
            <a:custGeom>
              <a:avLst/>
              <a:gdLst/>
              <a:ahLst/>
              <a:cxnLst>
                <a:cxn ang="0">
                  <a:pos x="wd2" y="hd2"/>
                </a:cxn>
                <a:cxn ang="5400000">
                  <a:pos x="wd2" y="hd2"/>
                </a:cxn>
                <a:cxn ang="10800000">
                  <a:pos x="wd2" y="hd2"/>
                </a:cxn>
                <a:cxn ang="16200000">
                  <a:pos x="wd2" y="hd2"/>
                </a:cxn>
              </a:cxnLst>
              <a:rect l="0" t="0" r="r" b="b"/>
              <a:pathLst>
                <a:path w="21600" h="21600" extrusionOk="0">
                  <a:moveTo>
                    <a:pt x="0" y="4299"/>
                  </a:moveTo>
                  <a:lnTo>
                    <a:pt x="21600" y="21600"/>
                  </a:lnTo>
                  <a:lnTo>
                    <a:pt x="21600" y="21252"/>
                  </a:lnTo>
                  <a:lnTo>
                    <a:pt x="0" y="0"/>
                  </a:lnTo>
                  <a:lnTo>
                    <a:pt x="0" y="4299"/>
                  </a:lnTo>
                  <a:close/>
                </a:path>
              </a:pathLst>
            </a:custGeom>
            <a:gradFill flip="none" rotWithShape="1">
              <a:gsLst>
                <a:gs pos="0">
                  <a:srgbClr val="021EAA"/>
                </a:gs>
                <a:gs pos="100000">
                  <a:srgbClr val="011174"/>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91" name="Shape 791"/>
            <p:cNvSpPr/>
            <p:nvPr/>
          </p:nvSpPr>
          <p:spPr>
            <a:xfrm>
              <a:off x="3173" y="3416300"/>
              <a:ext cx="9131305" cy="2122489"/>
            </a:xfrm>
            <a:custGeom>
              <a:avLst/>
              <a:gdLst/>
              <a:ahLst/>
              <a:cxnLst>
                <a:cxn ang="0">
                  <a:pos x="wd2" y="hd2"/>
                </a:cxn>
                <a:cxn ang="5400000">
                  <a:pos x="wd2" y="hd2"/>
                </a:cxn>
                <a:cxn ang="10800000">
                  <a:pos x="wd2" y="hd2"/>
                </a:cxn>
                <a:cxn ang="16200000">
                  <a:pos x="wd2" y="hd2"/>
                </a:cxn>
              </a:cxnLst>
              <a:rect l="0" t="0" r="r" b="b"/>
              <a:pathLst>
                <a:path w="21600" h="21600" extrusionOk="0">
                  <a:moveTo>
                    <a:pt x="0" y="5913"/>
                  </a:moveTo>
                  <a:lnTo>
                    <a:pt x="21600" y="21600"/>
                  </a:lnTo>
                  <a:lnTo>
                    <a:pt x="21600" y="21503"/>
                  </a:lnTo>
                  <a:lnTo>
                    <a:pt x="0" y="0"/>
                  </a:lnTo>
                  <a:lnTo>
                    <a:pt x="0" y="5913"/>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92" name="Shape 792"/>
            <p:cNvSpPr/>
            <p:nvPr/>
          </p:nvSpPr>
          <p:spPr>
            <a:xfrm>
              <a:off x="3173" y="5043487"/>
              <a:ext cx="9131305" cy="657227"/>
            </a:xfrm>
            <a:custGeom>
              <a:avLst/>
              <a:gdLst/>
              <a:ahLst/>
              <a:cxnLst>
                <a:cxn ang="0">
                  <a:pos x="wd2" y="hd2"/>
                </a:cxn>
                <a:cxn ang="5400000">
                  <a:pos x="wd2" y="hd2"/>
                </a:cxn>
                <a:cxn ang="10800000">
                  <a:pos x="wd2" y="hd2"/>
                </a:cxn>
                <a:cxn ang="16200000">
                  <a:pos x="wd2" y="hd2"/>
                </a:cxn>
              </a:cxnLst>
              <a:rect l="0" t="0" r="r" b="b"/>
              <a:pathLst>
                <a:path w="21600" h="21600" extrusionOk="0">
                  <a:moveTo>
                    <a:pt x="0" y="2504"/>
                  </a:moveTo>
                  <a:lnTo>
                    <a:pt x="21600" y="21600"/>
                  </a:lnTo>
                  <a:lnTo>
                    <a:pt x="21600" y="20974"/>
                  </a:lnTo>
                  <a:lnTo>
                    <a:pt x="0" y="0"/>
                  </a:lnTo>
                  <a:lnTo>
                    <a:pt x="0" y="2504"/>
                  </a:lnTo>
                  <a:close/>
                </a:path>
              </a:pathLst>
            </a:custGeom>
            <a:gradFill flip="none" rotWithShape="1">
              <a:gsLst>
                <a:gs pos="0">
                  <a:srgbClr val="021EAA"/>
                </a:gs>
                <a:gs pos="100000">
                  <a:srgbClr val="011995"/>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93" name="Shape 793"/>
            <p:cNvSpPr/>
            <p:nvPr/>
          </p:nvSpPr>
          <p:spPr>
            <a:xfrm>
              <a:off x="2058986" y="-1"/>
              <a:ext cx="7075492" cy="5043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437"/>
                  </a:lnTo>
                  <a:lnTo>
                    <a:pt x="607" y="0"/>
                  </a:lnTo>
                  <a:lnTo>
                    <a:pt x="0" y="0"/>
                  </a:lnTo>
                  <a:close/>
                </a:path>
              </a:pathLst>
            </a:custGeom>
            <a:gradFill flip="none" rotWithShape="1">
              <a:gsLst>
                <a:gs pos="0">
                  <a:srgbClr val="021EAA"/>
                </a:gs>
                <a:gs pos="100000">
                  <a:srgbClr val="000C5C"/>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94" name="Shape 794"/>
            <p:cNvSpPr/>
            <p:nvPr/>
          </p:nvSpPr>
          <p:spPr>
            <a:xfrm>
              <a:off x="5272087" y="-1"/>
              <a:ext cx="3862391" cy="4149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50"/>
                  </a:lnTo>
                  <a:lnTo>
                    <a:pt x="587" y="0"/>
                  </a:lnTo>
                  <a:lnTo>
                    <a:pt x="0" y="0"/>
                  </a:lnTo>
                  <a:close/>
                </a:path>
              </a:pathLst>
            </a:custGeom>
            <a:gradFill flip="none" rotWithShape="1">
              <a:gsLst>
                <a:gs pos="0">
                  <a:srgbClr val="021EAA"/>
                </a:gs>
                <a:gs pos="100000">
                  <a:srgbClr val="011995"/>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95" name="Shape 795"/>
            <p:cNvSpPr/>
            <p:nvPr/>
          </p:nvSpPr>
          <p:spPr>
            <a:xfrm>
              <a:off x="6270625" y="-1"/>
              <a:ext cx="2863852" cy="3911602"/>
            </a:xfrm>
            <a:custGeom>
              <a:avLst/>
              <a:gdLst/>
              <a:ahLst/>
              <a:cxnLst>
                <a:cxn ang="0">
                  <a:pos x="wd2" y="hd2"/>
                </a:cxn>
                <a:cxn ang="5400000">
                  <a:pos x="wd2" y="hd2"/>
                </a:cxn>
                <a:cxn ang="10800000">
                  <a:pos x="wd2" y="hd2"/>
                </a:cxn>
                <a:cxn ang="16200000">
                  <a:pos x="wd2" y="hd2"/>
                </a:cxn>
              </a:cxnLst>
              <a:rect l="0" t="0" r="r" b="b"/>
              <a:pathLst>
                <a:path w="21600" h="21600" extrusionOk="0">
                  <a:moveTo>
                    <a:pt x="5820" y="0"/>
                  </a:moveTo>
                  <a:lnTo>
                    <a:pt x="0" y="0"/>
                  </a:lnTo>
                  <a:lnTo>
                    <a:pt x="21600" y="21600"/>
                  </a:lnTo>
                  <a:lnTo>
                    <a:pt x="21600" y="19706"/>
                  </a:lnTo>
                  <a:lnTo>
                    <a:pt x="21528" y="19706"/>
                  </a:lnTo>
                  <a:lnTo>
                    <a:pt x="582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96" name="Shape 796"/>
            <p:cNvSpPr/>
            <p:nvPr/>
          </p:nvSpPr>
          <p:spPr>
            <a:xfrm>
              <a:off x="7173912" y="-1"/>
              <a:ext cx="1960566" cy="32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225"/>
                  </a:lnTo>
                  <a:lnTo>
                    <a:pt x="736" y="0"/>
                  </a:lnTo>
                  <a:lnTo>
                    <a:pt x="0" y="0"/>
                  </a:lnTo>
                  <a:close/>
                </a:path>
              </a:pathLst>
            </a:custGeom>
            <a:gradFill flip="none" rotWithShape="1">
              <a:gsLst>
                <a:gs pos="0">
                  <a:srgbClr val="021EAA"/>
                </a:gs>
                <a:gs pos="100000">
                  <a:srgbClr val="010F6B"/>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97" name="Shape 797"/>
            <p:cNvSpPr/>
            <p:nvPr/>
          </p:nvSpPr>
          <p:spPr>
            <a:xfrm>
              <a:off x="7451725" y="-2"/>
              <a:ext cx="1682753" cy="3073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33"/>
                  </a:lnTo>
                  <a:lnTo>
                    <a:pt x="1102" y="0"/>
                  </a:lnTo>
                  <a:lnTo>
                    <a:pt x="0" y="0"/>
                  </a:lnTo>
                  <a:close/>
                </a:path>
              </a:pathLst>
            </a:custGeom>
            <a:gradFill flip="none" rotWithShape="1">
              <a:gsLst>
                <a:gs pos="0">
                  <a:srgbClr val="021EAA"/>
                </a:gs>
                <a:gs pos="100000">
                  <a:srgbClr val="011582"/>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798" name="Shape 798"/>
            <p:cNvSpPr/>
            <p:nvPr/>
          </p:nvSpPr>
          <p:spPr>
            <a:xfrm>
              <a:off x="7907338" y="-1"/>
              <a:ext cx="1227139" cy="2360614"/>
            </a:xfrm>
            <a:custGeom>
              <a:avLst/>
              <a:gdLst/>
              <a:ahLst/>
              <a:cxnLst>
                <a:cxn ang="0">
                  <a:pos x="wd2" y="hd2"/>
                </a:cxn>
                <a:cxn ang="5400000">
                  <a:pos x="wd2" y="hd2"/>
                </a:cxn>
                <a:cxn ang="10800000">
                  <a:pos x="wd2" y="hd2"/>
                </a:cxn>
                <a:cxn ang="16200000">
                  <a:pos x="wd2" y="hd2"/>
                </a:cxn>
              </a:cxnLst>
              <a:rect l="0" t="0" r="r" b="b"/>
              <a:pathLst>
                <a:path w="21600" h="21600" extrusionOk="0">
                  <a:moveTo>
                    <a:pt x="21600" y="20816"/>
                  </a:moveTo>
                  <a:lnTo>
                    <a:pt x="1177" y="0"/>
                  </a:lnTo>
                  <a:lnTo>
                    <a:pt x="0" y="0"/>
                  </a:lnTo>
                  <a:lnTo>
                    <a:pt x="21600" y="21600"/>
                  </a:lnTo>
                  <a:lnTo>
                    <a:pt x="21600" y="20816"/>
                  </a:lnTo>
                  <a:close/>
                </a:path>
              </a:pathLst>
            </a:custGeom>
            <a:gradFill flip="none" rotWithShape="1">
              <a:gsLst>
                <a:gs pos="0">
                  <a:srgbClr val="021EAA"/>
                </a:gs>
                <a:gs pos="100000">
                  <a:srgbClr val="01178C"/>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grpSp>
          <p:nvGrpSpPr>
            <p:cNvPr id="801" name="Group 801"/>
            <p:cNvGrpSpPr/>
            <p:nvPr/>
          </p:nvGrpSpPr>
          <p:grpSpPr>
            <a:xfrm>
              <a:off x="-2" y="2590798"/>
              <a:ext cx="9140831" cy="2949579"/>
              <a:chOff x="0" y="0"/>
              <a:chExt cx="9140829" cy="2949577"/>
            </a:xfrm>
          </p:grpSpPr>
          <p:sp>
            <p:nvSpPr>
              <p:cNvPr id="799" name="Shape 799"/>
              <p:cNvSpPr/>
              <p:nvPr/>
            </p:nvSpPr>
            <p:spPr>
              <a:xfrm>
                <a:off x="0" y="-1"/>
                <a:ext cx="5826129" cy="20843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21"/>
                    </a:lnTo>
                    <a:lnTo>
                      <a:pt x="21458" y="21600"/>
                    </a:lnTo>
                    <a:lnTo>
                      <a:pt x="21529" y="20317"/>
                    </a:lnTo>
                    <a:lnTo>
                      <a:pt x="21600" y="19132"/>
                    </a:lnTo>
                    <a:lnTo>
                      <a:pt x="0" y="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00" name="Shape 800"/>
              <p:cNvSpPr/>
              <p:nvPr/>
            </p:nvSpPr>
            <p:spPr>
              <a:xfrm>
                <a:off x="5788027" y="1846263"/>
                <a:ext cx="3352804" cy="1103315"/>
              </a:xfrm>
              <a:custGeom>
                <a:avLst/>
                <a:gdLst/>
                <a:ahLst/>
                <a:cxnLst>
                  <a:cxn ang="0">
                    <a:pos x="wd2" y="hd2"/>
                  </a:cxn>
                  <a:cxn ang="5400000">
                    <a:pos x="wd2" y="hd2"/>
                  </a:cxn>
                  <a:cxn ang="10800000">
                    <a:pos x="wd2" y="hd2"/>
                  </a:cxn>
                  <a:cxn ang="16200000">
                    <a:pos x="wd2" y="hd2"/>
                  </a:cxn>
                </a:cxnLst>
                <a:rect l="0" t="0" r="r" b="b"/>
                <a:pathLst>
                  <a:path w="21600" h="21600" extrusionOk="0">
                    <a:moveTo>
                      <a:pt x="21600" y="20668"/>
                    </a:moveTo>
                    <a:lnTo>
                      <a:pt x="246" y="0"/>
                    </a:lnTo>
                    <a:lnTo>
                      <a:pt x="123" y="2238"/>
                    </a:lnTo>
                    <a:lnTo>
                      <a:pt x="0" y="4662"/>
                    </a:lnTo>
                    <a:lnTo>
                      <a:pt x="21600" y="21600"/>
                    </a:lnTo>
                    <a:lnTo>
                      <a:pt x="21600" y="20668"/>
                    </a:lnTo>
                    <a:close/>
                  </a:path>
                </a:pathLst>
              </a:custGeom>
              <a:gradFill flip="none" rotWithShape="1">
                <a:gsLst>
                  <a:gs pos="0">
                    <a:srgbClr val="1F2EB2"/>
                  </a:gs>
                  <a:gs pos="100000">
                    <a:srgbClr val="021EAA"/>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grpSp>
      </p:grpSp>
      <p:sp>
        <p:nvSpPr>
          <p:cNvPr id="803" name="Shape 803"/>
          <p:cNvSpPr>
            <a:spLocks noGrp="1"/>
          </p:cNvSpPr>
          <p:nvPr>
            <p:ph type="body" idx="1"/>
          </p:nvPr>
        </p:nvSpPr>
        <p:spPr>
          <a:xfrm>
            <a:off x="3962401" y="4596905"/>
            <a:ext cx="16459202" cy="9119098"/>
          </a:xfrm>
          <a:prstGeom prst="rect">
            <a:avLst/>
          </a:prstGeom>
        </p:spPr>
        <p:txBody>
          <a:bodyPr/>
          <a:lstStyle/>
          <a:p>
            <a:pPr marL="718094" indent="-636812">
              <a:defRPr sz="2600"/>
            </a:pPr>
            <a:r>
              <a:t>18 men</a:t>
            </a:r>
          </a:p>
          <a:p>
            <a:pPr marL="718094" indent="-636812">
              <a:defRPr sz="2600"/>
            </a:pPr>
            <a:r>
              <a:t>Reached normal T at 3 months, kept in that range</a:t>
            </a:r>
          </a:p>
          <a:p>
            <a:pPr marL="718094" indent="-636812">
              <a:defRPr sz="2600"/>
            </a:pPr>
            <a:r>
              <a:t>Given for 3 years</a:t>
            </a:r>
          </a:p>
          <a:p>
            <a:pPr marL="1526356" lvl="1" indent="-530676">
              <a:spcBef>
                <a:spcPts val="1200"/>
              </a:spcBef>
              <a:defRPr sz="2600"/>
            </a:pPr>
            <a:r>
              <a:t>Bone mineral density increase 7.7% (p &lt;.001)</a:t>
            </a:r>
          </a:p>
          <a:p>
            <a:pPr marL="1526356" lvl="1" indent="-530676">
              <a:spcBef>
                <a:spcPts val="1200"/>
              </a:spcBef>
              <a:defRPr sz="2600"/>
            </a:pPr>
            <a:r>
              <a:t>Increase fat free mass 3.1kg (p=0.004)</a:t>
            </a:r>
          </a:p>
          <a:p>
            <a:pPr marL="1526356" lvl="1" indent="-530676">
              <a:spcBef>
                <a:spcPts val="1200"/>
              </a:spcBef>
              <a:defRPr sz="2600"/>
            </a:pPr>
            <a:r>
              <a:t>Significant increase in hematocrit</a:t>
            </a:r>
          </a:p>
          <a:p>
            <a:pPr marL="1526356" lvl="1" indent="-530676">
              <a:spcBef>
                <a:spcPts val="1200"/>
              </a:spcBef>
              <a:defRPr sz="2600"/>
            </a:pPr>
            <a:r>
              <a:t>Increased prostate volume by 10cc</a:t>
            </a:r>
          </a:p>
          <a:p>
            <a:pPr marL="1526356" lvl="1" indent="-530676">
              <a:spcBef>
                <a:spcPts val="1200"/>
              </a:spcBef>
              <a:defRPr sz="2600"/>
            </a:pPr>
            <a:r>
              <a:t>Self reported sense of energy increased</a:t>
            </a:r>
          </a:p>
        </p:txBody>
      </p:sp>
      <p:sp>
        <p:nvSpPr>
          <p:cNvPr id="804" name="Shape 804"/>
          <p:cNvSpPr>
            <a:spLocks noGrp="1"/>
          </p:cNvSpPr>
          <p:nvPr>
            <p:ph type="sldNum" sz="quarter" idx="4294967295"/>
          </p:nvPr>
        </p:nvSpPr>
        <p:spPr>
          <a:xfrm>
            <a:off x="18079609" y="12960530"/>
            <a:ext cx="416781" cy="441146"/>
          </a:xfrm>
          <a:prstGeom prst="rect">
            <a:avLst/>
          </a:prstGeom>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pPr algn="ctr">
              <a:spcBef>
                <a:spcPts val="0"/>
              </a:spcBef>
              <a:spcAft>
                <a:spcPts val="0"/>
              </a:spcAft>
            </a:pPr>
            <a:fld id="{86CB4B4D-7CA3-9044-876B-883B54F8677D}" type="slidenum">
              <a:rPr/>
              <a:pPr algn="ctr">
                <a:spcBef>
                  <a:spcPts val="0"/>
                </a:spcBef>
                <a:spcAft>
                  <a:spcPts val="0"/>
                </a:spcAft>
              </a:pPr>
              <a:t>67</a:t>
            </a:fld>
            <a:endParaRPr/>
          </a:p>
        </p:txBody>
      </p:sp>
      <p:sp>
        <p:nvSpPr>
          <p:cNvPr id="805" name="Shape 805"/>
          <p:cNvSpPr/>
          <p:nvPr/>
        </p:nvSpPr>
        <p:spPr>
          <a:xfrm>
            <a:off x="3549984" y="490695"/>
            <a:ext cx="15806404" cy="3036729"/>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square" lIns="101600" tIns="101600" rIns="101600" bIns="101600" anchor="ctr">
            <a:spAutoFit/>
          </a:bodyPr>
          <a:lstStyle/>
          <a:p>
            <a:pPr algn="ctr" defTabSz="914400">
              <a:spcBef>
                <a:spcPts val="0"/>
              </a:spcBef>
              <a:spcAft>
                <a:spcPts val="0"/>
              </a:spcAft>
              <a:defRPr sz="1800" b="0">
                <a:solidFill>
                  <a:srgbClr val="FFFFFF"/>
                </a:solidFill>
                <a:effectLst/>
              </a:defRPr>
            </a:pPr>
            <a:r>
              <a:rPr sz="3600">
                <a:solidFill>
                  <a:srgbClr val="FFFF00"/>
                </a:solidFill>
                <a:latin typeface="Helvetica"/>
                <a:cs typeface="Helvetica"/>
                <a:sym typeface="Helvetica"/>
              </a:rPr>
              <a:t>Effects of Testosterone Replacement in Hypogonadal Men</a:t>
            </a:r>
          </a:p>
          <a:p>
            <a:pPr algn="ctr" defTabSz="914400">
              <a:spcBef>
                <a:spcPts val="0"/>
              </a:spcBef>
              <a:spcAft>
                <a:spcPts val="0"/>
              </a:spcAft>
              <a:defRPr sz="900" b="0">
                <a:solidFill>
                  <a:srgbClr val="FFFFFF"/>
                </a:solidFill>
                <a:effectLst/>
              </a:defRPr>
            </a:pPr>
            <a:endParaRPr sz="1800">
              <a:solidFill>
                <a:srgbClr val="FFFFFF"/>
              </a:solidFill>
              <a:latin typeface="Helvetica"/>
              <a:cs typeface="Helvetica"/>
              <a:sym typeface="Helvetica"/>
            </a:endParaRPr>
          </a:p>
          <a:p>
            <a:pPr algn="ctr" defTabSz="914400">
              <a:spcBef>
                <a:spcPts val="0"/>
              </a:spcBef>
              <a:spcAft>
                <a:spcPts val="0"/>
              </a:spcAft>
              <a:defRPr sz="1400" b="0">
                <a:solidFill>
                  <a:srgbClr val="FFFFFF"/>
                </a:solidFill>
                <a:effectLst/>
              </a:defRPr>
            </a:pPr>
            <a:r>
              <a:rPr sz="2800" u="sng">
                <a:solidFill>
                  <a:srgbClr val="9F9F9F">
                    <a:lumMod val="20000"/>
                    <a:lumOff val="80000"/>
                  </a:srgbClr>
                </a:solidFill>
                <a:uFill>
                  <a:solidFill>
                    <a:srgbClr val="0000FF"/>
                  </a:solidFill>
                </a:uFill>
                <a:latin typeface="Helvetica"/>
                <a:cs typeface="Helvetica"/>
                <a:sym typeface="Helvetica"/>
                <a:hlinkClick r:id="rId2"/>
              </a:rPr>
              <a:t>Peter Jˌ Snyder</a:t>
            </a:r>
            <a:r>
              <a:rPr sz="2800">
                <a:solidFill>
                  <a:srgbClr val="9F9F9F">
                    <a:lumMod val="20000"/>
                    <a:lumOff val="80000"/>
                  </a:srgbClr>
                </a:solidFill>
                <a:latin typeface="Helvetica"/>
                <a:cs typeface="Helvetica"/>
                <a:sym typeface="Helvetica"/>
              </a:rPr>
              <a:t>, </a:t>
            </a:r>
            <a:r>
              <a:rPr sz="2800" u="sng">
                <a:solidFill>
                  <a:srgbClr val="9F9F9F">
                    <a:lumMod val="20000"/>
                    <a:lumOff val="80000"/>
                  </a:srgbClr>
                </a:solidFill>
                <a:uFill>
                  <a:solidFill>
                    <a:srgbClr val="0000FF"/>
                  </a:solidFill>
                </a:uFill>
                <a:latin typeface="Helvetica"/>
                <a:cs typeface="Helvetica"/>
                <a:sym typeface="Helvetica"/>
                <a:hlinkClick r:id="rId3"/>
              </a:rPr>
              <a:t>Helen Peachey</a:t>
            </a:r>
            <a:r>
              <a:rPr sz="2800">
                <a:solidFill>
                  <a:srgbClr val="9F9F9F">
                    <a:lumMod val="20000"/>
                    <a:lumOff val="80000"/>
                  </a:srgbClr>
                </a:solidFill>
                <a:latin typeface="Helvetica"/>
                <a:cs typeface="Helvetica"/>
                <a:sym typeface="Helvetica"/>
              </a:rPr>
              <a:t>, </a:t>
            </a:r>
            <a:r>
              <a:rPr sz="2800" u="sng">
                <a:solidFill>
                  <a:srgbClr val="9F9F9F">
                    <a:lumMod val="20000"/>
                    <a:lumOff val="80000"/>
                  </a:srgbClr>
                </a:solidFill>
                <a:uFill>
                  <a:solidFill>
                    <a:srgbClr val="0000FF"/>
                  </a:solidFill>
                </a:uFill>
                <a:latin typeface="Helvetica"/>
                <a:cs typeface="Helvetica"/>
                <a:sym typeface="Helvetica"/>
                <a:hlinkClick r:id="rId4"/>
              </a:rPr>
              <a:t>Jesse Aˌ Berlin</a:t>
            </a:r>
            <a:r>
              <a:rPr sz="2800">
                <a:solidFill>
                  <a:srgbClr val="9F9F9F">
                    <a:lumMod val="20000"/>
                    <a:lumOff val="80000"/>
                  </a:srgbClr>
                </a:solidFill>
                <a:latin typeface="Helvetica"/>
                <a:cs typeface="Helvetica"/>
                <a:sym typeface="Helvetica"/>
              </a:rPr>
              <a:t>, </a:t>
            </a:r>
            <a:r>
              <a:rPr sz="2800" u="sng">
                <a:solidFill>
                  <a:srgbClr val="9F9F9F">
                    <a:lumMod val="20000"/>
                    <a:lumOff val="80000"/>
                  </a:srgbClr>
                </a:solidFill>
                <a:uFill>
                  <a:solidFill>
                    <a:srgbClr val="0000FF"/>
                  </a:solidFill>
                </a:uFill>
                <a:latin typeface="Helvetica"/>
                <a:cs typeface="Helvetica"/>
                <a:sym typeface="Helvetica"/>
                <a:hlinkClick r:id="rId5"/>
              </a:rPr>
              <a:t>Peter Hannoush</a:t>
            </a:r>
            <a:r>
              <a:rPr sz="2800">
                <a:solidFill>
                  <a:srgbClr val="9F9F9F">
                    <a:lumMod val="20000"/>
                    <a:lumOff val="80000"/>
                  </a:srgbClr>
                </a:solidFill>
                <a:latin typeface="Helvetica"/>
                <a:cs typeface="Helvetica"/>
                <a:sym typeface="Helvetica"/>
              </a:rPr>
              <a:t>, </a:t>
            </a:r>
            <a:r>
              <a:rPr sz="2800" u="sng" err="1">
                <a:solidFill>
                  <a:srgbClr val="9F9F9F">
                    <a:lumMod val="20000"/>
                    <a:lumOff val="80000"/>
                  </a:srgbClr>
                </a:solidFill>
                <a:uFill>
                  <a:solidFill>
                    <a:srgbClr val="0000FF"/>
                  </a:solidFill>
                </a:uFill>
                <a:latin typeface="Helvetica"/>
                <a:cs typeface="Helvetica"/>
                <a:sym typeface="Helvetica"/>
                <a:hlinkClick r:id="rId6"/>
              </a:rPr>
              <a:t>Ghada Haddad</a:t>
            </a:r>
            <a:r>
              <a:rPr sz="2800">
                <a:solidFill>
                  <a:srgbClr val="9F9F9F">
                    <a:lumMod val="20000"/>
                    <a:lumOff val="80000"/>
                  </a:srgbClr>
                </a:solidFill>
                <a:latin typeface="Helvetica"/>
                <a:cs typeface="Helvetica"/>
                <a:sym typeface="Helvetica"/>
              </a:rPr>
              <a:t>, </a:t>
            </a:r>
            <a:r>
              <a:rPr sz="2800" u="sng">
                <a:solidFill>
                  <a:srgbClr val="9F9F9F">
                    <a:lumMod val="20000"/>
                    <a:lumOff val="80000"/>
                  </a:srgbClr>
                </a:solidFill>
                <a:uFill>
                  <a:solidFill>
                    <a:srgbClr val="0000FF"/>
                  </a:solidFill>
                </a:uFill>
                <a:latin typeface="Helvetica"/>
                <a:cs typeface="Helvetica"/>
                <a:sym typeface="Helvetica"/>
                <a:hlinkClick r:id="rId7"/>
              </a:rPr>
              <a:t>Abdallah Dlewati</a:t>
            </a:r>
            <a:r>
              <a:rPr sz="2800">
                <a:solidFill>
                  <a:srgbClr val="9F9F9F">
                    <a:lumMod val="20000"/>
                    <a:lumOff val="80000"/>
                  </a:srgbClr>
                </a:solidFill>
                <a:latin typeface="Helvetica"/>
                <a:cs typeface="Helvetica"/>
                <a:sym typeface="Helvetica"/>
              </a:rPr>
              <a:t>, </a:t>
            </a:r>
            <a:r>
              <a:rPr sz="2800" u="sng">
                <a:solidFill>
                  <a:srgbClr val="9F9F9F">
                    <a:lumMod val="20000"/>
                    <a:lumOff val="80000"/>
                  </a:srgbClr>
                </a:solidFill>
                <a:uFill>
                  <a:solidFill>
                    <a:srgbClr val="0000FF"/>
                  </a:solidFill>
                </a:uFill>
                <a:latin typeface="Helvetica"/>
                <a:cs typeface="Helvetica"/>
                <a:sym typeface="Helvetica"/>
                <a:hlinkClick r:id="rId8"/>
              </a:rPr>
              <a:t>Jill Santanna</a:t>
            </a:r>
            <a:r>
              <a:rPr sz="2800">
                <a:solidFill>
                  <a:srgbClr val="9F9F9F">
                    <a:lumMod val="20000"/>
                    <a:lumOff val="80000"/>
                  </a:srgbClr>
                </a:solidFill>
                <a:latin typeface="Helvetica"/>
                <a:cs typeface="Helvetica"/>
                <a:sym typeface="Helvetica"/>
              </a:rPr>
              <a:t>, </a:t>
            </a:r>
            <a:r>
              <a:rPr sz="2800" u="sng">
                <a:solidFill>
                  <a:srgbClr val="9F9F9F">
                    <a:lumMod val="20000"/>
                    <a:lumOff val="80000"/>
                  </a:srgbClr>
                </a:solidFill>
                <a:uFill>
                  <a:solidFill>
                    <a:srgbClr val="0000FF"/>
                  </a:solidFill>
                </a:uFill>
                <a:latin typeface="Helvetica"/>
                <a:cs typeface="Helvetica"/>
                <a:sym typeface="Helvetica"/>
                <a:hlinkClick r:id="rId9"/>
              </a:rPr>
              <a:t>Louise Loh</a:t>
            </a:r>
            <a:r>
              <a:rPr sz="2800">
                <a:solidFill>
                  <a:srgbClr val="9F9F9F">
                    <a:lumMod val="20000"/>
                    <a:lumOff val="80000"/>
                  </a:srgbClr>
                </a:solidFill>
                <a:latin typeface="Helvetica"/>
                <a:cs typeface="Helvetica"/>
                <a:sym typeface="Helvetica"/>
              </a:rPr>
              <a:t>, </a:t>
            </a:r>
            <a:r>
              <a:rPr sz="2800" u="sng">
                <a:solidFill>
                  <a:srgbClr val="9F9F9F">
                    <a:lumMod val="20000"/>
                    <a:lumOff val="80000"/>
                  </a:srgbClr>
                </a:solidFill>
                <a:uFill>
                  <a:solidFill>
                    <a:srgbClr val="0000FF"/>
                  </a:solidFill>
                </a:uFill>
                <a:latin typeface="Helvetica"/>
                <a:cs typeface="Helvetica"/>
                <a:sym typeface="Helvetica"/>
                <a:hlinkClick r:id="rId10"/>
              </a:rPr>
              <a:t>David Aˌ Lenrow</a:t>
            </a:r>
            <a:r>
              <a:rPr sz="2800">
                <a:solidFill>
                  <a:srgbClr val="9F9F9F">
                    <a:lumMod val="20000"/>
                    <a:lumOff val="80000"/>
                  </a:srgbClr>
                </a:solidFill>
                <a:latin typeface="Helvetica"/>
                <a:cs typeface="Helvetica"/>
                <a:sym typeface="Helvetica"/>
              </a:rPr>
              <a:t>, </a:t>
            </a:r>
            <a:r>
              <a:rPr sz="2800" u="sng">
                <a:solidFill>
                  <a:srgbClr val="9F9F9F">
                    <a:lumMod val="20000"/>
                    <a:lumOff val="80000"/>
                  </a:srgbClr>
                </a:solidFill>
                <a:uFill>
                  <a:solidFill>
                    <a:srgbClr val="0000FF"/>
                  </a:solidFill>
                </a:uFill>
                <a:latin typeface="Helvetica"/>
                <a:cs typeface="Helvetica"/>
                <a:sym typeface="Helvetica"/>
                <a:hlinkClick r:id="rId11"/>
              </a:rPr>
              <a:t>John Hˌ Holmes</a:t>
            </a:r>
            <a:r>
              <a:rPr sz="2800">
                <a:solidFill>
                  <a:srgbClr val="9F9F9F">
                    <a:lumMod val="20000"/>
                    <a:lumOff val="80000"/>
                  </a:srgbClr>
                </a:solidFill>
                <a:latin typeface="Helvetica"/>
                <a:cs typeface="Helvetica"/>
                <a:sym typeface="Helvetica"/>
              </a:rPr>
              <a:t>, </a:t>
            </a:r>
            <a:r>
              <a:rPr sz="2800" u="sng">
                <a:solidFill>
                  <a:srgbClr val="9F9F9F">
                    <a:lumMod val="20000"/>
                    <a:lumOff val="80000"/>
                  </a:srgbClr>
                </a:solidFill>
                <a:uFill>
                  <a:solidFill>
                    <a:srgbClr val="0000FF"/>
                  </a:solidFill>
                </a:uFill>
                <a:latin typeface="Helvetica"/>
                <a:cs typeface="Helvetica"/>
                <a:sym typeface="Helvetica"/>
                <a:hlinkClick r:id="rId12"/>
              </a:rPr>
              <a:t>Shiv Cˌ Kapoor</a:t>
            </a:r>
            <a:r>
              <a:rPr sz="2800">
                <a:solidFill>
                  <a:srgbClr val="9F9F9F">
                    <a:lumMod val="20000"/>
                    <a:lumOff val="80000"/>
                  </a:srgbClr>
                </a:solidFill>
                <a:latin typeface="Helvetica"/>
                <a:cs typeface="Helvetica"/>
                <a:sym typeface="Helvetica"/>
              </a:rPr>
              <a:t>, </a:t>
            </a:r>
            <a:r>
              <a:rPr sz="2800" u="sng">
                <a:solidFill>
                  <a:srgbClr val="9F9F9F">
                    <a:lumMod val="20000"/>
                    <a:lumOff val="80000"/>
                  </a:srgbClr>
                </a:solidFill>
                <a:uFill>
                  <a:solidFill>
                    <a:srgbClr val="0000FF"/>
                  </a:solidFill>
                </a:uFill>
                <a:latin typeface="Helvetica"/>
                <a:cs typeface="Helvetica"/>
                <a:sym typeface="Helvetica"/>
                <a:hlinkClick r:id="rId13"/>
              </a:rPr>
              <a:t>Linda Eˌ Atkinson</a:t>
            </a:r>
            <a:r>
              <a:rPr sz="2800">
                <a:solidFill>
                  <a:srgbClr val="9F9F9F">
                    <a:lumMod val="20000"/>
                    <a:lumOff val="80000"/>
                  </a:srgbClr>
                </a:solidFill>
                <a:latin typeface="Helvetica"/>
                <a:cs typeface="Helvetica"/>
                <a:sym typeface="Helvetica"/>
              </a:rPr>
              <a:t>, and </a:t>
            </a:r>
            <a:r>
              <a:rPr sz="2800" u="sng">
                <a:solidFill>
                  <a:srgbClr val="9F9F9F">
                    <a:lumMod val="20000"/>
                    <a:lumOff val="80000"/>
                  </a:srgbClr>
                </a:solidFill>
                <a:uFill>
                  <a:solidFill>
                    <a:srgbClr val="0000FF"/>
                  </a:solidFill>
                </a:uFill>
                <a:latin typeface="Helvetica"/>
                <a:cs typeface="Helvetica"/>
                <a:sym typeface="Helvetica"/>
              </a:rPr>
              <a:t>Brian L. Strom</a:t>
            </a:r>
          </a:p>
          <a:p>
            <a:pPr algn="ctr" defTabSz="914400">
              <a:spcBef>
                <a:spcPts val="0"/>
              </a:spcBef>
              <a:spcAft>
                <a:spcPts val="0"/>
              </a:spcAft>
              <a:defRPr sz="1400" b="0">
                <a:solidFill>
                  <a:srgbClr val="FFFFFF"/>
                </a:solidFill>
                <a:effectLst/>
              </a:defRPr>
            </a:pPr>
            <a:r>
              <a:rPr sz="2800">
                <a:solidFill>
                  <a:srgbClr val="9F9F9F">
                    <a:lumMod val="20000"/>
                    <a:lumOff val="80000"/>
                  </a:srgbClr>
                </a:solidFill>
                <a:latin typeface="Helvetica"/>
                <a:cs typeface="Helvetica"/>
                <a:sym typeface="Helvetica"/>
              </a:rPr>
              <a:t>DOI: </a:t>
            </a:r>
            <a:r>
              <a:rPr sz="2800" u="sng">
                <a:solidFill>
                  <a:srgbClr val="9F9F9F">
                    <a:lumMod val="20000"/>
                    <a:lumOff val="80000"/>
                  </a:srgbClr>
                </a:solidFill>
                <a:uFill>
                  <a:solidFill>
                    <a:srgbClr val="0000FF"/>
                  </a:solidFill>
                </a:uFill>
                <a:latin typeface="Helvetica"/>
                <a:cs typeface="Helvetica"/>
                <a:sym typeface="Helvetica"/>
                <a:hlinkClick r:id="rId14"/>
              </a:rPr>
              <a:t>http://dxˌdoiˌorg/10ˌ1210/jcemˌ85ˌ8ˌ6731</a:t>
            </a:r>
          </a:p>
          <a:p>
            <a:pPr algn="ctr" defTabSz="914400">
              <a:spcBef>
                <a:spcPts val="0"/>
              </a:spcBef>
              <a:spcAft>
                <a:spcPts val="0"/>
              </a:spcAft>
              <a:defRPr sz="900" b="0">
                <a:solidFill>
                  <a:srgbClr val="FFFFFF"/>
                </a:solidFill>
                <a:effectLst/>
              </a:defRPr>
            </a:pPr>
            <a:r>
              <a:rPr sz="1800">
                <a:solidFill>
                  <a:srgbClr val="9F9F9F">
                    <a:lumMod val="20000"/>
                    <a:lumOff val="80000"/>
                  </a:srgbClr>
                </a:solidFill>
                <a:latin typeface="Helvetica"/>
                <a:cs typeface="Helvetica"/>
                <a:sym typeface="Helvetica"/>
              </a:rPr>
              <a:t>First Published Online: April 25, 2011</a:t>
            </a:r>
          </a:p>
        </p:txBody>
      </p:sp>
    </p:spTree>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a:spLocks noGrp="1"/>
          </p:cNvSpPr>
          <p:nvPr>
            <p:ph type="title"/>
          </p:nvPr>
        </p:nvSpPr>
        <p:spPr>
          <a:xfrm>
            <a:off x="3048000" y="914400"/>
            <a:ext cx="18300700" cy="1892300"/>
          </a:xfrm>
          <a:prstGeom prst="rect">
            <a:avLst/>
          </a:prstGeom>
        </p:spPr>
        <p:txBody>
          <a:bodyPr/>
          <a:lstStyle/>
          <a:p>
            <a:pPr defTabSz="1700782">
              <a:defRPr sz="3500">
                <a:effectLst>
                  <a:outerShdw blurRad="38100" dist="35433" dir="2700000" rotWithShape="0">
                    <a:srgbClr val="000000"/>
                  </a:outerShdw>
                </a:effectLst>
              </a:defRPr>
            </a:pPr>
            <a:r>
              <a:t>Testosterone Treatment of Elderly Men:</a:t>
            </a:r>
            <a:br/>
            <a:r>
              <a:rPr sz="5800">
                <a:solidFill>
                  <a:srgbClr val="FF9900"/>
                </a:solidFill>
              </a:rPr>
              <a:t>Bone Mineral Density (BMD)</a:t>
            </a:r>
          </a:p>
        </p:txBody>
      </p:sp>
      <p:sp>
        <p:nvSpPr>
          <p:cNvPr id="808" name="Shape 808"/>
          <p:cNvSpPr/>
          <p:nvPr/>
        </p:nvSpPr>
        <p:spPr>
          <a:xfrm>
            <a:off x="3200400" y="13039727"/>
            <a:ext cx="12496800" cy="530656"/>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2074" tIns="92074" rIns="92074" bIns="92074">
            <a:spAutoFit/>
          </a:bodyPr>
          <a:lstStyle/>
          <a:p>
            <a:pPr defTabSz="1828800">
              <a:lnSpc>
                <a:spcPct val="80000"/>
              </a:lnSpc>
              <a:spcBef>
                <a:spcPts val="60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Snyder PJ, et al, </a:t>
            </a:r>
            <a:r>
              <a:rPr sz="2800" i="1">
                <a:solidFill>
                  <a:srgbClr val="FFFFFF"/>
                </a:solidFill>
                <a:effectLst>
                  <a:outerShdw blurRad="38100" dist="38100" dir="2700000" rotWithShape="0">
                    <a:srgbClr val="000000"/>
                  </a:outerShdw>
                </a:effectLst>
                <a:latin typeface="Verdana"/>
                <a:ea typeface="Verdana"/>
                <a:sym typeface="Verdana"/>
              </a:rPr>
              <a:t>J Clin Endocrinol Metab</a:t>
            </a:r>
            <a:r>
              <a:rPr sz="2800">
                <a:solidFill>
                  <a:srgbClr val="FFFFFF"/>
                </a:solidFill>
                <a:effectLst>
                  <a:outerShdw blurRad="38100" dist="38100" dir="2700000" rotWithShape="0">
                    <a:srgbClr val="000000"/>
                  </a:outerShdw>
                </a:effectLst>
                <a:latin typeface="Verdana"/>
                <a:ea typeface="Verdana"/>
                <a:sym typeface="Verdana"/>
              </a:rPr>
              <a:t>, 1999; 84:1966-1972.</a:t>
            </a:r>
          </a:p>
        </p:txBody>
      </p:sp>
      <p:graphicFrame>
        <p:nvGraphicFramePr>
          <p:cNvPr id="809" name="Chart 809"/>
          <p:cNvGraphicFramePr/>
          <p:nvPr/>
        </p:nvGraphicFramePr>
        <p:xfrm>
          <a:off x="5603426" y="2168557"/>
          <a:ext cx="13828940" cy="10803722"/>
        </p:xfrm>
        <a:graphic>
          <a:graphicData uri="http://schemas.openxmlformats.org/drawingml/2006/chart">
            <c:chart xmlns:c="http://schemas.openxmlformats.org/drawingml/2006/chart" xmlns:r="http://schemas.openxmlformats.org/officeDocument/2006/relationships" r:id="rId2"/>
          </a:graphicData>
        </a:graphic>
      </p:graphicFrame>
      <p:sp>
        <p:nvSpPr>
          <p:cNvPr id="810" name="Shape 810"/>
          <p:cNvSpPr/>
          <p:nvPr/>
        </p:nvSpPr>
        <p:spPr>
          <a:xfrm>
            <a:off x="10363201" y="5029198"/>
            <a:ext cx="1133482" cy="1463680"/>
          </a:xfrm>
          <a:prstGeom prst="line">
            <a:avLst/>
          </a:prstGeom>
          <a:ln w="38100">
            <a:solidFill>
              <a:srgbClr val="FF0000"/>
            </a:solidFill>
            <a:tailEnd type="triangle"/>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811" name="Shape 811"/>
          <p:cNvSpPr/>
          <p:nvPr/>
        </p:nvSpPr>
        <p:spPr>
          <a:xfrm>
            <a:off x="11801474" y="7162803"/>
            <a:ext cx="390528" cy="1676402"/>
          </a:xfrm>
          <a:prstGeom prst="line">
            <a:avLst/>
          </a:prstGeom>
          <a:ln w="38100">
            <a:solidFill>
              <a:srgbClr val="FF0000"/>
            </a:solidFill>
            <a:headEnd type="triangle"/>
          </a:ln>
        </p:spPr>
        <p:txBody>
          <a:bodyPr lIns="91436" tIns="91436" rIns="91436" bIns="91436"/>
          <a:lstStyle/>
          <a:p>
            <a:pPr algn="ctr" defTabSz="1828800">
              <a:spcBef>
                <a:spcPts val="0"/>
              </a:spcBef>
              <a:spcAft>
                <a:spcPts val="0"/>
              </a:spcAft>
              <a:defRPr>
                <a:solidFill>
                  <a:srgbClr val="00279F"/>
                </a:solidFill>
              </a:defRPr>
            </a:pPr>
            <a:endParaRPr sz="7200" b="1">
              <a:solidFill>
                <a:srgbClr val="00279F"/>
              </a:solidFill>
              <a:effectLst>
                <a:outerShdw blurRad="38100" dist="38100" dir="2700000" rotWithShape="0">
                  <a:srgbClr val="000000">
                    <a:alpha val="43137"/>
                  </a:srgbClr>
                </a:outerShdw>
              </a:effectLst>
              <a:latin typeface="Helvetica"/>
              <a:cs typeface="Helvetica"/>
              <a:sym typeface="Helvetica"/>
            </a:endParaRPr>
          </a:p>
        </p:txBody>
      </p:sp>
      <p:sp>
        <p:nvSpPr>
          <p:cNvPr id="812" name="Shape 812"/>
          <p:cNvSpPr/>
          <p:nvPr/>
        </p:nvSpPr>
        <p:spPr>
          <a:xfrm rot="16200000">
            <a:off x="2076718" y="6131074"/>
            <a:ext cx="5101068" cy="1415764"/>
          </a:xfrm>
          <a:prstGeom prst="rect">
            <a:avLst/>
          </a:prstGeom>
          <a:ln w="12700">
            <a:miter lim="400000"/>
          </a:ln>
          <a:effectLst>
            <a:outerShdw dist="17961" dir="2700000" rotWithShape="0">
              <a:srgbClr val="00279F">
                <a:alpha val="50000"/>
              </a:srgbClr>
            </a:outerShdw>
          </a:effectLst>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p>
            <a:pPr algn="ctr" defTabSz="1828800">
              <a:spcBef>
                <a:spcPts val="0"/>
              </a:spcBef>
              <a:spcAft>
                <a:spcPts val="0"/>
              </a:spcAft>
              <a:defRPr sz="2000">
                <a:solidFill>
                  <a:srgbClr val="FFFFFF"/>
                </a:solidFill>
                <a:effectLst/>
                <a:latin typeface="+mj-lt"/>
                <a:ea typeface="+mj-ea"/>
                <a:cs typeface="+mj-cs"/>
                <a:sym typeface="Times New Roman"/>
              </a:defRPr>
            </a:pPr>
            <a:r>
              <a:rPr sz="4000" b="1">
                <a:solidFill>
                  <a:srgbClr val="FFFFFF"/>
                </a:solidFill>
                <a:latin typeface="Times New Roman"/>
                <a:cs typeface="Times New Roman"/>
                <a:sym typeface="Times New Roman"/>
              </a:rPr>
              <a:t>Bone Mineral Density,</a:t>
            </a:r>
            <a:br>
              <a:rPr sz="4000" b="1">
                <a:solidFill>
                  <a:srgbClr val="FFFFFF"/>
                </a:solidFill>
                <a:latin typeface="Times New Roman"/>
                <a:cs typeface="Times New Roman"/>
                <a:sym typeface="Times New Roman"/>
              </a:rPr>
            </a:br>
            <a:r>
              <a:rPr sz="4000" b="1">
                <a:solidFill>
                  <a:srgbClr val="FFFFFF"/>
                </a:solidFill>
                <a:latin typeface="Times New Roman"/>
                <a:cs typeface="Times New Roman"/>
                <a:sym typeface="Times New Roman"/>
              </a:rPr>
              <a:t>L2-L4 (% Basal)</a:t>
            </a:r>
          </a:p>
        </p:txBody>
      </p:sp>
      <p:sp>
        <p:nvSpPr>
          <p:cNvPr id="813" name="Shape 813"/>
          <p:cNvSpPr/>
          <p:nvPr/>
        </p:nvSpPr>
        <p:spPr>
          <a:xfrm>
            <a:off x="18440400" y="4114803"/>
            <a:ext cx="457204" cy="18288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806"/>
                  <a:pt x="10800" y="1800"/>
                </a:cubicBezTo>
                <a:lnTo>
                  <a:pt x="10800" y="9338"/>
                </a:lnTo>
                <a:cubicBezTo>
                  <a:pt x="10800" y="10332"/>
                  <a:pt x="15635" y="11138"/>
                  <a:pt x="21600" y="11138"/>
                </a:cubicBezTo>
                <a:cubicBezTo>
                  <a:pt x="15635" y="11138"/>
                  <a:pt x="10800" y="11944"/>
                  <a:pt x="10800" y="12938"/>
                </a:cubicBezTo>
                <a:lnTo>
                  <a:pt x="10800" y="19800"/>
                </a:lnTo>
                <a:cubicBezTo>
                  <a:pt x="10800" y="20794"/>
                  <a:pt x="5965" y="21600"/>
                  <a:pt x="0" y="21600"/>
                </a:cubicBezTo>
              </a:path>
            </a:pathLst>
          </a:custGeom>
          <a:ln w="38100">
            <a:solidFill>
              <a:srgbClr val="FF3300"/>
            </a:solidFill>
            <a:miter/>
          </a:ln>
        </p:spPr>
        <p:txBody>
          <a:bodyPr lIns="91436" tIns="91436" rIns="91436" bIns="91436" anchor="ctr"/>
          <a:lstStyle/>
          <a:p>
            <a:pPr algn="ctr" defTabSz="1828800">
              <a:spcBef>
                <a:spcPts val="0"/>
              </a:spcBef>
              <a:spcAft>
                <a:spcPts val="0"/>
              </a:spcAft>
              <a:defRPr>
                <a:solidFill>
                  <a:srgbClr val="FFFFFF"/>
                </a:solidFill>
                <a:latin typeface="+mj-lt"/>
                <a:ea typeface="+mj-ea"/>
                <a:cs typeface="+mj-cs"/>
                <a:sym typeface="Times New Roman"/>
              </a:defRPr>
            </a:pPr>
            <a:endParaRPr sz="7200" b="1">
              <a:solidFill>
                <a:srgbClr val="FFFFFF"/>
              </a:solidFill>
              <a:effectLst>
                <a:outerShdw blurRad="38100" dist="38100" dir="2700000" rotWithShape="0">
                  <a:srgbClr val="000000">
                    <a:alpha val="43137"/>
                  </a:srgbClr>
                </a:outerShdw>
              </a:effectLst>
              <a:latin typeface="Times New Roman"/>
              <a:cs typeface="Times New Roman"/>
              <a:sym typeface="Times New Roman"/>
            </a:endParaRPr>
          </a:p>
        </p:txBody>
      </p:sp>
      <p:sp>
        <p:nvSpPr>
          <p:cNvPr id="814" name="Shape 814"/>
          <p:cNvSpPr/>
          <p:nvPr/>
        </p:nvSpPr>
        <p:spPr>
          <a:xfrm>
            <a:off x="8686800" y="4419599"/>
            <a:ext cx="3340100" cy="684544"/>
          </a:xfrm>
          <a:prstGeom prst="rect">
            <a:avLst/>
          </a:prstGeom>
          <a:gradFill>
            <a:gsLst>
              <a:gs pos="0">
                <a:srgbClr val="000047"/>
              </a:gs>
              <a:gs pos="50000">
                <a:srgbClr val="000099"/>
              </a:gs>
              <a:gs pos="100000">
                <a:srgbClr val="000047"/>
              </a:gs>
            </a:gsLst>
            <a:lin ang="2700000"/>
          </a:gradFill>
          <a:ln w="19050">
            <a:solidFill>
              <a:srgbClr val="FFFFFF"/>
            </a:solidFill>
            <a:miter/>
          </a:ln>
          <a:effectLst>
            <a:outerShdw dist="17961" dir="2700000" rotWithShape="0">
              <a:srgbClr val="000000">
                <a:alpha val="50000"/>
              </a:srgbClr>
            </a:outerShdw>
          </a:effectLst>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2074" tIns="92074" rIns="92074" bIns="92074">
            <a:spAutoFit/>
          </a:bodyPr>
          <a:lstStyle>
            <a:lvl1pPr>
              <a:lnSpc>
                <a:spcPct val="90000"/>
              </a:lnSpc>
              <a:spcBef>
                <a:spcPts val="1000"/>
              </a:spcBef>
              <a:defRPr sz="1800">
                <a:solidFill>
                  <a:srgbClr val="FFFFFF"/>
                </a:solidFill>
                <a:effectLst>
                  <a:outerShdw blurRad="38100" dist="38100" dir="2700000" rotWithShape="0">
                    <a:srgbClr val="000000"/>
                  </a:outerShdw>
                </a:effectLst>
                <a:latin typeface="+mj-lt"/>
                <a:ea typeface="+mj-ea"/>
                <a:cs typeface="+mj-cs"/>
                <a:sym typeface="Times New Roman"/>
              </a:defRPr>
            </a:lvl1pPr>
          </a:lstStyle>
          <a:p>
            <a:pPr algn="ctr" defTabSz="1828800">
              <a:spcBef>
                <a:spcPts val="2000"/>
              </a:spcBef>
              <a:spcAft>
                <a:spcPts val="0"/>
              </a:spcAft>
            </a:pPr>
            <a:r>
              <a:rPr sz="3600" b="1">
                <a:latin typeface="Times New Roman"/>
                <a:cs typeface="Times New Roman"/>
              </a:rPr>
              <a:t>Testosterone</a:t>
            </a:r>
          </a:p>
        </p:txBody>
      </p:sp>
      <p:sp>
        <p:nvSpPr>
          <p:cNvPr id="815" name="Shape 815"/>
          <p:cNvSpPr/>
          <p:nvPr/>
        </p:nvSpPr>
        <p:spPr>
          <a:xfrm>
            <a:off x="10979150" y="8997949"/>
            <a:ext cx="2425700" cy="684544"/>
          </a:xfrm>
          <a:prstGeom prst="rect">
            <a:avLst/>
          </a:prstGeom>
          <a:gradFill>
            <a:gsLst>
              <a:gs pos="0">
                <a:srgbClr val="000047"/>
              </a:gs>
              <a:gs pos="50000">
                <a:srgbClr val="000099"/>
              </a:gs>
              <a:gs pos="100000">
                <a:srgbClr val="000047"/>
              </a:gs>
            </a:gsLst>
            <a:lin ang="2700000"/>
          </a:gradFill>
          <a:ln w="19050">
            <a:solidFill>
              <a:srgbClr val="FFFFFF"/>
            </a:solidFill>
            <a:miter/>
          </a:ln>
          <a:effectLst>
            <a:outerShdw dist="17961" dir="2700000" rotWithShape="0">
              <a:srgbClr val="000000">
                <a:alpha val="50000"/>
              </a:srgbClr>
            </a:outerShdw>
          </a:effectLst>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2074" tIns="92074" rIns="92074" bIns="92074">
            <a:spAutoFit/>
          </a:bodyPr>
          <a:lstStyle>
            <a:lvl1pPr>
              <a:lnSpc>
                <a:spcPct val="90000"/>
              </a:lnSpc>
              <a:spcBef>
                <a:spcPts val="1000"/>
              </a:spcBef>
              <a:defRPr sz="1800">
                <a:solidFill>
                  <a:srgbClr val="FFFFFF"/>
                </a:solidFill>
                <a:effectLst>
                  <a:outerShdw blurRad="38100" dist="38100" dir="2700000" rotWithShape="0">
                    <a:srgbClr val="000000"/>
                  </a:outerShdw>
                </a:effectLst>
                <a:latin typeface="+mj-lt"/>
                <a:ea typeface="+mj-ea"/>
                <a:cs typeface="+mj-cs"/>
                <a:sym typeface="Times New Roman"/>
              </a:defRPr>
            </a:lvl1pPr>
          </a:lstStyle>
          <a:p>
            <a:pPr algn="ctr" defTabSz="1828800">
              <a:spcBef>
                <a:spcPts val="2000"/>
              </a:spcBef>
              <a:spcAft>
                <a:spcPts val="0"/>
              </a:spcAft>
            </a:pPr>
            <a:r>
              <a:rPr sz="3600" b="1">
                <a:latin typeface="Times New Roman"/>
                <a:cs typeface="Times New Roman"/>
              </a:rPr>
              <a:t>Placebo</a:t>
            </a:r>
          </a:p>
        </p:txBody>
      </p:sp>
      <p:sp>
        <p:nvSpPr>
          <p:cNvPr id="816" name="Shape 816"/>
          <p:cNvSpPr/>
          <p:nvPr/>
        </p:nvSpPr>
        <p:spPr>
          <a:xfrm>
            <a:off x="20818165" y="12779377"/>
            <a:ext cx="492434" cy="9233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400">
                <a:solidFill>
                  <a:srgbClr val="0066FF"/>
                </a:solidFill>
                <a:latin typeface="+mj-lt"/>
                <a:ea typeface="+mj-ea"/>
                <a:cs typeface="+mj-cs"/>
                <a:sym typeface="Times New Roman"/>
              </a:defRPr>
            </a:lvl1pPr>
          </a:lstStyle>
          <a:p>
            <a:pPr defTabSz="1828800">
              <a:spcBef>
                <a:spcPts val="0"/>
              </a:spcBef>
              <a:spcAft>
                <a:spcPts val="0"/>
              </a:spcAft>
              <a:defRPr>
                <a:effectLst/>
              </a:defRPr>
            </a:pPr>
            <a:r>
              <a:rPr sz="4800" b="1">
                <a:latin typeface="Times New Roman"/>
                <a:cs typeface="Times New Roman"/>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fill="hold"/>
                                        <p:tgtEl>
                                          <p:spTgt spid="813"/>
                                        </p:tgtEl>
                                        <p:attrNameLst>
                                          <p:attrName>style.visibility</p:attrName>
                                        </p:attrNameLst>
                                      </p:cBhvr>
                                      <p:to>
                                        <p:strVal val="visible"/>
                                      </p:to>
                                    </p:set>
                                    <p:animEffect transition="in" filter="dissolve">
                                      <p:cBhvr>
                                        <p:cTn id="7" dur="500"/>
                                        <p:tgtEl>
                                          <p:spTgt spid="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 grpId="0"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754F-BFA0-CAF5-2E88-CA826358FBE5}"/>
              </a:ext>
            </a:extLst>
          </p:cNvPr>
          <p:cNvSpPr>
            <a:spLocks noGrp="1"/>
          </p:cNvSpPr>
          <p:nvPr>
            <p:ph type="title"/>
          </p:nvPr>
        </p:nvSpPr>
        <p:spPr>
          <a:xfrm>
            <a:off x="609600" y="946122"/>
            <a:ext cx="23164800" cy="1257300"/>
          </a:xfrm>
        </p:spPr>
        <p:txBody>
          <a:bodyPr/>
          <a:lstStyle/>
          <a:p>
            <a:r>
              <a:rPr lang="en-US"/>
              <a:t>Testosterone Treatment and Fractures in Men</a:t>
            </a:r>
          </a:p>
        </p:txBody>
      </p:sp>
      <p:sp>
        <p:nvSpPr>
          <p:cNvPr id="3" name="Shape 655">
            <a:extLst>
              <a:ext uri="{FF2B5EF4-FFF2-40B4-BE49-F238E27FC236}">
                <a16:creationId xmlns:a16="http://schemas.microsoft.com/office/drawing/2014/main" id="{63006123-E720-CC53-8A97-230BF1CC508C}"/>
              </a:ext>
            </a:extLst>
          </p:cNvPr>
          <p:cNvSpPr txBox="1"/>
          <p:nvPr/>
        </p:nvSpPr>
        <p:spPr>
          <a:xfrm>
            <a:off x="5927725" y="3286129"/>
            <a:ext cx="12969882" cy="7086598"/>
          </a:xfrm>
          <a:prstGeom prst="rect">
            <a:avLst/>
          </a:prstGeom>
        </p:spPr>
        <p:txBody>
          <a:bodyPr/>
          <a:lstStyle>
            <a:lvl1pPr marL="362108" marR="40639" indent="-321467" algn="l" defTabSz="914400" rtl="0" latinLnBrk="0">
              <a:lnSpc>
                <a:spcPct val="100000"/>
              </a:lnSpc>
              <a:spcBef>
                <a:spcPts val="700"/>
              </a:spcBef>
              <a:spcAft>
                <a:spcPct val="0"/>
              </a:spcAft>
              <a:buClrTx/>
              <a:buSzPct val="58499"/>
              <a:buFontTx/>
              <a:buBlip>
                <a:blip r:embed="rId2"/>
              </a:buBlip>
              <a:defRPr sz="3000" b="0" i="0" u="none" strike="noStrike" cap="none" spc="0" baseline="0">
                <a:ln>
                  <a:noFill/>
                </a:ln>
                <a:solidFill>
                  <a:srgbClr val="FFFFFF"/>
                </a:solidFill>
                <a:uFill>
                  <a:solidFill>
                    <a:srgbClr val="FFFFFF"/>
                  </a:solidFill>
                </a:uFill>
                <a:latin typeface="Arial"/>
                <a:ea typeface="Arial"/>
                <a:cs typeface="Arial"/>
                <a:sym typeface="Arial"/>
              </a:defRPr>
            </a:lvl1pPr>
            <a:lvl2pPr marL="804000" marR="40639" indent="-30616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2pPr>
            <a:lvl3pPr marL="1240788" marR="40639" indent="-285750" algn="l" defTabSz="914400" rtl="0" latinLnBrk="0">
              <a:lnSpc>
                <a:spcPct val="100000"/>
              </a:lnSpc>
              <a:spcBef>
                <a:spcPts val="700"/>
              </a:spcBef>
              <a:spcAft>
                <a:spcPct val="0"/>
              </a:spcAft>
              <a:buClrTx/>
              <a:buSzPct val="58499"/>
              <a:buFontTx/>
              <a:buBlip>
                <a:blip r:embed="rId3"/>
              </a:buBlip>
              <a:defRPr sz="3000" b="0" i="0" u="none" strike="noStrike" cap="none" spc="0" baseline="0">
                <a:ln>
                  <a:noFill/>
                </a:ln>
                <a:solidFill>
                  <a:srgbClr val="FFFFFF"/>
                </a:solidFill>
                <a:uFill>
                  <a:solidFill>
                    <a:srgbClr val="FFFFFF"/>
                  </a:solidFill>
                </a:uFill>
                <a:latin typeface="Arial"/>
                <a:ea typeface="Arial"/>
                <a:cs typeface="Arial"/>
                <a:sym typeface="Arial"/>
              </a:defRPr>
            </a:lvl3pPr>
            <a:lvl4pPr marL="1755138" marR="40639" indent="-342898"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4pPr>
            <a:lvl5pPr marL="2212338" marR="40639" indent="-342898" algn="l" defTabSz="914400" rtl="0" latinLnBrk="0">
              <a:lnSpc>
                <a:spcPct val="100000"/>
              </a:lnSpc>
              <a:spcBef>
                <a:spcPts val="700"/>
              </a:spcBef>
              <a:spcAft>
                <a:spcPct val="0"/>
              </a:spcAft>
              <a:buClrTx/>
              <a:buSzPct val="58499"/>
              <a:buFontTx/>
              <a:buBlip>
                <a:blip r:embed="rId4"/>
              </a:buBlip>
              <a:defRPr sz="3000" b="0" i="0" u="none" strike="noStrike" cap="none" spc="0" baseline="0">
                <a:ln>
                  <a:noFill/>
                </a:ln>
                <a:solidFill>
                  <a:srgbClr val="FFFFFF"/>
                </a:solidFill>
                <a:uFill>
                  <a:solidFill>
                    <a:srgbClr val="FFFFFF"/>
                  </a:solidFill>
                </a:uFill>
                <a:latin typeface="Arial"/>
                <a:ea typeface="Arial"/>
                <a:cs typeface="Arial"/>
                <a:sym typeface="Arial"/>
              </a:defRPr>
            </a:lvl5pPr>
            <a:lvl6pPr marL="2628900" marR="40639" indent="-34290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6pPr>
            <a:lvl7pPr marL="3086100" marR="40639" indent="-34290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7pPr>
            <a:lvl8pPr marL="3543299" marR="40639" indent="-342899"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8pPr>
            <a:lvl9pPr marL="4000499" marR="40639" indent="-342899"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9pPr>
          </a:lstStyle>
          <a:p>
            <a:pPr marL="724216" marR="81278" indent="-642934" defTabSz="1828800" hangingPunct="1">
              <a:spcBef>
                <a:spcPts val="1400"/>
              </a:spcBef>
            </a:pPr>
            <a:r>
              <a:rPr lang="en-US" sz="6000"/>
              <a:t>5204 Men</a:t>
            </a:r>
          </a:p>
          <a:p>
            <a:pPr marL="724216" marR="81278" indent="-642934" defTabSz="1828800" hangingPunct="1">
              <a:spcBef>
                <a:spcPts val="1400"/>
              </a:spcBef>
            </a:pPr>
            <a:r>
              <a:rPr lang="en-US" sz="6000"/>
              <a:t>2600 T treated, 2603 Placebo</a:t>
            </a:r>
          </a:p>
          <a:p>
            <a:pPr marL="724216" marR="81278" indent="-642934" defTabSz="1828800" hangingPunct="1">
              <a:spcBef>
                <a:spcPts val="1400"/>
              </a:spcBef>
            </a:pPr>
            <a:r>
              <a:rPr lang="en-US" sz="6000"/>
              <a:t>3.19 years follow up</a:t>
            </a:r>
          </a:p>
          <a:p>
            <a:pPr marL="724216" marR="81278" indent="-642934" defTabSz="1828800" hangingPunct="1">
              <a:spcBef>
                <a:spcPts val="1400"/>
              </a:spcBef>
            </a:pPr>
            <a:r>
              <a:rPr lang="en-US" sz="6000"/>
              <a:t>91 fractures in T group</a:t>
            </a:r>
          </a:p>
          <a:p>
            <a:pPr marL="724216" marR="81278" indent="-642934" defTabSz="1828800" hangingPunct="1">
              <a:spcBef>
                <a:spcPts val="1400"/>
              </a:spcBef>
            </a:pPr>
            <a:r>
              <a:rPr lang="en-US" sz="6000"/>
              <a:t>64 fractures in placebo group</a:t>
            </a:r>
          </a:p>
          <a:p>
            <a:pPr marL="724216" marR="81278" indent="-642934" defTabSz="1828800" hangingPunct="1">
              <a:spcBef>
                <a:spcPts val="1400"/>
              </a:spcBef>
            </a:pPr>
            <a:r>
              <a:rPr lang="en-US" sz="6000"/>
              <a:t>No benefit in fracture prevention</a:t>
            </a:r>
          </a:p>
        </p:txBody>
      </p:sp>
      <p:sp>
        <p:nvSpPr>
          <p:cNvPr id="4" name="TextBox 3">
            <a:extLst>
              <a:ext uri="{FF2B5EF4-FFF2-40B4-BE49-F238E27FC236}">
                <a16:creationId xmlns:a16="http://schemas.microsoft.com/office/drawing/2014/main" id="{D2C9FA4B-1E79-125F-F34D-919DD5712362}"/>
              </a:ext>
            </a:extLst>
          </p:cNvPr>
          <p:cNvSpPr txBox="1"/>
          <p:nvPr/>
        </p:nvSpPr>
        <p:spPr>
          <a:xfrm>
            <a:off x="8658226" y="11455432"/>
            <a:ext cx="14401800" cy="10464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algn="ctr" defTabSz="1828800">
              <a:spcBef>
                <a:spcPct val="0"/>
              </a:spcBef>
            </a:pPr>
            <a:r>
              <a:rPr lang="en-US" sz="2800" b="1" kern="1200">
                <a:solidFill>
                  <a:srgbClr val="9F9F9F"/>
                </a:solidFill>
                <a:effectLst>
                  <a:outerShdw blurRad="38100" dist="38100" dir="2700000" rotWithShape="0">
                    <a:srgbClr val="000000">
                      <a:alpha val="43137"/>
                    </a:srgbClr>
                  </a:outerShdw>
                </a:effectLst>
                <a:latin typeface="Helvetica"/>
                <a:cs typeface="Helvetica"/>
                <a:sym typeface="Helvetica"/>
              </a:rPr>
              <a:t>Nissen E, Li X et al. Testosterone Treatment and Fractures in Men with Hypogonadism. N Eng J Med. Jan 2024. Vol 390. 203-211.</a:t>
            </a:r>
          </a:p>
        </p:txBody>
      </p:sp>
    </p:spTree>
    <p:extLst>
      <p:ext uri="{BB962C8B-B14F-4D97-AF65-F5344CB8AC3E}">
        <p14:creationId xmlns:p14="http://schemas.microsoft.com/office/powerpoint/2010/main" val="36357819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fill="hold"/>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fill="hold"/>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fill="hold"/>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fill="hold"/>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fill="hold"/>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fill="hold"/>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fill="hold"/>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lide Subtitle"/>
          <p:cNvSpPr txBox="1">
            <a:spLocks noGrp="1"/>
          </p:cNvSpPr>
          <p:nvPr>
            <p:ph type="body" idx="21"/>
          </p:nvPr>
        </p:nvSpPr>
        <p:spPr>
          <a:prstGeom prst="rect">
            <a:avLst/>
          </a:prstGeom>
        </p:spPr>
        <p:txBody>
          <a:bodyPr/>
          <a:lstStyle/>
          <a:p>
            <a:endParaRPr/>
          </a:p>
        </p:txBody>
      </p:sp>
      <p:sp>
        <p:nvSpPr>
          <p:cNvPr id="193" name="Symptoms"/>
          <p:cNvSpPr txBox="1">
            <a:spLocks noGrp="1"/>
          </p:cNvSpPr>
          <p:nvPr>
            <p:ph type="title"/>
          </p:nvPr>
        </p:nvSpPr>
        <p:spPr>
          <a:prstGeom prst="rect">
            <a:avLst/>
          </a:prstGeom>
        </p:spPr>
        <p:txBody>
          <a:bodyPr/>
          <a:lstStyle>
            <a:lvl1pPr defTabSz="2316479">
              <a:defRPr sz="9500" spc="-95"/>
            </a:lvl1pPr>
          </a:lstStyle>
          <a:p>
            <a:r>
              <a:t>Symptoms</a:t>
            </a:r>
          </a:p>
        </p:txBody>
      </p:sp>
      <p:sp>
        <p:nvSpPr>
          <p:cNvPr id="194" name="Changes in cycle length…"/>
          <p:cNvSpPr txBox="1">
            <a:spLocks noGrp="1"/>
          </p:cNvSpPr>
          <p:nvPr>
            <p:ph type="body" idx="1"/>
          </p:nvPr>
        </p:nvSpPr>
        <p:spPr>
          <a:prstGeom prst="rect">
            <a:avLst/>
          </a:prstGeom>
        </p:spPr>
        <p:txBody>
          <a:bodyPr numCol="2" spcCol="1098550"/>
          <a:lstStyle/>
          <a:p>
            <a:pPr marL="0" indent="0" defTabSz="312927">
              <a:spcBef>
                <a:spcPts val="4100"/>
              </a:spcBef>
              <a:buSzTx/>
              <a:buNone/>
              <a:defRPr sz="4928"/>
            </a:pPr>
            <a:r>
              <a:t>Changes in cycle length</a:t>
            </a:r>
          </a:p>
          <a:p>
            <a:pPr marL="0" indent="0" defTabSz="312927">
              <a:spcBef>
                <a:spcPts val="4100"/>
              </a:spcBef>
              <a:buSzTx/>
              <a:buNone/>
              <a:defRPr sz="4928">
                <a:solidFill>
                  <a:srgbClr val="FF7E79"/>
                </a:solidFill>
              </a:defRPr>
            </a:pPr>
            <a:r>
              <a:t>Hot flushes</a:t>
            </a:r>
          </a:p>
          <a:p>
            <a:pPr marL="0" indent="0" defTabSz="312927">
              <a:spcBef>
                <a:spcPts val="4100"/>
              </a:spcBef>
              <a:buSzTx/>
              <a:buNone/>
              <a:defRPr sz="4928"/>
            </a:pPr>
            <a:r>
              <a:t>Night sweats</a:t>
            </a:r>
          </a:p>
          <a:p>
            <a:pPr marL="0" indent="0" defTabSz="312927">
              <a:spcBef>
                <a:spcPts val="4100"/>
              </a:spcBef>
              <a:buSzTx/>
              <a:buNone/>
              <a:defRPr sz="4928">
                <a:solidFill>
                  <a:srgbClr val="FF40FF"/>
                </a:solidFill>
              </a:defRPr>
            </a:pPr>
            <a:r>
              <a:t>Menopause sleep disorder</a:t>
            </a:r>
          </a:p>
          <a:p>
            <a:pPr marL="0" indent="0" defTabSz="312927">
              <a:spcBef>
                <a:spcPts val="4100"/>
              </a:spcBef>
              <a:buSzTx/>
              <a:buNone/>
              <a:defRPr sz="4928"/>
            </a:pPr>
            <a:r>
              <a:t>Vaginal dryness, itching, burning, dyspareunia (GSM)</a:t>
            </a:r>
          </a:p>
          <a:p>
            <a:pPr marL="0" indent="0" defTabSz="312927">
              <a:spcBef>
                <a:spcPts val="4100"/>
              </a:spcBef>
              <a:buSzTx/>
              <a:buNone/>
              <a:defRPr sz="4928">
                <a:solidFill>
                  <a:srgbClr val="4F8F00"/>
                </a:solidFill>
              </a:defRPr>
            </a:pPr>
            <a:r>
              <a:t>Mood and memory changes</a:t>
            </a:r>
          </a:p>
          <a:p>
            <a:pPr marL="0" indent="0" defTabSz="312927">
              <a:spcBef>
                <a:spcPts val="4100"/>
              </a:spcBef>
              <a:buSzTx/>
              <a:buNone/>
              <a:defRPr sz="4928"/>
            </a:pPr>
            <a:r>
              <a:t>Increased facial hair, thinning skin</a:t>
            </a:r>
          </a:p>
          <a:p>
            <a:pPr marL="0" indent="0" defTabSz="312927">
              <a:spcBef>
                <a:spcPts val="4100"/>
              </a:spcBef>
              <a:buSzTx/>
              <a:buNone/>
              <a:defRPr sz="4928">
                <a:solidFill>
                  <a:srgbClr val="9437FF"/>
                </a:solidFill>
              </a:defRPr>
            </a:pPr>
            <a:r>
              <a:t>Hair loss</a:t>
            </a:r>
          </a:p>
          <a:p>
            <a:pPr marL="0" indent="0" defTabSz="312927">
              <a:spcBef>
                <a:spcPts val="4100"/>
              </a:spcBef>
              <a:buSzTx/>
              <a:buNone/>
              <a:defRPr sz="4928"/>
            </a:pPr>
            <a:r>
              <a:t>Increased abdominal fat</a:t>
            </a:r>
          </a:p>
          <a:p>
            <a:pPr marL="0" indent="0" defTabSz="312927">
              <a:spcBef>
                <a:spcPts val="4100"/>
              </a:spcBef>
              <a:buSzTx/>
              <a:buNone/>
              <a:defRPr sz="4928">
                <a:solidFill>
                  <a:srgbClr val="FF2600"/>
                </a:solidFill>
              </a:defRPr>
            </a:pPr>
            <a:r>
              <a:t>Menstrual related migraines</a:t>
            </a:r>
          </a:p>
          <a:p>
            <a:pPr marL="0" indent="0" defTabSz="312927">
              <a:spcBef>
                <a:spcPts val="4100"/>
              </a:spcBef>
              <a:buSzTx/>
              <a:buNone/>
              <a:defRPr sz="4928"/>
            </a:pPr>
            <a:r>
              <a:t>Restless legs</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FADD-C8E4-9BEE-A7F6-BDC7684176F0}"/>
              </a:ext>
            </a:extLst>
          </p:cNvPr>
          <p:cNvSpPr>
            <a:spLocks noGrp="1"/>
          </p:cNvSpPr>
          <p:nvPr>
            <p:ph type="title"/>
          </p:nvPr>
        </p:nvSpPr>
        <p:spPr/>
        <p:txBody>
          <a:bodyPr/>
          <a:lstStyle/>
          <a:p>
            <a:r>
              <a:rPr lang="en-US"/>
              <a:t>Endocrine Society</a:t>
            </a:r>
          </a:p>
        </p:txBody>
      </p:sp>
      <p:sp>
        <p:nvSpPr>
          <p:cNvPr id="4" name="Text Placeholder 2">
            <a:extLst>
              <a:ext uri="{FF2B5EF4-FFF2-40B4-BE49-F238E27FC236}">
                <a16:creationId xmlns:a16="http://schemas.microsoft.com/office/drawing/2014/main" id="{E22D0794-9AD0-39B3-6C8E-34A9E7BFBD02}"/>
              </a:ext>
            </a:extLst>
          </p:cNvPr>
          <p:cNvSpPr txBox="1"/>
          <p:nvPr/>
        </p:nvSpPr>
        <p:spPr>
          <a:xfrm>
            <a:off x="1960035" y="3206752"/>
            <a:ext cx="20476638" cy="6134196"/>
          </a:xfrm>
          <a:prstGeom prst="rect">
            <a:avLst/>
          </a:prstGeom>
        </p:spPr>
        <p:txBody>
          <a:bodyPr>
            <a:normAutofit/>
          </a:bodyPr>
          <a:lstStyle>
            <a:lvl1pPr marL="362108" marR="40639" indent="-321467" algn="l" defTabSz="914400" rtl="0" latinLnBrk="0">
              <a:lnSpc>
                <a:spcPct val="100000"/>
              </a:lnSpc>
              <a:spcBef>
                <a:spcPts val="700"/>
              </a:spcBef>
              <a:spcAft>
                <a:spcPct val="0"/>
              </a:spcAft>
              <a:buClrTx/>
              <a:buSzPct val="58499"/>
              <a:buFontTx/>
              <a:buBlip>
                <a:blip r:embed="rId2"/>
              </a:buBlip>
              <a:defRPr sz="3000" b="0" i="0" u="none" strike="noStrike" cap="none" spc="0" baseline="0">
                <a:ln>
                  <a:noFill/>
                </a:ln>
                <a:solidFill>
                  <a:srgbClr val="FFFFFF"/>
                </a:solidFill>
                <a:uFill>
                  <a:solidFill>
                    <a:srgbClr val="FFFFFF"/>
                  </a:solidFill>
                </a:uFill>
                <a:latin typeface="Arial"/>
                <a:ea typeface="Arial"/>
                <a:cs typeface="Arial"/>
                <a:sym typeface="Arial"/>
              </a:defRPr>
            </a:lvl1pPr>
            <a:lvl2pPr marL="804000" marR="40639" indent="-30616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2pPr>
            <a:lvl3pPr marL="1240788" marR="40639" indent="-285750" algn="l" defTabSz="914400" rtl="0" latinLnBrk="0">
              <a:lnSpc>
                <a:spcPct val="100000"/>
              </a:lnSpc>
              <a:spcBef>
                <a:spcPts val="700"/>
              </a:spcBef>
              <a:spcAft>
                <a:spcPct val="0"/>
              </a:spcAft>
              <a:buClrTx/>
              <a:buSzPct val="58499"/>
              <a:buFontTx/>
              <a:buBlip>
                <a:blip r:embed="rId3"/>
              </a:buBlip>
              <a:defRPr sz="3000" b="0" i="0" u="none" strike="noStrike" cap="none" spc="0" baseline="0">
                <a:ln>
                  <a:noFill/>
                </a:ln>
                <a:solidFill>
                  <a:srgbClr val="FFFFFF"/>
                </a:solidFill>
                <a:uFill>
                  <a:solidFill>
                    <a:srgbClr val="FFFFFF"/>
                  </a:solidFill>
                </a:uFill>
                <a:latin typeface="Arial"/>
                <a:ea typeface="Arial"/>
                <a:cs typeface="Arial"/>
                <a:sym typeface="Arial"/>
              </a:defRPr>
            </a:lvl3pPr>
            <a:lvl4pPr marL="1755138" marR="40639" indent="-342898"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4pPr>
            <a:lvl5pPr marL="2212338" marR="40639" indent="-342898" algn="l" defTabSz="914400" rtl="0" latinLnBrk="0">
              <a:lnSpc>
                <a:spcPct val="100000"/>
              </a:lnSpc>
              <a:spcBef>
                <a:spcPts val="700"/>
              </a:spcBef>
              <a:spcAft>
                <a:spcPct val="0"/>
              </a:spcAft>
              <a:buClrTx/>
              <a:buSzPct val="58499"/>
              <a:buFontTx/>
              <a:buBlip>
                <a:blip r:embed="rId4"/>
              </a:buBlip>
              <a:defRPr sz="3000" b="0" i="0" u="none" strike="noStrike" cap="none" spc="0" baseline="0">
                <a:ln>
                  <a:noFill/>
                </a:ln>
                <a:solidFill>
                  <a:srgbClr val="FFFFFF"/>
                </a:solidFill>
                <a:uFill>
                  <a:solidFill>
                    <a:srgbClr val="FFFFFF"/>
                  </a:solidFill>
                </a:uFill>
                <a:latin typeface="Arial"/>
                <a:ea typeface="Arial"/>
                <a:cs typeface="Arial"/>
                <a:sym typeface="Arial"/>
              </a:defRPr>
            </a:lvl5pPr>
            <a:lvl6pPr marL="2628900" marR="40639" indent="-34290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6pPr>
            <a:lvl7pPr marL="3086100" marR="40639" indent="-342900"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7pPr>
            <a:lvl8pPr marL="3543299" marR="40639" indent="-342899"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8pPr>
            <a:lvl9pPr marL="4000499" marR="40639" indent="-342899" algn="l" defTabSz="914400" rtl="0" latinLnBrk="0">
              <a:lnSpc>
                <a:spcPct val="100000"/>
              </a:lnSpc>
              <a:spcBef>
                <a:spcPts val="700"/>
              </a:spcBef>
              <a:spcAft>
                <a:spcPct val="0"/>
              </a:spcAft>
              <a:buClrTx/>
              <a:buSzTx/>
              <a:buFontTx/>
              <a:buChar char="•"/>
              <a:defRPr sz="3000" b="0" i="0" u="none" strike="noStrike" cap="none" spc="0" baseline="0">
                <a:ln>
                  <a:noFill/>
                </a:ln>
                <a:solidFill>
                  <a:srgbClr val="FFFFFF"/>
                </a:solidFill>
                <a:uFill>
                  <a:solidFill>
                    <a:srgbClr val="FFFFFF"/>
                  </a:solidFill>
                </a:uFill>
                <a:latin typeface="Arial"/>
                <a:ea typeface="Arial"/>
                <a:cs typeface="Arial"/>
                <a:sym typeface="Arial"/>
              </a:defRPr>
            </a:lvl9pPr>
          </a:lstStyle>
          <a:p>
            <a:pPr marL="724216" marR="81278" indent="-642934" defTabSz="1828800" hangingPunct="1">
              <a:spcBef>
                <a:spcPts val="1400"/>
              </a:spcBef>
            </a:pPr>
            <a:endParaRPr lang="en-US" sz="6000"/>
          </a:p>
          <a:p>
            <a:pPr marL="724216" marR="81278" indent="-642934" defTabSz="1828800" hangingPunct="1">
              <a:spcBef>
                <a:spcPts val="1400"/>
              </a:spcBef>
            </a:pPr>
            <a:endParaRPr lang="en-US" sz="6000"/>
          </a:p>
          <a:p>
            <a:pPr marL="0" marR="81278" indent="0" defTabSz="1828800" hangingPunct="1">
              <a:spcBef>
                <a:spcPts val="1400"/>
              </a:spcBef>
              <a:buNone/>
            </a:pPr>
            <a:r>
              <a:rPr lang="en-US" sz="6000"/>
              <a:t>Recommends against use in men over 65 years of age unless symptoms are unequivocally related to T therapy and with a significant discussion of risks and benefits of therapy</a:t>
            </a:r>
          </a:p>
        </p:txBody>
      </p:sp>
      <p:sp>
        <p:nvSpPr>
          <p:cNvPr id="5" name="Shape 477">
            <a:extLst>
              <a:ext uri="{FF2B5EF4-FFF2-40B4-BE49-F238E27FC236}">
                <a16:creationId xmlns:a16="http://schemas.microsoft.com/office/drawing/2014/main" id="{6D3AB4E1-62C3-9CB0-92E6-241653EBAC3B}"/>
              </a:ext>
            </a:extLst>
          </p:cNvPr>
          <p:cNvSpPr/>
          <p:nvPr/>
        </p:nvSpPr>
        <p:spPr>
          <a:xfrm>
            <a:off x="3048000" y="13106401"/>
            <a:ext cx="1156970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Adapted from Endocrine Society Guidelines. </a:t>
            </a:r>
            <a:r>
              <a:rPr sz="2800" i="1">
                <a:solidFill>
                  <a:srgbClr val="FFFFFF"/>
                </a:solidFill>
                <a:effectLst>
                  <a:outerShdw blurRad="38100" dist="38100" dir="2700000" rotWithShape="0">
                    <a:srgbClr val="000000"/>
                  </a:outerShdw>
                </a:effectLst>
                <a:latin typeface="Verdana"/>
                <a:ea typeface="Verdana"/>
                <a:sym typeface="Verdana"/>
              </a:rPr>
              <a:t>201</a:t>
            </a:r>
            <a:r>
              <a:rPr lang="en-US" sz="2800" i="1">
                <a:solidFill>
                  <a:srgbClr val="FFFFFF"/>
                </a:solidFill>
                <a:effectLst>
                  <a:outerShdw blurRad="38100" dist="38100" dir="2700000" rotWithShape="0">
                    <a:srgbClr val="000000"/>
                  </a:outerShdw>
                </a:effectLst>
                <a:latin typeface="Verdana"/>
                <a:ea typeface="Verdana"/>
                <a:sym typeface="Verdana"/>
              </a:rPr>
              <a:t>8</a:t>
            </a:r>
            <a:r>
              <a:rPr sz="2800">
                <a:solidFill>
                  <a:srgbClr val="FFFFFF"/>
                </a:solidFill>
                <a:effectLst>
                  <a:outerShdw blurRad="38100" dist="38100" dir="2700000" rotWithShape="0">
                    <a:srgbClr val="000000"/>
                  </a:outerShdw>
                </a:effectLst>
                <a:latin typeface="Verdana"/>
                <a:ea typeface="Verdana"/>
                <a:sym typeface="Verdana"/>
              </a:rPr>
              <a:t> </a:t>
            </a:r>
          </a:p>
        </p:txBody>
      </p:sp>
    </p:spTree>
    <p:extLst>
      <p:ext uri="{BB962C8B-B14F-4D97-AF65-F5344CB8AC3E}">
        <p14:creationId xmlns:p14="http://schemas.microsoft.com/office/powerpoint/2010/main" val="1577353742"/>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3FCBB-A3F9-86E2-ADA8-80DF9D0C13BC}"/>
              </a:ext>
            </a:extLst>
          </p:cNvPr>
          <p:cNvSpPr>
            <a:spLocks noGrp="1"/>
          </p:cNvSpPr>
          <p:nvPr>
            <p:ph type="title"/>
          </p:nvPr>
        </p:nvSpPr>
        <p:spPr>
          <a:xfrm>
            <a:off x="609600" y="6229350"/>
            <a:ext cx="23164800" cy="1257300"/>
          </a:xfrm>
        </p:spPr>
        <p:txBody>
          <a:bodyPr/>
          <a:lstStyle/>
          <a:p>
            <a:r>
              <a:rPr lang="en-US"/>
              <a:t>Monitoring</a:t>
            </a:r>
          </a:p>
        </p:txBody>
      </p:sp>
    </p:spTree>
    <p:extLst>
      <p:ext uri="{BB962C8B-B14F-4D97-AF65-F5344CB8AC3E}">
        <p14:creationId xmlns:p14="http://schemas.microsoft.com/office/powerpoint/2010/main" val="331524058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Shape 818"/>
          <p:cNvSpPr>
            <a:spLocks noGrp="1"/>
          </p:cNvSpPr>
          <p:nvPr>
            <p:ph type="title"/>
          </p:nvPr>
        </p:nvSpPr>
        <p:spPr>
          <a:prstGeom prst="rect">
            <a:avLst/>
          </a:prstGeom>
        </p:spPr>
        <p:txBody>
          <a:bodyPr/>
          <a:lstStyle>
            <a:lvl1pPr defTabSz="813816">
              <a:defRPr sz="3900">
                <a:effectLst>
                  <a:outerShdw blurRad="38100" dist="33909" dir="2700000" rotWithShape="0">
                    <a:srgbClr val="000000"/>
                  </a:outerShdw>
                </a:effectLst>
              </a:defRPr>
            </a:lvl1pPr>
          </a:lstStyle>
          <a:p>
            <a:r>
              <a:t>Monitoring of TRT</a:t>
            </a:r>
          </a:p>
        </p:txBody>
      </p:sp>
      <p:graphicFrame>
        <p:nvGraphicFramePr>
          <p:cNvPr id="819" name="Table 819"/>
          <p:cNvGraphicFramePr>
            <a:graphicFrameLocks noGrp="1"/>
          </p:cNvGraphicFramePr>
          <p:nvPr/>
        </p:nvGraphicFramePr>
        <p:xfrm>
          <a:off x="3962400" y="3352800"/>
          <a:ext cx="16357600" cy="8763128"/>
        </p:xfrm>
        <a:graphic>
          <a:graphicData uri="http://schemas.openxmlformats.org/drawingml/2006/table">
            <a:tbl>
              <a:tblPr/>
              <a:tblGrid>
                <a:gridCol w="3101976">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279524">
                  <a:extLst>
                    <a:ext uri="{9D8B030D-6E8A-4147-A177-3AD203B41FA5}">
                      <a16:colId xmlns:a16="http://schemas.microsoft.com/office/drawing/2014/main" val="20003"/>
                    </a:ext>
                  </a:extLst>
                </a:gridCol>
                <a:gridCol w="9004300">
                  <a:extLst>
                    <a:ext uri="{9D8B030D-6E8A-4147-A177-3AD203B41FA5}">
                      <a16:colId xmlns:a16="http://schemas.microsoft.com/office/drawing/2014/main" val="20004"/>
                    </a:ext>
                  </a:extLst>
                </a:gridCol>
              </a:tblGrid>
              <a:tr h="1235076">
                <a:tc>
                  <a:txBody>
                    <a:bodyPr/>
                    <a:lstStyle/>
                    <a:p>
                      <a:pPr defTabSz="914400">
                        <a:lnSpc>
                          <a:spcPct val="80000"/>
                        </a:lnSpc>
                        <a:spcBef>
                          <a:spcPts val="1100"/>
                        </a:spcBef>
                        <a:defRPr sz="1800">
                          <a:solidFill>
                            <a:srgbClr val="000000"/>
                          </a:solidFill>
                          <a:effectLst/>
                          <a:uFillTx/>
                        </a:defRPr>
                      </a:pPr>
                      <a:r>
                        <a:rPr sz="4800" b="1">
                          <a:solidFill>
                            <a:srgbClr val="FFFFFF"/>
                          </a:solidFill>
                          <a:effectLst>
                            <a:outerShdw blurRad="38100" dist="38100" dir="2700000" rotWithShape="0">
                              <a:srgbClr val="000000"/>
                            </a:outerShdw>
                          </a:effectLst>
                          <a:sym typeface="Times New Roman"/>
                        </a:rPr>
                        <a:t>Test</a:t>
                      </a:r>
                    </a:p>
                  </a:txBody>
                  <a:tcPr marT="91440" marB="91440" anchor="ctr" horzOverflow="overflow">
                    <a:lnL w="28575">
                      <a:solidFill>
                        <a:srgbClr val="FFFFFF"/>
                      </a:solidFill>
                    </a:lnL>
                    <a:lnT w="28575">
                      <a:solidFill>
                        <a:srgbClr val="FFFFFF"/>
                      </a:solidFill>
                    </a:lnT>
                    <a:solidFill>
                      <a:srgbClr val="000066">
                        <a:alpha val="60000"/>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1-2 mo.</a:t>
                      </a:r>
                    </a:p>
                  </a:txBody>
                  <a:tcPr marT="91440" marB="91440" anchor="ctr" horzOverflow="overflow">
                    <a:lnT w="28575">
                      <a:solidFill>
                        <a:srgbClr val="FFFFFF"/>
                      </a:solidFill>
                    </a:lnT>
                    <a:solidFill>
                      <a:srgbClr val="000066">
                        <a:alpha val="60000"/>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3-6 mo.</a:t>
                      </a:r>
                    </a:p>
                  </a:txBody>
                  <a:tcPr marT="91440" marB="91440" anchor="ctr" horzOverflow="overflow">
                    <a:lnT w="28575">
                      <a:solidFill>
                        <a:srgbClr val="FFFFFF"/>
                      </a:solidFill>
                    </a:lnT>
                    <a:solidFill>
                      <a:srgbClr val="000066">
                        <a:alpha val="60000"/>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Yr.</a:t>
                      </a:r>
                    </a:p>
                  </a:txBody>
                  <a:tcPr marT="91440" marB="91440" anchor="ctr" horzOverflow="overflow">
                    <a:lnT w="28575">
                      <a:solidFill>
                        <a:srgbClr val="FFFFFF"/>
                      </a:solidFill>
                    </a:lnT>
                    <a:solidFill>
                      <a:srgbClr val="000066">
                        <a:alpha val="60000"/>
                      </a:srgbClr>
                    </a:solidFill>
                  </a:tcPr>
                </a:tc>
                <a:tc>
                  <a:txBody>
                    <a:bodyPr/>
                    <a:lstStyle/>
                    <a:p>
                      <a:pPr defTabSz="914400">
                        <a:lnSpc>
                          <a:spcPct val="80000"/>
                        </a:lnSpc>
                        <a:spcBef>
                          <a:spcPts val="1100"/>
                        </a:spcBef>
                        <a:defRPr sz="1800">
                          <a:solidFill>
                            <a:srgbClr val="000000"/>
                          </a:solidFill>
                          <a:effectLst/>
                          <a:uFillTx/>
                        </a:defRPr>
                      </a:pPr>
                      <a:r>
                        <a:rPr sz="4800" b="1">
                          <a:solidFill>
                            <a:srgbClr val="FFFFFF"/>
                          </a:solidFill>
                          <a:effectLst>
                            <a:outerShdw blurRad="38100" dist="38100" dir="2700000" rotWithShape="0">
                              <a:srgbClr val="000000"/>
                            </a:outerShdw>
                          </a:effectLst>
                          <a:sym typeface="Times New Roman"/>
                        </a:rPr>
                        <a:t>Goal / Comments</a:t>
                      </a:r>
                    </a:p>
                  </a:txBody>
                  <a:tcPr marT="91440" marB="91440" anchor="ctr" horzOverflow="overflow">
                    <a:lnR w="28575">
                      <a:solidFill>
                        <a:srgbClr val="FFFFFF"/>
                      </a:solidFill>
                    </a:lnR>
                    <a:lnT w="28575">
                      <a:solidFill>
                        <a:srgbClr val="FFFFFF"/>
                      </a:solidFill>
                    </a:lnT>
                    <a:solidFill>
                      <a:srgbClr val="000066">
                        <a:alpha val="60000"/>
                      </a:srgbClr>
                    </a:solidFill>
                  </a:tcPr>
                </a:tc>
                <a:extLst>
                  <a:ext uri="{0D108BD9-81ED-4DB2-BD59-A6C34878D82A}">
                    <a16:rowId xmlns:a16="http://schemas.microsoft.com/office/drawing/2014/main" val="10000"/>
                  </a:ext>
                </a:extLst>
              </a:tr>
              <a:tr h="1555750">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Symptom Assessment</a:t>
                      </a:r>
                    </a:p>
                  </a:txBody>
                  <a:tcPr marT="91440" marB="91440" horzOverflow="overflow">
                    <a:lnL w="28575">
                      <a:solidFill>
                        <a:srgbClr val="FFFFFF"/>
                      </a:solidFill>
                    </a:lnL>
                    <a:lnR w="6350">
                      <a:solidFill>
                        <a:srgbClr val="FFFFFF"/>
                      </a:solidFill>
                    </a:lnR>
                    <a:lnB w="6350">
                      <a:solidFill>
                        <a:srgbClr val="FFFFFF"/>
                      </a:solidFill>
                    </a:lnB>
                    <a:solidFill>
                      <a:srgbClr val="99CCFF">
                        <a:alpha val="39999"/>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X</a:t>
                      </a:r>
                    </a:p>
                  </a:txBody>
                  <a:tcPr marT="91440" marB="91440" horzOverflow="overflow">
                    <a:lnL w="6350">
                      <a:solidFill>
                        <a:srgbClr val="FFFFFF"/>
                      </a:solidFill>
                    </a:lnL>
                    <a:lnR w="6350">
                      <a:solidFill>
                        <a:srgbClr val="FFFFFF"/>
                      </a:solidFill>
                    </a:lnR>
                    <a:lnB w="6350">
                      <a:solidFill>
                        <a:srgbClr val="FFFFFF"/>
                      </a:solidFill>
                    </a:lnB>
                    <a:solidFill>
                      <a:srgbClr val="99CCFF">
                        <a:alpha val="39999"/>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X</a:t>
                      </a:r>
                    </a:p>
                  </a:txBody>
                  <a:tcPr marT="91440" marB="91440" horzOverflow="overflow">
                    <a:lnL w="6350">
                      <a:solidFill>
                        <a:srgbClr val="FFFFFF"/>
                      </a:solidFill>
                    </a:lnL>
                    <a:lnR w="6350">
                      <a:solidFill>
                        <a:srgbClr val="FFFFFF"/>
                      </a:solidFill>
                    </a:lnR>
                    <a:lnB w="6350">
                      <a:solidFill>
                        <a:srgbClr val="FFFFFF"/>
                      </a:solidFill>
                    </a:lnB>
                    <a:solidFill>
                      <a:srgbClr val="99CCFF">
                        <a:alpha val="39999"/>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X</a:t>
                      </a:r>
                    </a:p>
                  </a:txBody>
                  <a:tcPr marT="91440" marB="91440" horzOverflow="overflow">
                    <a:lnL w="6350">
                      <a:solidFill>
                        <a:srgbClr val="FFFFFF"/>
                      </a:solidFill>
                    </a:lnL>
                    <a:lnR w="6350">
                      <a:solidFill>
                        <a:srgbClr val="FFFFFF"/>
                      </a:solidFill>
                    </a:lnR>
                    <a:lnB w="6350">
                      <a:solidFill>
                        <a:srgbClr val="FFFFFF"/>
                      </a:solidFill>
                    </a:lnB>
                    <a:solidFill>
                      <a:srgbClr val="99CCFF">
                        <a:alpha val="39999"/>
                      </a:srgbClr>
                    </a:solidFill>
                  </a:tcPr>
                </a:tc>
                <a:tc>
                  <a:txBody>
                    <a:bodyPr/>
                    <a:lstStyle/>
                    <a:p>
                      <a:pPr algn="l"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Evaluate whether symptoms have responded to treatment or if there are adverse effects</a:t>
                      </a:r>
                    </a:p>
                  </a:txBody>
                  <a:tcPr marT="91440" marB="91440" horzOverflow="overflow">
                    <a:lnL w="6350">
                      <a:solidFill>
                        <a:srgbClr val="FFFFFF"/>
                      </a:solidFill>
                    </a:lnL>
                    <a:lnR w="28575">
                      <a:solidFill>
                        <a:srgbClr val="FFFFFF"/>
                      </a:solidFill>
                    </a:lnR>
                    <a:lnB w="6350">
                      <a:solidFill>
                        <a:srgbClr val="FFFFFF"/>
                      </a:solidFill>
                    </a:lnB>
                    <a:solidFill>
                      <a:srgbClr val="99CCFF">
                        <a:alpha val="39999"/>
                      </a:srgbClr>
                    </a:solidFill>
                  </a:tcPr>
                </a:tc>
                <a:extLst>
                  <a:ext uri="{0D108BD9-81ED-4DB2-BD59-A6C34878D82A}">
                    <a16:rowId xmlns:a16="http://schemas.microsoft.com/office/drawing/2014/main" val="10001"/>
                  </a:ext>
                </a:extLst>
              </a:tr>
              <a:tr h="1555750">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T Level</a:t>
                      </a:r>
                    </a:p>
                  </a:txBody>
                  <a:tcPr marT="91440" marB="91440" horzOverflow="overflow">
                    <a:lnL w="28575">
                      <a:solidFill>
                        <a:srgbClr val="FFFFFF"/>
                      </a:solidFill>
                    </a:lnL>
                    <a:lnR w="6350">
                      <a:solidFill>
                        <a:srgbClr val="FFFFFF"/>
                      </a:solidFill>
                    </a:lnR>
                    <a:lnT w="6350">
                      <a:solidFill>
                        <a:srgbClr val="FFFFFF"/>
                      </a:solidFill>
                    </a:lnT>
                    <a:lnB w="6350">
                      <a:solidFill>
                        <a:srgbClr val="FFFFFF"/>
                      </a:solidFill>
                    </a:lnB>
                    <a:solidFill>
                      <a:srgbClr val="99CCFF">
                        <a:alpha val="39999"/>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X</a:t>
                      </a:r>
                    </a:p>
                  </a:txBody>
                  <a:tcPr marT="91440" marB="91440" horzOverflow="overflow">
                    <a:lnL w="6350">
                      <a:solidFill>
                        <a:srgbClr val="FFFFFF"/>
                      </a:solidFill>
                    </a:lnL>
                    <a:lnR w="6350">
                      <a:solidFill>
                        <a:srgbClr val="FFFFFF"/>
                      </a:solidFill>
                    </a:lnR>
                    <a:lnT w="6350">
                      <a:solidFill>
                        <a:srgbClr val="FFFFFF"/>
                      </a:solidFill>
                    </a:lnT>
                    <a:lnB w="6350">
                      <a:solidFill>
                        <a:srgbClr val="FFFFFF"/>
                      </a:solidFill>
                    </a:lnB>
                    <a:solidFill>
                      <a:srgbClr val="99CCFF">
                        <a:alpha val="39999"/>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X</a:t>
                      </a:r>
                    </a:p>
                  </a:txBody>
                  <a:tcPr marT="91440" marB="91440" horzOverflow="overflow">
                    <a:lnL w="6350">
                      <a:solidFill>
                        <a:srgbClr val="FFFFFF"/>
                      </a:solidFill>
                    </a:lnL>
                    <a:lnR w="6350">
                      <a:solidFill>
                        <a:srgbClr val="FFFFFF"/>
                      </a:solidFill>
                    </a:lnR>
                    <a:lnT w="6350">
                      <a:solidFill>
                        <a:srgbClr val="FFFFFF"/>
                      </a:solidFill>
                    </a:lnT>
                    <a:lnB w="6350">
                      <a:solidFill>
                        <a:srgbClr val="FFFFFF"/>
                      </a:solidFill>
                    </a:lnB>
                    <a:solidFill>
                      <a:srgbClr val="99CCFF">
                        <a:alpha val="39999"/>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X</a:t>
                      </a:r>
                    </a:p>
                  </a:txBody>
                  <a:tcPr marT="91440" marB="91440" horzOverflow="overflow">
                    <a:lnL w="6350">
                      <a:solidFill>
                        <a:srgbClr val="FFFFFF"/>
                      </a:solidFill>
                    </a:lnL>
                    <a:lnR w="6350">
                      <a:solidFill>
                        <a:srgbClr val="FFFFFF"/>
                      </a:solidFill>
                    </a:lnR>
                    <a:lnT w="6350">
                      <a:solidFill>
                        <a:srgbClr val="FFFFFF"/>
                      </a:solidFill>
                    </a:lnT>
                    <a:lnB w="6350">
                      <a:solidFill>
                        <a:srgbClr val="FFFFFF"/>
                      </a:solidFill>
                    </a:lnB>
                    <a:solidFill>
                      <a:srgbClr val="99CCFF">
                        <a:alpha val="39999"/>
                      </a:srgbClr>
                    </a:solidFill>
                  </a:tcPr>
                </a:tc>
                <a:tc>
                  <a:txBody>
                    <a:bodyPr/>
                    <a:lstStyle/>
                    <a:p>
                      <a:pPr algn="l"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Therapy should aim to raise serum testosterone levels into the mid-normal range</a:t>
                      </a:r>
                    </a:p>
                  </a:txBody>
                  <a:tcPr marT="91440" marB="91440" horzOverflow="overflow">
                    <a:lnL w="6350">
                      <a:solidFill>
                        <a:srgbClr val="FFFFFF"/>
                      </a:solidFill>
                    </a:lnL>
                    <a:lnR w="28575">
                      <a:solidFill>
                        <a:srgbClr val="FFFFFF"/>
                      </a:solidFill>
                    </a:lnR>
                    <a:lnT w="6350">
                      <a:solidFill>
                        <a:srgbClr val="FFFFFF"/>
                      </a:solidFill>
                    </a:lnT>
                    <a:lnB w="6350">
                      <a:solidFill>
                        <a:srgbClr val="FFFFFF"/>
                      </a:solidFill>
                    </a:lnB>
                    <a:solidFill>
                      <a:srgbClr val="99CCFF">
                        <a:alpha val="39999"/>
                      </a:srgbClr>
                    </a:solidFill>
                  </a:tcPr>
                </a:tc>
                <a:extLst>
                  <a:ext uri="{0D108BD9-81ED-4DB2-BD59-A6C34878D82A}">
                    <a16:rowId xmlns:a16="http://schemas.microsoft.com/office/drawing/2014/main" val="10002"/>
                  </a:ext>
                </a:extLst>
              </a:tr>
              <a:tr h="3222752">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PSA / DRE</a:t>
                      </a:r>
                    </a:p>
                  </a:txBody>
                  <a:tcPr marT="91440" marB="91440" horzOverflow="overflow">
                    <a:lnL w="28575">
                      <a:solidFill>
                        <a:srgbClr val="FFFFFF"/>
                      </a:solidFill>
                    </a:lnL>
                    <a:lnR w="6350">
                      <a:solidFill>
                        <a:srgbClr val="FFFFFF"/>
                      </a:solidFill>
                    </a:lnR>
                    <a:lnT w="6350">
                      <a:solidFill>
                        <a:srgbClr val="FFFFFF"/>
                      </a:solidFill>
                    </a:lnT>
                    <a:lnB w="6350">
                      <a:solidFill>
                        <a:srgbClr val="FFFFFF"/>
                      </a:solidFill>
                    </a:lnB>
                    <a:solidFill>
                      <a:srgbClr val="99CCFF">
                        <a:alpha val="39999"/>
                      </a:srgbClr>
                    </a:solidFill>
                  </a:tcPr>
                </a:tc>
                <a:tc>
                  <a:txBody>
                    <a:bodyPr/>
                    <a:lstStyle/>
                    <a:p>
                      <a:pPr defTabSz="914400">
                        <a:lnSpc>
                          <a:spcPct val="80000"/>
                        </a:lnSpc>
                        <a:spcBef>
                          <a:spcPts val="800"/>
                        </a:spcBef>
                        <a:defRPr sz="1800" b="1">
                          <a:solidFill>
                            <a:srgbClr val="FFFFFF"/>
                          </a:solidFill>
                          <a:effectLst>
                            <a:outerShdw blurRad="38100" dist="38100" dir="2700000" rotWithShape="0">
                              <a:srgbClr val="000000"/>
                            </a:outerShdw>
                          </a:effectLst>
                          <a:uFillTx/>
                          <a:sym typeface="Times New Roman"/>
                        </a:defRPr>
                      </a:pPr>
                      <a:endParaRPr sz="3600"/>
                    </a:p>
                  </a:txBody>
                  <a:tcPr marT="91440" marB="91440" horzOverflow="overflow">
                    <a:lnL w="6350">
                      <a:solidFill>
                        <a:srgbClr val="FFFFFF"/>
                      </a:solidFill>
                    </a:lnL>
                    <a:lnR w="6350">
                      <a:solidFill>
                        <a:srgbClr val="FFFFFF"/>
                      </a:solidFill>
                    </a:lnR>
                    <a:lnT w="6350">
                      <a:solidFill>
                        <a:srgbClr val="FFFFFF"/>
                      </a:solidFill>
                    </a:lnT>
                    <a:lnB w="6350">
                      <a:solidFill>
                        <a:srgbClr val="FFFFFF"/>
                      </a:solidFill>
                    </a:lnB>
                    <a:solidFill>
                      <a:srgbClr val="99CCFF">
                        <a:alpha val="39999"/>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X</a:t>
                      </a:r>
                    </a:p>
                  </a:txBody>
                  <a:tcPr marT="91440" marB="91440" horzOverflow="overflow">
                    <a:lnL w="6350">
                      <a:solidFill>
                        <a:srgbClr val="FFFFFF"/>
                      </a:solidFill>
                    </a:lnL>
                    <a:lnR w="6350">
                      <a:solidFill>
                        <a:srgbClr val="FFFFFF"/>
                      </a:solidFill>
                    </a:lnR>
                    <a:lnT w="6350">
                      <a:solidFill>
                        <a:srgbClr val="FFFFFF"/>
                      </a:solidFill>
                    </a:lnT>
                    <a:lnB w="6350">
                      <a:solidFill>
                        <a:srgbClr val="FFFFFF"/>
                      </a:solidFill>
                    </a:lnB>
                    <a:solidFill>
                      <a:srgbClr val="99CCFF">
                        <a:alpha val="39999"/>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X</a:t>
                      </a:r>
                    </a:p>
                  </a:txBody>
                  <a:tcPr marT="91440" marB="91440" horzOverflow="overflow">
                    <a:lnL w="6350">
                      <a:solidFill>
                        <a:srgbClr val="FFFFFF"/>
                      </a:solidFill>
                    </a:lnL>
                    <a:lnR w="6350">
                      <a:solidFill>
                        <a:srgbClr val="FFFFFF"/>
                      </a:solidFill>
                    </a:lnR>
                    <a:lnT w="6350">
                      <a:solidFill>
                        <a:srgbClr val="FFFFFF"/>
                      </a:solidFill>
                    </a:lnT>
                    <a:lnB w="6350">
                      <a:solidFill>
                        <a:srgbClr val="FFFFFF"/>
                      </a:solidFill>
                    </a:lnB>
                    <a:solidFill>
                      <a:srgbClr val="99CCFF">
                        <a:alpha val="39999"/>
                      </a:srgbClr>
                    </a:solidFill>
                  </a:tcPr>
                </a:tc>
                <a:tc>
                  <a:txBody>
                    <a:bodyPr/>
                    <a:lstStyle/>
                    <a:p>
                      <a:pPr marL="231775" indent="-231775" algn="l" defTabSz="914400">
                        <a:lnSpc>
                          <a:spcPct val="80000"/>
                        </a:lnSpc>
                        <a:spcBef>
                          <a:spcPts val="800"/>
                        </a:spcBef>
                        <a:defRPr sz="1800" b="1">
                          <a:solidFill>
                            <a:srgbClr val="FFFFFF"/>
                          </a:solidFill>
                          <a:effectLst>
                            <a:outerShdw blurRad="38100" dist="38100" dir="2700000" rotWithShape="0">
                              <a:srgbClr val="000000"/>
                            </a:outerShdw>
                          </a:effectLst>
                          <a:uFillTx/>
                          <a:sym typeface="Times New Roman"/>
                        </a:defRPr>
                      </a:pPr>
                      <a:r>
                        <a:rPr sz="3600"/>
                        <a:t>Obtain urological consultation if:</a:t>
                      </a:r>
                    </a:p>
                    <a:p>
                      <a:pPr marL="231775" indent="-231775" algn="l" defTabSz="914400">
                        <a:lnSpc>
                          <a:spcPct val="80000"/>
                        </a:lnSpc>
                        <a:spcBef>
                          <a:spcPts val="800"/>
                        </a:spcBef>
                        <a:defRPr sz="1800" b="1">
                          <a:solidFill>
                            <a:srgbClr val="FFFFFF"/>
                          </a:solidFill>
                          <a:effectLst>
                            <a:outerShdw blurRad="38100" dist="38100" dir="2700000" rotWithShape="0">
                              <a:srgbClr val="000000"/>
                            </a:outerShdw>
                          </a:effectLst>
                          <a:uFillTx/>
                          <a:sym typeface="Times New Roman"/>
                        </a:defRPr>
                      </a:pPr>
                      <a:r>
                        <a:rPr sz="3600"/>
                        <a:t>-   PSA &gt; 4.0 ng/mL (Note: age-specific) or increased  &gt; 0.75 ng/mL within any 12 month period</a:t>
                      </a:r>
                    </a:p>
                    <a:p>
                      <a:pPr marL="231775" indent="-231775" algn="l" defTabSz="914400">
                        <a:lnSpc>
                          <a:spcPct val="80000"/>
                        </a:lnSpc>
                        <a:spcBef>
                          <a:spcPts val="800"/>
                        </a:spcBef>
                        <a:defRPr sz="1800" b="1">
                          <a:solidFill>
                            <a:srgbClr val="FFFFFF"/>
                          </a:solidFill>
                          <a:effectLst>
                            <a:outerShdw blurRad="38100" dist="38100" dir="2700000" rotWithShape="0">
                              <a:srgbClr val="000000"/>
                            </a:outerShdw>
                          </a:effectLst>
                          <a:uFillTx/>
                          <a:sym typeface="Times New Roman"/>
                        </a:defRPr>
                      </a:pPr>
                      <a:r>
                        <a:rPr sz="3600"/>
                        <a:t>-   Detection of a prostatic abnormality on DRE</a:t>
                      </a:r>
                    </a:p>
                  </a:txBody>
                  <a:tcPr marT="91440" marB="91440" horzOverflow="overflow">
                    <a:lnL w="6350">
                      <a:solidFill>
                        <a:srgbClr val="FFFFFF"/>
                      </a:solidFill>
                    </a:lnL>
                    <a:lnR w="28575">
                      <a:solidFill>
                        <a:srgbClr val="FFFFFF"/>
                      </a:solidFill>
                    </a:lnR>
                    <a:lnT w="6350">
                      <a:solidFill>
                        <a:srgbClr val="FFFFFF"/>
                      </a:solidFill>
                    </a:lnT>
                    <a:lnB w="6350">
                      <a:solidFill>
                        <a:srgbClr val="FFFFFF"/>
                      </a:solidFill>
                    </a:lnB>
                    <a:solidFill>
                      <a:srgbClr val="99CCFF">
                        <a:alpha val="39999"/>
                      </a:srgbClr>
                    </a:solidFill>
                  </a:tcPr>
                </a:tc>
                <a:extLst>
                  <a:ext uri="{0D108BD9-81ED-4DB2-BD59-A6C34878D82A}">
                    <a16:rowId xmlns:a16="http://schemas.microsoft.com/office/drawing/2014/main" val="10003"/>
                  </a:ext>
                </a:extLst>
              </a:tr>
              <a:tr h="1193800">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Hematocrit</a:t>
                      </a:r>
                    </a:p>
                  </a:txBody>
                  <a:tcPr marT="91440" marB="91440" horzOverflow="overflow">
                    <a:lnL w="28575">
                      <a:solidFill>
                        <a:srgbClr val="FFFFFF"/>
                      </a:solidFill>
                    </a:lnL>
                    <a:lnR w="6350">
                      <a:solidFill>
                        <a:srgbClr val="FFFFFF"/>
                      </a:solidFill>
                    </a:lnR>
                    <a:lnT w="6350">
                      <a:solidFill>
                        <a:srgbClr val="FFFFFF"/>
                      </a:solidFill>
                    </a:lnT>
                    <a:lnB w="28575">
                      <a:solidFill>
                        <a:srgbClr val="FFFFFF"/>
                      </a:solidFill>
                    </a:lnB>
                    <a:solidFill>
                      <a:srgbClr val="99CCFF">
                        <a:alpha val="39999"/>
                      </a:srgbClr>
                    </a:solidFill>
                  </a:tcPr>
                </a:tc>
                <a:tc>
                  <a:txBody>
                    <a:bodyPr/>
                    <a:lstStyle/>
                    <a:p>
                      <a:pPr defTabSz="914400">
                        <a:lnSpc>
                          <a:spcPct val="80000"/>
                        </a:lnSpc>
                        <a:spcBef>
                          <a:spcPts val="800"/>
                        </a:spcBef>
                        <a:defRPr sz="1800" b="1">
                          <a:solidFill>
                            <a:srgbClr val="FFFFFF"/>
                          </a:solidFill>
                          <a:effectLst>
                            <a:outerShdw blurRad="38100" dist="38100" dir="2700000" rotWithShape="0">
                              <a:srgbClr val="000000"/>
                            </a:outerShdw>
                          </a:effectLst>
                          <a:uFillTx/>
                          <a:sym typeface="Times New Roman"/>
                        </a:defRPr>
                      </a:pPr>
                      <a:endParaRPr sz="3600"/>
                    </a:p>
                  </a:txBody>
                  <a:tcPr marT="91440" marB="91440" horzOverflow="overflow">
                    <a:lnL w="6350">
                      <a:solidFill>
                        <a:srgbClr val="FFFFFF"/>
                      </a:solidFill>
                    </a:lnL>
                    <a:lnR w="6350">
                      <a:solidFill>
                        <a:srgbClr val="FFFFFF"/>
                      </a:solidFill>
                    </a:lnR>
                    <a:lnT w="6350">
                      <a:solidFill>
                        <a:srgbClr val="FFFFFF"/>
                      </a:solidFill>
                    </a:lnT>
                    <a:lnB w="28575">
                      <a:solidFill>
                        <a:srgbClr val="FFFFFF"/>
                      </a:solidFill>
                    </a:lnB>
                    <a:solidFill>
                      <a:srgbClr val="99CCFF">
                        <a:alpha val="39999"/>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X</a:t>
                      </a:r>
                    </a:p>
                  </a:txBody>
                  <a:tcPr marT="91440" marB="91440" horzOverflow="overflow">
                    <a:lnL w="6350">
                      <a:solidFill>
                        <a:srgbClr val="FFFFFF"/>
                      </a:solidFill>
                    </a:lnL>
                    <a:lnR w="6350">
                      <a:solidFill>
                        <a:srgbClr val="FFFFFF"/>
                      </a:solidFill>
                    </a:lnR>
                    <a:lnT w="6350">
                      <a:solidFill>
                        <a:srgbClr val="FFFFFF"/>
                      </a:solidFill>
                    </a:lnT>
                    <a:lnB w="28575">
                      <a:solidFill>
                        <a:srgbClr val="FFFFFF"/>
                      </a:solidFill>
                    </a:lnB>
                    <a:solidFill>
                      <a:srgbClr val="99CCFF">
                        <a:alpha val="39999"/>
                      </a:srgbClr>
                    </a:solidFill>
                  </a:tcPr>
                </a:tc>
                <a:tc>
                  <a:txBody>
                    <a:bodyPr/>
                    <a:lstStyle/>
                    <a:p>
                      <a:pPr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X</a:t>
                      </a:r>
                    </a:p>
                  </a:txBody>
                  <a:tcPr marT="91440" marB="91440" horzOverflow="overflow">
                    <a:lnL w="6350">
                      <a:solidFill>
                        <a:srgbClr val="FFFFFF"/>
                      </a:solidFill>
                    </a:lnL>
                    <a:lnR w="6350">
                      <a:solidFill>
                        <a:srgbClr val="FFFFFF"/>
                      </a:solidFill>
                    </a:lnR>
                    <a:lnT w="6350">
                      <a:solidFill>
                        <a:srgbClr val="FFFFFF"/>
                      </a:solidFill>
                    </a:lnT>
                    <a:lnB w="28575">
                      <a:solidFill>
                        <a:srgbClr val="FFFFFF"/>
                      </a:solidFill>
                    </a:lnB>
                    <a:solidFill>
                      <a:srgbClr val="99CCFF">
                        <a:alpha val="39999"/>
                      </a:srgbClr>
                    </a:solidFill>
                  </a:tcPr>
                </a:tc>
                <a:tc>
                  <a:txBody>
                    <a:bodyPr/>
                    <a:lstStyle/>
                    <a:p>
                      <a:pPr algn="l" defTabSz="914400">
                        <a:lnSpc>
                          <a:spcPct val="80000"/>
                        </a:lnSpc>
                        <a:spcBef>
                          <a:spcPts val="800"/>
                        </a:spcBef>
                        <a:defRPr sz="1800">
                          <a:solidFill>
                            <a:srgbClr val="000000"/>
                          </a:solidFill>
                          <a:effectLst/>
                          <a:uFillTx/>
                        </a:defRPr>
                      </a:pPr>
                      <a:r>
                        <a:rPr sz="3600" b="1">
                          <a:solidFill>
                            <a:srgbClr val="FFFFFF"/>
                          </a:solidFill>
                          <a:effectLst>
                            <a:outerShdw blurRad="38100" dist="38100" dir="2700000" rotWithShape="0">
                              <a:srgbClr val="000000"/>
                            </a:outerShdw>
                          </a:effectLst>
                          <a:sym typeface="Times New Roman"/>
                        </a:rPr>
                        <a:t>If hematocrit is &gt;54%, stop therapy until hematocrit decreases to a safe level</a:t>
                      </a:r>
                    </a:p>
                  </a:txBody>
                  <a:tcPr marT="91440" marB="91440" horzOverflow="overflow">
                    <a:lnL w="6350">
                      <a:solidFill>
                        <a:srgbClr val="FFFFFF"/>
                      </a:solidFill>
                    </a:lnL>
                    <a:lnR w="28575">
                      <a:solidFill>
                        <a:srgbClr val="FFFFFF"/>
                      </a:solidFill>
                    </a:lnR>
                    <a:lnT w="6350">
                      <a:solidFill>
                        <a:srgbClr val="FFFFFF"/>
                      </a:solidFill>
                    </a:lnT>
                    <a:lnB w="28575">
                      <a:solidFill>
                        <a:srgbClr val="FFFFFF"/>
                      </a:solidFill>
                    </a:lnB>
                    <a:solidFill>
                      <a:srgbClr val="99CCFF">
                        <a:alpha val="39999"/>
                      </a:srgbClr>
                    </a:solidFill>
                  </a:tcPr>
                </a:tc>
                <a:extLst>
                  <a:ext uri="{0D108BD9-81ED-4DB2-BD59-A6C34878D82A}">
                    <a16:rowId xmlns:a16="http://schemas.microsoft.com/office/drawing/2014/main" val="10004"/>
                  </a:ext>
                </a:extLst>
              </a:tr>
            </a:tbl>
          </a:graphicData>
        </a:graphic>
      </p:graphicFrame>
      <p:sp>
        <p:nvSpPr>
          <p:cNvPr id="820" name="Shape 820"/>
          <p:cNvSpPr/>
          <p:nvPr/>
        </p:nvSpPr>
        <p:spPr>
          <a:xfrm>
            <a:off x="3200400" y="12953999"/>
            <a:ext cx="11569700" cy="553990"/>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200" b="0">
                <a:solidFill>
                  <a:srgbClr val="FFFFFF"/>
                </a:solidFill>
                <a:effectLst>
                  <a:outerShdw blurRad="38100" dist="38100" dir="2700000" rotWithShape="0">
                    <a:srgbClr val="000000"/>
                  </a:outerShdw>
                </a:effectLst>
                <a:latin typeface="Verdana"/>
                <a:ea typeface="Verdana"/>
                <a:cs typeface="Verdana"/>
                <a:sym typeface="Verdana"/>
              </a:defRPr>
            </a:pPr>
            <a:r>
              <a:rPr sz="2400">
                <a:solidFill>
                  <a:srgbClr val="FFFFFF"/>
                </a:solidFill>
                <a:effectLst>
                  <a:outerShdw blurRad="38100" dist="38100" dir="2700000" rotWithShape="0">
                    <a:srgbClr val="000000"/>
                  </a:outerShdw>
                </a:effectLst>
                <a:latin typeface="Verdana"/>
                <a:ea typeface="Verdana"/>
                <a:sym typeface="Verdana"/>
              </a:rPr>
              <a:t>Adapted from Endocrine Society Guidelines. </a:t>
            </a:r>
            <a:r>
              <a:rPr sz="2400" i="1">
                <a:solidFill>
                  <a:srgbClr val="FFFFFF"/>
                </a:solidFill>
                <a:effectLst>
                  <a:outerShdw blurRad="38100" dist="38100" dir="2700000" rotWithShape="0">
                    <a:srgbClr val="000000"/>
                  </a:outerShdw>
                </a:effectLst>
                <a:latin typeface="Verdana"/>
                <a:ea typeface="Verdana"/>
                <a:sym typeface="Verdana"/>
              </a:rPr>
              <a:t>July 2006</a:t>
            </a:r>
            <a:r>
              <a:rPr sz="2400">
                <a:solidFill>
                  <a:srgbClr val="FFFFFF"/>
                </a:solidFill>
                <a:effectLst>
                  <a:outerShdw blurRad="38100" dist="38100" dir="2700000" rotWithShape="0">
                    <a:srgbClr val="000000"/>
                  </a:outerShdw>
                </a:effectLst>
                <a:latin typeface="Verdana"/>
                <a:ea typeface="Verdana"/>
                <a:sym typeface="Verdana"/>
              </a:rPr>
              <a:t> </a:t>
            </a:r>
          </a:p>
        </p:txBody>
      </p:sp>
    </p:spTree>
  </p:cSld>
  <p:clrMapOvr>
    <a:masterClrMapping/>
  </p:clrMapOvr>
  <p:transition spd="slow">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p:cNvSpPr>
          <p:nvPr>
            <p:ph type="title"/>
          </p:nvPr>
        </p:nvSpPr>
        <p:spPr>
          <a:prstGeom prst="rect">
            <a:avLst/>
          </a:prstGeom>
        </p:spPr>
        <p:txBody>
          <a:bodyPr/>
          <a:lstStyle>
            <a:lvl1pPr defTabSz="813816">
              <a:defRPr sz="3900">
                <a:effectLst>
                  <a:outerShdw blurRad="38100" dist="33909" dir="2700000" rotWithShape="0">
                    <a:srgbClr val="000000"/>
                  </a:outerShdw>
                </a:effectLst>
              </a:defRPr>
            </a:lvl1pPr>
          </a:lstStyle>
          <a:p>
            <a:r>
              <a:t>Monitoring TRT</a:t>
            </a:r>
          </a:p>
        </p:txBody>
      </p:sp>
      <p:sp>
        <p:nvSpPr>
          <p:cNvPr id="825" name="Shape 825"/>
          <p:cNvSpPr>
            <a:spLocks noGrp="1"/>
          </p:cNvSpPr>
          <p:nvPr>
            <p:ph type="body" idx="1"/>
          </p:nvPr>
        </p:nvSpPr>
        <p:spPr>
          <a:xfrm>
            <a:off x="4244130" y="3562348"/>
            <a:ext cx="15895740" cy="9032980"/>
          </a:xfrm>
          <a:prstGeom prst="rect">
            <a:avLst/>
          </a:prstGeom>
        </p:spPr>
        <p:txBody>
          <a:bodyPr/>
          <a:lstStyle/>
          <a:p>
            <a:r>
              <a:t>Must also consider effects on liver</a:t>
            </a:r>
          </a:p>
          <a:p>
            <a:pPr marL="2400300" lvl="2" indent="-571500"/>
            <a:r>
              <a:t>Monitor LFT</a:t>
            </a:r>
          </a:p>
          <a:p>
            <a:pPr marL="2400300" lvl="2" indent="-571500"/>
            <a:r>
              <a:t>Monitor Lipid Panels</a:t>
            </a:r>
          </a:p>
          <a:p>
            <a:pPr marL="4229100" lvl="4" indent="-571500"/>
            <a:r>
              <a:t>Can have significant effects on HDL</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Shape 827"/>
          <p:cNvSpPr>
            <a:spLocks noGrp="1"/>
          </p:cNvSpPr>
          <p:nvPr>
            <p:ph type="ctrTitle"/>
          </p:nvPr>
        </p:nvSpPr>
        <p:spPr>
          <a:xfrm>
            <a:off x="3962400" y="3546474"/>
            <a:ext cx="8229600" cy="6623056"/>
          </a:xfrm>
          <a:prstGeom prst="rect">
            <a:avLst/>
          </a:prstGeom>
        </p:spPr>
        <p:txBody>
          <a:bodyPr/>
          <a:lstStyle>
            <a:lvl1pPr defTabSz="905255">
              <a:defRPr sz="4300">
                <a:solidFill>
                  <a:srgbClr val="FFFFFF"/>
                </a:solidFill>
                <a:effectLst>
                  <a:outerShdw blurRad="38100" dist="37719" dir="2700000" rotWithShape="0">
                    <a:srgbClr val="000000"/>
                  </a:outerShdw>
                </a:effectLst>
              </a:defRPr>
            </a:lvl1pPr>
          </a:lstStyle>
          <a:p>
            <a:r>
              <a:t>Potential Risks of Treatment with Testosterone Replacement Therapy</a:t>
            </a:r>
          </a:p>
        </p:txBody>
      </p:sp>
      <p:pic>
        <p:nvPicPr>
          <p:cNvPr id="828" name="image8.jpeg" descr="nov2000_healthwatch_02"/>
          <p:cNvPicPr>
            <a:picLocks noChangeAspect="1"/>
          </p:cNvPicPr>
          <p:nvPr/>
        </p:nvPicPr>
        <p:blipFill>
          <a:blip r:embed="rId2"/>
          <a:srcRect r="55556"/>
          <a:stretch>
            <a:fillRect/>
          </a:stretch>
        </p:blipFill>
        <p:spPr>
          <a:xfrm>
            <a:off x="13563600" y="1828800"/>
            <a:ext cx="5816600" cy="11430000"/>
          </a:xfrm>
          <a:prstGeom prst="rect">
            <a:avLst/>
          </a:prstGeom>
          <a:ln w="38100">
            <a:solidFill>
              <a:srgbClr val="FFFFFF"/>
            </a:solidFill>
            <a:miter/>
          </a:ln>
          <a:effectLst>
            <a:outerShdw dist="53882" dir="2700000" rotWithShape="0">
              <a:srgbClr val="00279F">
                <a:alpha val="50000"/>
              </a:srgbClr>
            </a:outerShdw>
          </a:effectLst>
        </p:spPr>
      </p:pic>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0" name="image9.jpeg" descr="024"/>
          <p:cNvPicPr>
            <a:picLocks noChangeAspect="1"/>
          </p:cNvPicPr>
          <p:nvPr/>
        </p:nvPicPr>
        <p:blipFill>
          <a:blip r:embed="rId2"/>
          <a:srcRect l="8330"/>
          <a:stretch>
            <a:fillRect/>
          </a:stretch>
        </p:blipFill>
        <p:spPr>
          <a:xfrm>
            <a:off x="3048003" y="0"/>
            <a:ext cx="18294350" cy="13716000"/>
          </a:xfrm>
          <a:prstGeom prst="rect">
            <a:avLst/>
          </a:prstGeom>
          <a:ln w="12700">
            <a:miter lim="400000"/>
          </a:ln>
        </p:spPr>
      </p:pic>
      <p:sp>
        <p:nvSpPr>
          <p:cNvPr id="831" name="Shape 831"/>
          <p:cNvSpPr/>
          <p:nvPr/>
        </p:nvSpPr>
        <p:spPr>
          <a:xfrm>
            <a:off x="5784849" y="3505200"/>
            <a:ext cx="12436410" cy="5109083"/>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p>
            <a:pPr defTabSz="1828800">
              <a:spcBef>
                <a:spcPts val="0"/>
              </a:spcBef>
              <a:spcAft>
                <a:spcPts val="0"/>
              </a:spcAft>
              <a:defRPr sz="4000">
                <a:solidFill>
                  <a:srgbClr val="FFFFFF"/>
                </a:solidFill>
                <a:effectLst>
                  <a:outerShdw blurRad="38100" dist="38100" dir="2700000" rotWithShape="0">
                    <a:srgbClr val="000000"/>
                  </a:outerShdw>
                </a:effectLst>
                <a:latin typeface="+mj-lt"/>
                <a:ea typeface="+mj-ea"/>
                <a:cs typeface="+mj-cs"/>
                <a:sym typeface="Times New Roman"/>
              </a:defRPr>
            </a:pPr>
            <a:r>
              <a:rPr sz="8000" b="1">
                <a:solidFill>
                  <a:srgbClr val="FFFFFF"/>
                </a:solidFill>
                <a:effectLst>
                  <a:outerShdw blurRad="38100" dist="38100" dir="2700000" rotWithShape="0">
                    <a:srgbClr val="000000"/>
                  </a:outerShdw>
                </a:effectLst>
                <a:latin typeface="Times New Roman"/>
                <a:cs typeface="Times New Roman"/>
                <a:sym typeface="Times New Roman"/>
              </a:rPr>
              <a:t>Areas of Concern with TRT</a:t>
            </a:r>
          </a:p>
          <a:p>
            <a:pPr marL="2403474" lvl="2" indent="-574674" defTabSz="1828800">
              <a:spcBef>
                <a:spcPts val="0"/>
              </a:spcBef>
              <a:spcAft>
                <a:spcPts val="0"/>
              </a:spcAft>
              <a:buFontTx/>
              <a:buChar char="•"/>
              <a:defRPr sz="4000">
                <a:solidFill>
                  <a:srgbClr val="FFFFFF"/>
                </a:solidFill>
                <a:effectLst>
                  <a:outerShdw blurRad="38100" dist="38100" dir="2700000" rotWithShape="0">
                    <a:srgbClr val="000000"/>
                  </a:outerShdw>
                </a:effectLst>
                <a:latin typeface="+mj-lt"/>
                <a:ea typeface="+mj-ea"/>
                <a:cs typeface="+mj-cs"/>
                <a:sym typeface="Times New Roman"/>
              </a:defRPr>
            </a:pPr>
            <a:r>
              <a:rPr sz="8000" b="1">
                <a:solidFill>
                  <a:srgbClr val="FFFFFF"/>
                </a:solidFill>
                <a:effectLst>
                  <a:outerShdw blurRad="38100" dist="38100" dir="2700000" rotWithShape="0">
                    <a:srgbClr val="000000"/>
                  </a:outerShdw>
                </a:effectLst>
                <a:latin typeface="Times New Roman"/>
                <a:cs typeface="Times New Roman"/>
                <a:sym typeface="Times New Roman"/>
              </a:rPr>
              <a:t>BPH</a:t>
            </a:r>
          </a:p>
          <a:p>
            <a:pPr marL="2403474" lvl="2" indent="-574674" defTabSz="1828800">
              <a:spcBef>
                <a:spcPts val="0"/>
              </a:spcBef>
              <a:spcAft>
                <a:spcPts val="0"/>
              </a:spcAft>
              <a:buFontTx/>
              <a:buChar char="•"/>
              <a:defRPr sz="4000">
                <a:solidFill>
                  <a:srgbClr val="FFFFFF"/>
                </a:solidFill>
                <a:effectLst>
                  <a:outerShdw blurRad="38100" dist="38100" dir="2700000" rotWithShape="0">
                    <a:srgbClr val="000000"/>
                  </a:outerShdw>
                </a:effectLst>
                <a:latin typeface="+mj-lt"/>
                <a:ea typeface="+mj-ea"/>
                <a:cs typeface="+mj-cs"/>
                <a:sym typeface="Times New Roman"/>
              </a:defRPr>
            </a:pPr>
            <a:r>
              <a:rPr sz="8000" b="1">
                <a:solidFill>
                  <a:srgbClr val="FFFFFF"/>
                </a:solidFill>
                <a:effectLst>
                  <a:outerShdw blurRad="38100" dist="38100" dir="2700000" rotWithShape="0">
                    <a:srgbClr val="000000"/>
                  </a:outerShdw>
                </a:effectLst>
                <a:latin typeface="Times New Roman"/>
                <a:cs typeface="Times New Roman"/>
                <a:sym typeface="Times New Roman"/>
              </a:rPr>
              <a:t>Prostate Cancer</a:t>
            </a:r>
          </a:p>
          <a:p>
            <a:pPr marL="2403474" lvl="2" indent="-574674" defTabSz="1828800">
              <a:spcBef>
                <a:spcPts val="0"/>
              </a:spcBef>
              <a:spcAft>
                <a:spcPts val="0"/>
              </a:spcAft>
              <a:buFontTx/>
              <a:buChar char="•"/>
              <a:defRPr sz="4000">
                <a:solidFill>
                  <a:srgbClr val="FFFFFF"/>
                </a:solidFill>
                <a:effectLst>
                  <a:outerShdw blurRad="38100" dist="38100" dir="2700000" rotWithShape="0">
                    <a:srgbClr val="000000"/>
                  </a:outerShdw>
                </a:effectLst>
                <a:latin typeface="+mj-lt"/>
                <a:ea typeface="+mj-ea"/>
                <a:cs typeface="+mj-cs"/>
                <a:sym typeface="Times New Roman"/>
              </a:defRPr>
            </a:pPr>
            <a:r>
              <a:rPr sz="8000" b="1">
                <a:solidFill>
                  <a:srgbClr val="FFFFFF"/>
                </a:solidFill>
                <a:effectLst>
                  <a:outerShdw blurRad="38100" dist="38100" dir="2700000" rotWithShape="0">
                    <a:srgbClr val="000000"/>
                  </a:outerShdw>
                </a:effectLst>
                <a:latin typeface="Times New Roman"/>
                <a:cs typeface="Times New Roman"/>
                <a:sym typeface="Times New Roman"/>
              </a:rPr>
              <a:t>Heart Disease</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Shape 833"/>
          <p:cNvSpPr/>
          <p:nvPr/>
        </p:nvSpPr>
        <p:spPr>
          <a:xfrm>
            <a:off x="3962400" y="632058"/>
            <a:ext cx="16459200" cy="1958739"/>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2074" tIns="92074" rIns="92074" bIns="92074" anchor="b">
            <a:spAutoFit/>
          </a:bodyPr>
          <a:lstStyle/>
          <a:p>
            <a:pPr algn="ctr" defTabSz="1828800">
              <a:lnSpc>
                <a:spcPct val="80000"/>
              </a:lnSpc>
              <a:spcBef>
                <a:spcPts val="0"/>
              </a:spcBef>
              <a:spcAft>
                <a:spcPts val="0"/>
              </a:spcAft>
              <a:defRPr>
                <a:solidFill>
                  <a:srgbClr val="FFFF00"/>
                </a:solidFill>
                <a:effectLst>
                  <a:outerShdw blurRad="38100" dist="38100" dir="2700000" rotWithShape="0">
                    <a:srgbClr val="000000"/>
                  </a:outerShdw>
                </a:effectLst>
                <a:latin typeface="+mj-lt"/>
                <a:ea typeface="+mj-ea"/>
                <a:cs typeface="+mj-cs"/>
                <a:sym typeface="Times New Roman"/>
              </a:defRPr>
            </a:pPr>
            <a:r>
              <a:rPr sz="7200" b="1">
                <a:solidFill>
                  <a:srgbClr val="FFFF00"/>
                </a:solidFill>
                <a:effectLst>
                  <a:outerShdw blurRad="38100" dist="38100" dir="2700000" rotWithShape="0">
                    <a:srgbClr val="000000"/>
                  </a:outerShdw>
                </a:effectLst>
                <a:latin typeface="Times New Roman"/>
                <a:cs typeface="Times New Roman"/>
                <a:sym typeface="Times New Roman"/>
              </a:rPr>
              <a:t>Potential Risks in Testosterone </a:t>
            </a:r>
            <a:endParaRPr sz="7200" b="1">
              <a:solidFill>
                <a:srgbClr val="FFFFFF"/>
              </a:solidFill>
              <a:effectLst>
                <a:outerShdw blurRad="38100" dist="38100" dir="2700000" rotWithShape="0">
                  <a:srgbClr val="000000"/>
                </a:outerShdw>
              </a:effectLst>
              <a:latin typeface="Times New Roman"/>
              <a:cs typeface="Times New Roman"/>
              <a:sym typeface="Times New Roman"/>
            </a:endParaRPr>
          </a:p>
          <a:p>
            <a:pPr algn="ctr" defTabSz="1828800">
              <a:lnSpc>
                <a:spcPct val="80000"/>
              </a:lnSpc>
              <a:spcBef>
                <a:spcPts val="0"/>
              </a:spcBef>
              <a:spcAft>
                <a:spcPts val="0"/>
              </a:spcAft>
              <a:defRPr>
                <a:solidFill>
                  <a:srgbClr val="FFFF00"/>
                </a:solidFill>
                <a:effectLst>
                  <a:outerShdw blurRad="38100" dist="38100" dir="2700000" rotWithShape="0">
                    <a:srgbClr val="000000"/>
                  </a:outerShdw>
                </a:effectLst>
                <a:latin typeface="+mj-lt"/>
                <a:ea typeface="+mj-ea"/>
                <a:cs typeface="+mj-cs"/>
                <a:sym typeface="Times New Roman"/>
              </a:defRPr>
            </a:pPr>
            <a:r>
              <a:rPr sz="7200" b="1">
                <a:solidFill>
                  <a:srgbClr val="FFFF00"/>
                </a:solidFill>
                <a:effectLst>
                  <a:outerShdw blurRad="38100" dist="38100" dir="2700000" rotWithShape="0">
                    <a:srgbClr val="000000"/>
                  </a:outerShdw>
                </a:effectLst>
                <a:latin typeface="Times New Roman"/>
                <a:cs typeface="Times New Roman"/>
                <a:sym typeface="Times New Roman"/>
              </a:rPr>
              <a:t>Replacement Therapy</a:t>
            </a:r>
          </a:p>
        </p:txBody>
      </p:sp>
      <p:sp>
        <p:nvSpPr>
          <p:cNvPr id="834" name="Shape 834"/>
          <p:cNvSpPr>
            <a:spLocks noGrp="1"/>
          </p:cNvSpPr>
          <p:nvPr>
            <p:ph type="body" sz="half" idx="1"/>
          </p:nvPr>
        </p:nvSpPr>
        <p:spPr>
          <a:xfrm>
            <a:off x="3771900" y="2717803"/>
            <a:ext cx="8153400" cy="9725026"/>
          </a:xfrm>
          <a:prstGeom prst="rect">
            <a:avLst/>
          </a:prstGeom>
          <a:gradFill>
            <a:gsLst>
              <a:gs pos="0">
                <a:srgbClr val="000076"/>
              </a:gs>
              <a:gs pos="50000">
                <a:srgbClr val="0000FF"/>
              </a:gs>
              <a:gs pos="100000">
                <a:srgbClr val="000076"/>
              </a:gs>
            </a:gsLst>
            <a:lin ang="2700000"/>
          </a:gradFill>
          <a:ln w="28575">
            <a:solidFill>
              <a:srgbClr val="FFFFFF"/>
            </a:solidFill>
            <a:miter lim="800000"/>
          </a:ln>
        </p:spPr>
        <p:txBody>
          <a:bodyPr lIns="182876" tIns="182876" rIns="182876" bIns="182876">
            <a:normAutofit/>
          </a:bodyPr>
          <a:lstStyle/>
          <a:p>
            <a:pPr marL="463550" indent="-463550" algn="ctr">
              <a:spcBef>
                <a:spcPts val="3200"/>
              </a:spcBef>
              <a:buNone/>
              <a:defRPr sz="2800">
                <a:solidFill>
                  <a:srgbClr val="FF9900"/>
                </a:solidFill>
              </a:defRPr>
            </a:pPr>
            <a:r>
              <a:t>Patients to Avoid</a:t>
            </a:r>
          </a:p>
          <a:p>
            <a:pPr marL="463550" indent="-463550">
              <a:spcBef>
                <a:spcPts val="2800"/>
              </a:spcBef>
              <a:defRPr sz="2400"/>
            </a:pPr>
            <a:r>
              <a:t>Known or suspected cancer of the prostate or breast</a:t>
            </a:r>
          </a:p>
          <a:p>
            <a:pPr marL="463550" indent="-463550">
              <a:spcBef>
                <a:spcPts val="2800"/>
              </a:spcBef>
              <a:defRPr sz="2400"/>
            </a:pPr>
            <a:r>
              <a:t>Prostate nodule or induration found on DRE</a:t>
            </a:r>
          </a:p>
          <a:p>
            <a:pPr marL="463550" indent="-463550">
              <a:spcBef>
                <a:spcPts val="2800"/>
              </a:spcBef>
              <a:defRPr sz="2400"/>
            </a:pPr>
            <a:r>
              <a:t>Unexplained PSA elevation</a:t>
            </a:r>
          </a:p>
          <a:p>
            <a:pPr marL="463550" indent="-463550">
              <a:spcBef>
                <a:spcPts val="2800"/>
              </a:spcBef>
              <a:defRPr sz="2400"/>
            </a:pPr>
            <a:r>
              <a:t>Erythrocytosis (hematocrit&gt;50%)</a:t>
            </a:r>
          </a:p>
          <a:p>
            <a:pPr marL="463550" indent="-463550">
              <a:spcBef>
                <a:spcPts val="2800"/>
              </a:spcBef>
              <a:defRPr sz="2400"/>
            </a:pPr>
            <a:r>
              <a:t>Severe LUTS associated with BPH (IPSS&gt;19)</a:t>
            </a:r>
          </a:p>
          <a:p>
            <a:pPr marL="463550" indent="-463550">
              <a:spcBef>
                <a:spcPts val="2800"/>
              </a:spcBef>
              <a:defRPr sz="2400"/>
            </a:pPr>
            <a:r>
              <a:t>Unstable severe CHF (Class III or IV)</a:t>
            </a:r>
          </a:p>
        </p:txBody>
      </p:sp>
      <p:sp>
        <p:nvSpPr>
          <p:cNvPr id="835" name="Shape 835"/>
          <p:cNvSpPr/>
          <p:nvPr/>
        </p:nvSpPr>
        <p:spPr>
          <a:xfrm>
            <a:off x="3200400" y="12954001"/>
            <a:ext cx="11569700" cy="615545"/>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p>
            <a:pPr defTabSz="1828800">
              <a:spcBef>
                <a:spcPts val="0"/>
              </a:spcBef>
              <a:spcAft>
                <a:spcPts val="0"/>
              </a:spcAft>
              <a:defRPr sz="1400" b="0">
                <a:solidFill>
                  <a:srgbClr val="FFFFFF"/>
                </a:solidFill>
                <a:effectLst>
                  <a:outerShdw blurRad="38100" dist="38100" dir="2700000" rotWithShape="0">
                    <a:srgbClr val="000000"/>
                  </a:outerShdw>
                </a:effectLst>
                <a:latin typeface="Verdana"/>
                <a:ea typeface="Verdana"/>
                <a:cs typeface="Verdana"/>
                <a:sym typeface="Verdana"/>
              </a:defRPr>
            </a:pPr>
            <a:r>
              <a:rPr sz="2800">
                <a:solidFill>
                  <a:srgbClr val="FFFFFF"/>
                </a:solidFill>
                <a:effectLst>
                  <a:outerShdw blurRad="38100" dist="38100" dir="2700000" rotWithShape="0">
                    <a:srgbClr val="000000"/>
                  </a:outerShdw>
                </a:effectLst>
                <a:latin typeface="Verdana"/>
                <a:ea typeface="Verdana"/>
                <a:sym typeface="Verdana"/>
              </a:rPr>
              <a:t>Adapted from the Endocrine Society Guidelines. </a:t>
            </a:r>
            <a:r>
              <a:rPr sz="2800" i="1">
                <a:solidFill>
                  <a:srgbClr val="FFFFFF"/>
                </a:solidFill>
                <a:effectLst>
                  <a:outerShdw blurRad="38100" dist="38100" dir="2700000" rotWithShape="0">
                    <a:srgbClr val="000000"/>
                  </a:outerShdw>
                </a:effectLst>
                <a:latin typeface="Verdana"/>
                <a:ea typeface="Verdana"/>
                <a:sym typeface="Verdana"/>
              </a:rPr>
              <a:t>2010.</a:t>
            </a:r>
          </a:p>
        </p:txBody>
      </p:sp>
      <p:sp>
        <p:nvSpPr>
          <p:cNvPr id="836" name="Shape 836"/>
          <p:cNvSpPr/>
          <p:nvPr/>
        </p:nvSpPr>
        <p:spPr>
          <a:xfrm>
            <a:off x="12446000" y="2946401"/>
            <a:ext cx="8242300" cy="7236845"/>
          </a:xfrm>
          <a:prstGeom prst="rect">
            <a:avLst/>
          </a:prstGeom>
          <a:gradFill>
            <a:gsLst>
              <a:gs pos="0">
                <a:srgbClr val="000076"/>
              </a:gs>
              <a:gs pos="50000">
                <a:srgbClr val="0000FF"/>
              </a:gs>
              <a:gs pos="100000">
                <a:srgbClr val="000076"/>
              </a:gs>
            </a:gsLst>
            <a:lin ang="2700000"/>
          </a:gradFill>
          <a:ln w="28575">
            <a:solidFill>
              <a:srgbClr val="FFFFFF"/>
            </a:solidFill>
            <a:miter/>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182876" tIns="182876" rIns="182876" bIns="182876">
            <a:spAutoFit/>
          </a:bodyPr>
          <a:lstStyle/>
          <a:p>
            <a:pPr marL="463550" indent="-463550" algn="ctr" defTabSz="1828800">
              <a:lnSpc>
                <a:spcPct val="80000"/>
              </a:lnSpc>
              <a:spcBef>
                <a:spcPts val="2600"/>
              </a:spcBef>
              <a:spcAft>
                <a:spcPts val="0"/>
              </a:spcAft>
              <a:defRPr sz="2800">
                <a:solidFill>
                  <a:srgbClr val="FF9900"/>
                </a:solidFill>
                <a:effectLst>
                  <a:outerShdw blurRad="38100" dist="38100" dir="2700000" rotWithShape="0">
                    <a:srgbClr val="000000"/>
                  </a:outerShdw>
                </a:effectLst>
                <a:latin typeface="+mj-lt"/>
                <a:ea typeface="+mj-ea"/>
                <a:cs typeface="+mj-cs"/>
                <a:sym typeface="Times New Roman"/>
              </a:defRPr>
            </a:pPr>
            <a:r>
              <a:rPr b="1">
                <a:solidFill>
                  <a:srgbClr val="FF9900"/>
                </a:solidFill>
                <a:effectLst>
                  <a:outerShdw blurRad="38100" dist="38100" dir="2700000" rotWithShape="0">
                    <a:srgbClr val="000000"/>
                  </a:outerShdw>
                </a:effectLst>
                <a:latin typeface="Times New Roman"/>
                <a:cs typeface="Times New Roman"/>
                <a:sym typeface="Times New Roman"/>
              </a:rPr>
              <a:t>Other Potential AE’s</a:t>
            </a:r>
            <a:endParaRPr b="1">
              <a:solidFill>
                <a:srgbClr val="FFFFFF"/>
              </a:solidFill>
              <a:effectLst>
                <a:outerShdw blurRad="38100" dist="38100" dir="2700000" rotWithShape="0">
                  <a:srgbClr val="000000"/>
                </a:outerShdw>
              </a:effectLst>
              <a:latin typeface="Times New Roman"/>
              <a:cs typeface="Times New Roman"/>
              <a:sym typeface="Times New Roman"/>
            </a:endParaRPr>
          </a:p>
          <a:p>
            <a:pPr marL="463550" indent="-463550" defTabSz="1828800">
              <a:lnSpc>
                <a:spcPct val="80000"/>
              </a:lnSpc>
              <a:spcBef>
                <a:spcPts val="2800"/>
              </a:spcBef>
              <a:spcAft>
                <a:spcPts val="0"/>
              </a:spcAft>
              <a:buFont typeface="Times"/>
              <a:buChar char="•"/>
              <a:defRPr sz="2400">
                <a:solidFill>
                  <a:srgbClr val="FFFFFF"/>
                </a:solidFill>
                <a:effectLst>
                  <a:outerShdw blurRad="38100" dist="38100" dir="2700000" rotWithShape="0">
                    <a:srgbClr val="000000"/>
                  </a:outerShdw>
                </a:effectLst>
                <a:latin typeface="+mj-lt"/>
                <a:ea typeface="+mj-ea"/>
                <a:cs typeface="+mj-cs"/>
                <a:sym typeface="Times New Roman"/>
              </a:defRPr>
            </a:pPr>
            <a:r>
              <a:rPr sz="4800" b="1">
                <a:solidFill>
                  <a:srgbClr val="FFFFFF"/>
                </a:solidFill>
                <a:effectLst>
                  <a:outerShdw blurRad="38100" dist="38100" dir="2700000" rotWithShape="0">
                    <a:srgbClr val="000000"/>
                  </a:outerShdw>
                </a:effectLst>
                <a:latin typeface="Times New Roman"/>
                <a:cs typeface="Times New Roman"/>
                <a:sym typeface="Times New Roman"/>
              </a:rPr>
              <a:t>Erythrocytosis</a:t>
            </a:r>
          </a:p>
          <a:p>
            <a:pPr marL="463550" indent="-463550" defTabSz="1828800">
              <a:lnSpc>
                <a:spcPct val="80000"/>
              </a:lnSpc>
              <a:spcBef>
                <a:spcPts val="2800"/>
              </a:spcBef>
              <a:spcAft>
                <a:spcPts val="0"/>
              </a:spcAft>
              <a:buFont typeface="Times"/>
              <a:buChar char="•"/>
              <a:defRPr sz="2400">
                <a:solidFill>
                  <a:srgbClr val="FFFFFF"/>
                </a:solidFill>
                <a:effectLst>
                  <a:outerShdw blurRad="38100" dist="38100" dir="2700000" rotWithShape="0">
                    <a:srgbClr val="000000"/>
                  </a:outerShdw>
                </a:effectLst>
                <a:latin typeface="+mj-lt"/>
                <a:ea typeface="+mj-ea"/>
                <a:cs typeface="+mj-cs"/>
                <a:sym typeface="Times New Roman"/>
              </a:defRPr>
            </a:pPr>
            <a:r>
              <a:rPr sz="4800" b="1">
                <a:solidFill>
                  <a:srgbClr val="FFFFFF"/>
                </a:solidFill>
                <a:effectLst>
                  <a:outerShdw blurRad="38100" dist="38100" dir="2700000" rotWithShape="0">
                    <a:srgbClr val="000000"/>
                  </a:outerShdw>
                </a:effectLst>
                <a:latin typeface="Times New Roman"/>
                <a:cs typeface="Times New Roman"/>
                <a:sym typeface="Times New Roman"/>
              </a:rPr>
              <a:t>Acne and oily skin</a:t>
            </a:r>
          </a:p>
          <a:p>
            <a:pPr marL="463550" indent="-463550" defTabSz="1828800">
              <a:lnSpc>
                <a:spcPct val="80000"/>
              </a:lnSpc>
              <a:spcBef>
                <a:spcPts val="2800"/>
              </a:spcBef>
              <a:spcAft>
                <a:spcPts val="0"/>
              </a:spcAft>
              <a:buFont typeface="Times"/>
              <a:buChar char="•"/>
              <a:defRPr sz="2400">
                <a:solidFill>
                  <a:srgbClr val="FFFFFF"/>
                </a:solidFill>
                <a:effectLst>
                  <a:outerShdw blurRad="38100" dist="38100" dir="2700000" rotWithShape="0">
                    <a:srgbClr val="000000"/>
                  </a:outerShdw>
                </a:effectLst>
                <a:latin typeface="+mj-lt"/>
                <a:ea typeface="+mj-ea"/>
                <a:cs typeface="+mj-cs"/>
                <a:sym typeface="Times New Roman"/>
              </a:defRPr>
            </a:pPr>
            <a:r>
              <a:rPr sz="4800" b="1">
                <a:solidFill>
                  <a:srgbClr val="FFFFFF"/>
                </a:solidFill>
                <a:effectLst>
                  <a:outerShdw blurRad="38100" dist="38100" dir="2700000" rotWithShape="0">
                    <a:srgbClr val="000000"/>
                  </a:outerShdw>
                </a:effectLst>
                <a:latin typeface="Times New Roman"/>
                <a:cs typeface="Times New Roman"/>
                <a:sym typeface="Times New Roman"/>
              </a:rPr>
              <a:t>Reduced sperm production and fertility</a:t>
            </a:r>
          </a:p>
          <a:p>
            <a:pPr marL="463550" indent="-463550" defTabSz="1828800">
              <a:lnSpc>
                <a:spcPct val="80000"/>
              </a:lnSpc>
              <a:spcBef>
                <a:spcPts val="2800"/>
              </a:spcBef>
              <a:spcAft>
                <a:spcPts val="0"/>
              </a:spcAft>
              <a:buFont typeface="Times"/>
              <a:buChar char="•"/>
              <a:defRPr sz="2400">
                <a:solidFill>
                  <a:srgbClr val="FFFFFF"/>
                </a:solidFill>
                <a:effectLst>
                  <a:outerShdw blurRad="38100" dist="38100" dir="2700000" rotWithShape="0">
                    <a:srgbClr val="000000"/>
                  </a:outerShdw>
                </a:effectLst>
                <a:latin typeface="+mj-lt"/>
                <a:ea typeface="+mj-ea"/>
                <a:cs typeface="+mj-cs"/>
                <a:sym typeface="Times New Roman"/>
              </a:defRPr>
            </a:pPr>
            <a:r>
              <a:rPr sz="4800" b="1">
                <a:solidFill>
                  <a:srgbClr val="FFFFFF"/>
                </a:solidFill>
                <a:effectLst>
                  <a:outerShdw blurRad="38100" dist="38100" dir="2700000" rotWithShape="0">
                    <a:srgbClr val="000000"/>
                  </a:outerShdw>
                </a:effectLst>
                <a:latin typeface="Times New Roman"/>
                <a:cs typeface="Times New Roman"/>
                <a:sym typeface="Times New Roman"/>
              </a:rPr>
              <a:t>Detection of subclinical prostate cancer?</a:t>
            </a:r>
          </a:p>
          <a:p>
            <a:pPr marL="463550" indent="-463550" defTabSz="1828800">
              <a:lnSpc>
                <a:spcPct val="80000"/>
              </a:lnSpc>
              <a:spcBef>
                <a:spcPts val="2800"/>
              </a:spcBef>
              <a:spcAft>
                <a:spcPts val="0"/>
              </a:spcAft>
              <a:buFont typeface="Times"/>
              <a:buChar char="•"/>
              <a:defRPr sz="2400">
                <a:solidFill>
                  <a:srgbClr val="FFFFFF"/>
                </a:solidFill>
                <a:effectLst>
                  <a:outerShdw blurRad="38100" dist="38100" dir="2700000" rotWithShape="0">
                    <a:srgbClr val="000000"/>
                  </a:outerShdw>
                </a:effectLst>
                <a:latin typeface="+mj-lt"/>
                <a:ea typeface="+mj-ea"/>
                <a:cs typeface="+mj-cs"/>
                <a:sym typeface="Times New Roman"/>
              </a:defRPr>
            </a:pPr>
            <a:r>
              <a:rPr sz="4800" b="1">
                <a:solidFill>
                  <a:srgbClr val="FFFFFF"/>
                </a:solidFill>
                <a:effectLst>
                  <a:outerShdw blurRad="38100" dist="38100" dir="2700000" rotWithShape="0">
                    <a:srgbClr val="000000"/>
                  </a:outerShdw>
                </a:effectLst>
                <a:latin typeface="Times New Roman"/>
                <a:cs typeface="Times New Roman"/>
                <a:sym typeface="Times New Roman"/>
              </a:rPr>
              <a:t>Growth of metastatic prostate cancer</a:t>
            </a:r>
          </a:p>
        </p:txBody>
      </p:sp>
      <p:sp>
        <p:nvSpPr>
          <p:cNvPr id="837" name="Shape 837"/>
          <p:cNvSpPr/>
          <p:nvPr/>
        </p:nvSpPr>
        <p:spPr>
          <a:xfrm>
            <a:off x="20818165" y="12779377"/>
            <a:ext cx="492434" cy="923322"/>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none" lIns="91436" tIns="91436" rIns="91436" bIns="91436">
            <a:spAutoFit/>
          </a:bodyPr>
          <a:lstStyle>
            <a:lvl1pPr algn="r">
              <a:defRPr sz="2400">
                <a:solidFill>
                  <a:srgbClr val="0066FF"/>
                </a:solidFill>
                <a:latin typeface="+mj-lt"/>
                <a:ea typeface="+mj-ea"/>
                <a:cs typeface="+mj-cs"/>
                <a:sym typeface="Times New Roman"/>
              </a:defRPr>
            </a:lvl1pPr>
          </a:lstStyle>
          <a:p>
            <a:pPr defTabSz="1828800">
              <a:spcBef>
                <a:spcPts val="0"/>
              </a:spcBef>
              <a:spcAft>
                <a:spcPts val="0"/>
              </a:spcAft>
              <a:defRPr>
                <a:effectLst/>
              </a:defRPr>
            </a:pPr>
            <a:r>
              <a:rPr sz="4800" b="1">
                <a:latin typeface="Times New Roman"/>
                <a:cs typeface="Times New Roman"/>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L -0.25 0" pathEditMode="relative" ptsTypes="">
                                      <p:cBhvr>
                                        <p:cTn id="6" dur="1000" fill="hold"/>
                                        <p:tgtEl>
                                          <p:spTgt spid="834"/>
                                        </p:tgtEl>
                                        <p:attrNameLst>
                                          <p:attrName>ppt_x</p:attrName>
                                          <p:attrName>ppt_y</p:attrName>
                                        </p:attrNameLst>
                                      </p:cBhvr>
                                    </p:animMotion>
                                  </p:childTnLst>
                                </p:cTn>
                              </p:par>
                            </p:childTnLst>
                          </p:cTn>
                        </p:par>
                        <p:par>
                          <p:cTn id="7" fill="hold" nodeType="afterGroup">
                            <p:stCondLst>
                              <p:cond delay="1000"/>
                            </p:stCondLst>
                            <p:childTnLst>
                              <p:par>
                                <p:cTn id="8" presetID="-1" presetClass="path" presetSubtype="0" accel="50000" decel="50000" fill="hold" nodeType="afterEffect">
                                  <p:stCondLst>
                                    <p:cond delay="0"/>
                                  </p:stCondLst>
                                  <p:childTnLst>
                                    <p:animMotion origin="layout" path="M -0.25 0 L -0.5 0" pathEditMode="relative" ptsTypes="">
                                      <p:cBhvr>
                                        <p:cTn id="9" dur="1000" fill="hold"/>
                                        <p:tgtEl>
                                          <p:spTgt spid="834"/>
                                        </p:tgtEl>
                                        <p:attrNameLst>
                                          <p:attrName>ppt_x</p:attrName>
                                          <p:attrName>ppt_y</p:attrName>
                                        </p:attrNameLst>
                                      </p:cBhvr>
                                    </p:animMotion>
                                  </p:childTnLst>
                                </p:cTn>
                              </p:par>
                            </p:childTnLst>
                          </p:cTn>
                        </p:par>
                        <p:par>
                          <p:cTn id="10" fill="hold" nodeType="afterGroup">
                            <p:stCondLst>
                              <p:cond delay="2000"/>
                            </p:stCondLst>
                            <p:childTnLst>
                              <p:par>
                                <p:cTn id="11" presetID="9" presetClass="entr" presetSubtype="0" fill="hold" grpId="0" nodeType="afterEffect">
                                  <p:stCondLst>
                                    <p:cond delay="0"/>
                                  </p:stCondLst>
                                  <p:childTnLst>
                                    <p:set>
                                      <p:cBhvr>
                                        <p:cTn id="12" fill="hold"/>
                                        <p:tgtEl>
                                          <p:spTgt spid="836"/>
                                        </p:tgtEl>
                                        <p:attrNameLst>
                                          <p:attrName>style.visibility</p:attrName>
                                        </p:attrNameLst>
                                      </p:cBhvr>
                                      <p:to>
                                        <p:strVal val="visible"/>
                                      </p:to>
                                    </p:set>
                                    <p:animEffect transition="in" filter="dissolve">
                                      <p:cBhvr>
                                        <p:cTn id="13" dur="500"/>
                                        <p:tgtEl>
                                          <p:spTgt spid="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 grpId="0" animBg="1"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p:cNvSpPr>
          <p:nvPr>
            <p:ph type="title"/>
          </p:nvPr>
        </p:nvSpPr>
        <p:spPr>
          <a:xfrm>
            <a:off x="609600" y="862526"/>
            <a:ext cx="23164800" cy="1257300"/>
          </a:xfrm>
          <a:prstGeom prst="rect">
            <a:avLst/>
          </a:prstGeom>
        </p:spPr>
        <p:txBody>
          <a:bodyPr/>
          <a:lstStyle>
            <a:lvl1pPr defTabSz="813816">
              <a:defRPr sz="3900">
                <a:effectLst>
                  <a:outerShdw blurRad="38100" dist="33909" dir="2700000" rotWithShape="0">
                    <a:srgbClr val="000000"/>
                  </a:outerShdw>
                </a:effectLst>
              </a:defRPr>
            </a:lvl1pPr>
          </a:lstStyle>
          <a:p>
            <a:r>
              <a:rPr lang="en-US"/>
              <a:t>Polycythemia</a:t>
            </a:r>
            <a:endParaRPr/>
          </a:p>
        </p:txBody>
      </p:sp>
      <p:sp>
        <p:nvSpPr>
          <p:cNvPr id="825" name="Shape 825"/>
          <p:cNvSpPr>
            <a:spLocks noGrp="1"/>
          </p:cNvSpPr>
          <p:nvPr>
            <p:ph type="body" idx="1"/>
          </p:nvPr>
        </p:nvSpPr>
        <p:spPr>
          <a:xfrm>
            <a:off x="4244130" y="2457450"/>
            <a:ext cx="15895740" cy="10822452"/>
          </a:xfrm>
          <a:prstGeom prst="rect">
            <a:avLst/>
          </a:prstGeom>
        </p:spPr>
        <p:txBody>
          <a:bodyPr>
            <a:normAutofit fontScale="92500" lnSpcReduction="10000"/>
          </a:bodyPr>
          <a:lstStyle/>
          <a:p>
            <a:r>
              <a:rPr lang="en-US" sz="4800"/>
              <a:t>Most common side effect I see</a:t>
            </a:r>
          </a:p>
          <a:p>
            <a:pPr lvl="1"/>
            <a:r>
              <a:rPr lang="en-US" sz="4800"/>
              <a:t>Higher with injection therapy</a:t>
            </a:r>
          </a:p>
          <a:p>
            <a:r>
              <a:rPr lang="en-US" sz="4800"/>
              <a:t>My current protocol:</a:t>
            </a:r>
          </a:p>
          <a:p>
            <a:pPr lvl="1"/>
            <a:r>
              <a:rPr lang="en-US" sz="4800"/>
              <a:t>Hematocrit under 48</a:t>
            </a:r>
          </a:p>
          <a:p>
            <a:pPr lvl="2"/>
            <a:r>
              <a:rPr lang="en-US" sz="4800"/>
              <a:t>no concern</a:t>
            </a:r>
          </a:p>
          <a:p>
            <a:pPr lvl="1"/>
            <a:r>
              <a:rPr lang="en-US" sz="4800"/>
              <a:t>Hematocrit 48-50</a:t>
            </a:r>
          </a:p>
          <a:p>
            <a:pPr lvl="2"/>
            <a:r>
              <a:rPr lang="en-US" sz="4800"/>
              <a:t>Hydration, closer lab follow up</a:t>
            </a:r>
          </a:p>
          <a:p>
            <a:pPr lvl="1"/>
            <a:r>
              <a:rPr lang="en-US" sz="4800"/>
              <a:t>Hematocrit 50-52</a:t>
            </a:r>
          </a:p>
          <a:p>
            <a:pPr lvl="2"/>
            <a:r>
              <a:rPr lang="en-US" sz="4800"/>
              <a:t>Decrease dose, hydration</a:t>
            </a:r>
          </a:p>
          <a:p>
            <a:pPr lvl="1"/>
            <a:r>
              <a:rPr lang="en-US" sz="4800"/>
              <a:t>Hematocrit 52-55</a:t>
            </a:r>
          </a:p>
          <a:p>
            <a:pPr lvl="2"/>
            <a:r>
              <a:rPr lang="en-US" sz="4800"/>
              <a:t>Stop treatment, hydration, consider blood donation</a:t>
            </a:r>
          </a:p>
          <a:p>
            <a:pPr lvl="1"/>
            <a:r>
              <a:rPr lang="en-US" sz="4800"/>
              <a:t>Hematocrit &gt;55</a:t>
            </a:r>
          </a:p>
          <a:p>
            <a:pPr lvl="2"/>
            <a:r>
              <a:rPr lang="en-US" sz="4800"/>
              <a:t>- Stop treatment, immediate blood donation (red cross)</a:t>
            </a:r>
          </a:p>
        </p:txBody>
      </p:sp>
    </p:spTree>
    <p:extLst>
      <p:ext uri="{BB962C8B-B14F-4D97-AF65-F5344CB8AC3E}">
        <p14:creationId xmlns:p14="http://schemas.microsoft.com/office/powerpoint/2010/main" val="2132657410"/>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7F6B-B027-631A-D5C2-1D62E97EC6BC}"/>
              </a:ext>
            </a:extLst>
          </p:cNvPr>
          <p:cNvSpPr>
            <a:spLocks noGrp="1"/>
          </p:cNvSpPr>
          <p:nvPr>
            <p:ph type="title"/>
          </p:nvPr>
        </p:nvSpPr>
        <p:spPr/>
        <p:txBody>
          <a:bodyPr/>
          <a:lstStyle/>
          <a:p>
            <a:r>
              <a:rPr lang="en-US"/>
              <a:t>Testosterone and Prostate growth</a:t>
            </a:r>
          </a:p>
        </p:txBody>
      </p:sp>
      <p:sp>
        <p:nvSpPr>
          <p:cNvPr id="3" name="Text Placeholder 2">
            <a:extLst>
              <a:ext uri="{FF2B5EF4-FFF2-40B4-BE49-F238E27FC236}">
                <a16:creationId xmlns:a16="http://schemas.microsoft.com/office/drawing/2014/main" id="{C8767D37-01B2-7CA9-11B6-D577ACDF5705}"/>
              </a:ext>
            </a:extLst>
          </p:cNvPr>
          <p:cNvSpPr>
            <a:spLocks noGrp="1"/>
          </p:cNvSpPr>
          <p:nvPr>
            <p:ph type="body" sz="half" idx="1"/>
          </p:nvPr>
        </p:nvSpPr>
        <p:spPr>
          <a:xfrm>
            <a:off x="1953681" y="4163357"/>
            <a:ext cx="20476638" cy="7709778"/>
          </a:xfrm>
        </p:spPr>
        <p:txBody>
          <a:bodyPr/>
          <a:lstStyle/>
          <a:p>
            <a:r>
              <a:rPr lang="en-US"/>
              <a:t>Limited studies showed increased prostate volume when followed serially on testosterone therapy</a:t>
            </a:r>
          </a:p>
          <a:p>
            <a:r>
              <a:rPr lang="en-US"/>
              <a:t>Likely some men will progress in BPH symptoms on testosterone therapy</a:t>
            </a:r>
          </a:p>
        </p:txBody>
      </p:sp>
    </p:spTree>
    <p:extLst>
      <p:ext uri="{BB962C8B-B14F-4D97-AF65-F5344CB8AC3E}">
        <p14:creationId xmlns:p14="http://schemas.microsoft.com/office/powerpoint/2010/main" val="3499546241"/>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Shape 841"/>
          <p:cNvSpPr>
            <a:spLocks noGrp="1"/>
          </p:cNvSpPr>
          <p:nvPr>
            <p:ph type="title"/>
          </p:nvPr>
        </p:nvSpPr>
        <p:spPr>
          <a:xfrm>
            <a:off x="3962400" y="717417"/>
            <a:ext cx="16459200" cy="1269330"/>
          </a:xfrm>
          <a:prstGeom prst="rect">
            <a:avLst/>
          </a:prstGeom>
        </p:spPr>
        <p:txBody>
          <a:bodyPr/>
          <a:lstStyle>
            <a:lvl1pPr defTabSz="813816">
              <a:defRPr sz="3900">
                <a:effectLst>
                  <a:outerShdw blurRad="38100" dist="33909" dir="2700000" rotWithShape="0">
                    <a:srgbClr val="000000"/>
                  </a:outerShdw>
                </a:effectLst>
              </a:defRPr>
            </a:lvl1pPr>
          </a:lstStyle>
          <a:p>
            <a:r>
              <a:t>TRT and CV RISK in the News</a:t>
            </a:r>
          </a:p>
        </p:txBody>
      </p:sp>
      <p:pic>
        <p:nvPicPr>
          <p:cNvPr id="842" name="image15.png" descr="Testosterone and heart disease: Should men be concerned? | Fox News - Internet Explorer"/>
          <p:cNvPicPr>
            <a:picLocks noChangeAspect="1"/>
          </p:cNvPicPr>
          <p:nvPr/>
        </p:nvPicPr>
        <p:blipFill>
          <a:blip r:embed="rId2"/>
          <a:stretch>
            <a:fillRect/>
          </a:stretch>
        </p:blipFill>
        <p:spPr>
          <a:xfrm>
            <a:off x="12339637" y="5144249"/>
            <a:ext cx="8080382" cy="4853938"/>
          </a:xfrm>
          <a:prstGeom prst="rect">
            <a:avLst/>
          </a:prstGeom>
          <a:ln w="12700">
            <a:miter lim="400000"/>
          </a:ln>
        </p:spPr>
      </p:pic>
      <p:sp>
        <p:nvSpPr>
          <p:cNvPr id="843" name="Shape 843"/>
          <p:cNvSpPr>
            <a:spLocks noGrp="1"/>
          </p:cNvSpPr>
          <p:nvPr>
            <p:ph type="body" sz="quarter" idx="1"/>
          </p:nvPr>
        </p:nvSpPr>
        <p:spPr>
          <a:xfrm>
            <a:off x="12338053" y="3572869"/>
            <a:ext cx="8083550" cy="776886"/>
          </a:xfrm>
          <a:prstGeom prst="rect">
            <a:avLst/>
          </a:prstGeom>
        </p:spPr>
        <p:txBody>
          <a:bodyPr/>
          <a:lstStyle>
            <a:lvl1pPr defTabSz="832103">
              <a:spcBef>
                <a:spcPts val="1000"/>
              </a:spcBef>
              <a:defRPr sz="2100">
                <a:effectLst>
                  <a:outerShdw blurRad="38100" dist="34671" dir="2700000" rotWithShape="0">
                    <a:srgbClr val="000000"/>
                  </a:outerShdw>
                </a:effectLst>
              </a:defRPr>
            </a:lvl1pPr>
          </a:lstStyle>
          <a:p>
            <a:r>
              <a:t>How did this Frenzy start ?</a:t>
            </a:r>
          </a:p>
        </p:txBody>
      </p:sp>
      <p:pic>
        <p:nvPicPr>
          <p:cNvPr id="844" name="image10.jpeg"/>
          <p:cNvPicPr>
            <a:picLocks noChangeAspect="1"/>
          </p:cNvPicPr>
          <p:nvPr/>
        </p:nvPicPr>
        <p:blipFill>
          <a:blip r:embed="rId3"/>
          <a:stretch>
            <a:fillRect/>
          </a:stretch>
        </p:blipFill>
        <p:spPr>
          <a:xfrm>
            <a:off x="4094599" y="3166346"/>
            <a:ext cx="7104786" cy="9470140"/>
          </a:xfrm>
          <a:prstGeom prst="rect">
            <a:avLst/>
          </a:prstGeom>
          <a:ln w="12700">
            <a:miter lim="400000"/>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fill="hold"/>
                                        <p:tgtEl>
                                          <p:spTgt spid="8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fill="hold"/>
                                        <p:tgtEl>
                                          <p:spTgt spid="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 grpId="0" animBg="1" advAuto="0"/>
      <p:bldP spid="844"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Subtitle"/>
          <p:cNvSpPr txBox="1">
            <a:spLocks noGrp="1"/>
          </p:cNvSpPr>
          <p:nvPr>
            <p:ph type="body" idx="21"/>
          </p:nvPr>
        </p:nvSpPr>
        <p:spPr>
          <a:prstGeom prst="rect">
            <a:avLst/>
          </a:prstGeom>
        </p:spPr>
        <p:txBody>
          <a:bodyPr/>
          <a:lstStyle/>
          <a:p>
            <a:endParaRPr/>
          </a:p>
        </p:txBody>
      </p:sp>
      <p:sp>
        <p:nvSpPr>
          <p:cNvPr id="197" name="Work up"/>
          <p:cNvSpPr txBox="1">
            <a:spLocks noGrp="1"/>
          </p:cNvSpPr>
          <p:nvPr>
            <p:ph type="title"/>
          </p:nvPr>
        </p:nvSpPr>
        <p:spPr>
          <a:prstGeom prst="rect">
            <a:avLst/>
          </a:prstGeom>
        </p:spPr>
        <p:txBody>
          <a:bodyPr/>
          <a:lstStyle>
            <a:lvl1pPr defTabSz="2316479">
              <a:defRPr sz="9500" spc="-95"/>
            </a:lvl1pPr>
          </a:lstStyle>
          <a:p>
            <a:r>
              <a:t>Work up</a:t>
            </a:r>
          </a:p>
        </p:txBody>
      </p:sp>
      <p:sp>
        <p:nvSpPr>
          <p:cNvPr id="198" name="Under age 45 screen for pregnancy, PCOS, hyperprolactinemia, anovulation due to obesity, thyroid disorder, diabetes…"/>
          <p:cNvSpPr txBox="1">
            <a:spLocks noGrp="1"/>
          </p:cNvSpPr>
          <p:nvPr>
            <p:ph type="body" idx="1"/>
          </p:nvPr>
        </p:nvSpPr>
        <p:spPr>
          <a:xfrm>
            <a:off x="812301" y="3760449"/>
            <a:ext cx="21971002" cy="8256011"/>
          </a:xfrm>
          <a:prstGeom prst="rect">
            <a:avLst/>
          </a:prstGeom>
        </p:spPr>
        <p:txBody>
          <a:bodyPr/>
          <a:lstStyle/>
          <a:p>
            <a:pPr marL="531266" indent="-531266" defTabSz="295147">
              <a:spcBef>
                <a:spcPts val="3900"/>
              </a:spcBef>
              <a:defRPr sz="4648"/>
            </a:pPr>
            <a:r>
              <a:t>Under age 45 screen for pregnancy, PCOS, hyperprolactinemia, anovulation due to obesity, thyroid disorder, diabetes</a:t>
            </a:r>
          </a:p>
          <a:p>
            <a:pPr marL="531266" indent="-531266" defTabSz="295147">
              <a:spcBef>
                <a:spcPts val="3900"/>
              </a:spcBef>
              <a:defRPr sz="4648">
                <a:latin typeface="Produkt Light"/>
                <a:ea typeface="Produkt Light"/>
                <a:cs typeface="Produkt Light"/>
                <a:sym typeface="Produkt Light"/>
              </a:defRPr>
            </a:pPr>
            <a:r>
              <a:rPr>
                <a:latin typeface="+mn-lt"/>
                <a:ea typeface="+mn-ea"/>
                <a:cs typeface="+mn-cs"/>
                <a:sym typeface="Produkt Regular"/>
              </a:rPr>
              <a:t>If the FSH is over 30 under the age of 40, menopause is generally confirmed, and diagnosis is </a:t>
            </a:r>
            <a:r>
              <a:rPr>
                <a:latin typeface="Produkt Medium"/>
                <a:ea typeface="Produkt Medium"/>
                <a:cs typeface="Produkt Medium"/>
                <a:sym typeface="Produkt Medium"/>
              </a:rPr>
              <a:t>Primary Ovarian Insufficiency</a:t>
            </a:r>
          </a:p>
          <a:p>
            <a:pPr marL="531266" indent="-531266" defTabSz="295147">
              <a:spcBef>
                <a:spcPts val="3900"/>
              </a:spcBef>
              <a:defRPr sz="4648">
                <a:solidFill>
                  <a:schemeClr val="accent4">
                    <a:hueOff val="-297102"/>
                    <a:satOff val="16978"/>
                    <a:lumOff val="-20883"/>
                  </a:schemeClr>
                </a:solidFill>
                <a:latin typeface="Produkt Medium"/>
                <a:ea typeface="Produkt Medium"/>
                <a:cs typeface="Produkt Medium"/>
                <a:sym typeface="Produkt Medium"/>
              </a:defRPr>
            </a:pPr>
            <a:r>
              <a:t>Over age 45 if the symptoms are consistent with menopause, no work up is needed</a:t>
            </a:r>
          </a:p>
          <a:p>
            <a:pPr marL="531266" indent="-531266" defTabSz="295147">
              <a:spcBef>
                <a:spcPts val="3900"/>
              </a:spcBef>
              <a:defRPr sz="4648">
                <a:solidFill>
                  <a:srgbClr val="000000"/>
                </a:solidFill>
              </a:defRPr>
            </a:pPr>
            <a:r>
              <a:t>Day 3 FSH is the most useful lab but can be normal in perimenopause</a:t>
            </a:r>
          </a:p>
          <a:p>
            <a:pPr marL="531266" indent="-531266" defTabSz="295147">
              <a:spcBef>
                <a:spcPts val="3900"/>
              </a:spcBef>
              <a:defRPr sz="4648">
                <a:solidFill>
                  <a:srgbClr val="000000"/>
                </a:solidFill>
              </a:defRPr>
            </a:pPr>
            <a:r>
              <a:t>If unexpected or unusual FSH results, draw twice</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6" name="image16.png"/>
          <p:cNvPicPr>
            <a:picLocks noChangeAspect="1"/>
          </p:cNvPicPr>
          <p:nvPr/>
        </p:nvPicPr>
        <p:blipFill>
          <a:blip r:embed="rId2"/>
          <a:stretch>
            <a:fillRect/>
          </a:stretch>
        </p:blipFill>
        <p:spPr>
          <a:xfrm>
            <a:off x="6043935" y="1570352"/>
            <a:ext cx="11635734" cy="6545776"/>
          </a:xfrm>
          <a:prstGeom prst="rect">
            <a:avLst/>
          </a:prstGeom>
          <a:ln w="12700">
            <a:miter lim="400000"/>
          </a:ln>
        </p:spPr>
      </p:pic>
      <p:pic>
        <p:nvPicPr>
          <p:cNvPr id="847" name="image17.png" descr="Testosterone Therapy Tied to Heart Risks, JAMA Study Shows - WSJ.com - Internet Explorer"/>
          <p:cNvPicPr>
            <a:picLocks noChangeAspect="1"/>
          </p:cNvPicPr>
          <p:nvPr/>
        </p:nvPicPr>
        <p:blipFill>
          <a:blip r:embed="rId3"/>
          <a:srcRect b="3784"/>
          <a:stretch>
            <a:fillRect/>
          </a:stretch>
        </p:blipFill>
        <p:spPr>
          <a:xfrm>
            <a:off x="11948061" y="6336878"/>
            <a:ext cx="7821362" cy="4520544"/>
          </a:xfrm>
          <a:prstGeom prst="rect">
            <a:avLst/>
          </a:prstGeom>
          <a:ln w="12700">
            <a:miter lim="400000"/>
          </a:ln>
        </p:spPr>
      </p:pic>
      <p:pic>
        <p:nvPicPr>
          <p:cNvPr id="848" name="image18.png"/>
          <p:cNvPicPr>
            <a:picLocks noChangeAspect="1"/>
          </p:cNvPicPr>
          <p:nvPr/>
        </p:nvPicPr>
        <p:blipFill>
          <a:blip r:embed="rId4"/>
          <a:stretch>
            <a:fillRect/>
          </a:stretch>
        </p:blipFill>
        <p:spPr>
          <a:xfrm>
            <a:off x="4603266" y="6597527"/>
            <a:ext cx="6795808" cy="3821454"/>
          </a:xfrm>
          <a:prstGeom prst="rect">
            <a:avLst/>
          </a:prstGeom>
          <a:ln w="12700">
            <a:miter lim="400000"/>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fill="hold"/>
                                        <p:tgtEl>
                                          <p:spTgt spid="8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fill="hold"/>
                                        <p:tgtEl>
                                          <p:spTgt spid="8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fill="hold"/>
                                        <p:tgtEl>
                                          <p:spTgt spid="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 grpId="0" animBg="1" advAuto="0"/>
      <p:bldP spid="847" grpId="0" animBg="1" advAuto="0"/>
      <p:bldP spid="848" grpId="0"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8" name="Group 888"/>
          <p:cNvGrpSpPr/>
          <p:nvPr/>
        </p:nvGrpSpPr>
        <p:grpSpPr>
          <a:xfrm>
            <a:off x="3047997" y="-5"/>
            <a:ext cx="18281662" cy="13712834"/>
            <a:chOff x="-1" y="-1"/>
            <a:chExt cx="9140830" cy="6856415"/>
          </a:xfrm>
        </p:grpSpPr>
        <p:sp>
          <p:nvSpPr>
            <p:cNvPr id="850" name="Shape 850"/>
            <p:cNvSpPr/>
            <p:nvPr/>
          </p:nvSpPr>
          <p:spPr>
            <a:xfrm>
              <a:off x="-2" y="19048"/>
              <a:ext cx="9140830" cy="5195891"/>
            </a:xfrm>
            <a:custGeom>
              <a:avLst/>
              <a:gdLst/>
              <a:ahLst/>
              <a:cxnLst>
                <a:cxn ang="0">
                  <a:pos x="wd2" y="hd2"/>
                </a:cxn>
                <a:cxn ang="5400000">
                  <a:pos x="wd2" y="hd2"/>
                </a:cxn>
                <a:cxn ang="10800000">
                  <a:pos x="wd2" y="hd2"/>
                </a:cxn>
                <a:cxn ang="16200000">
                  <a:pos x="wd2" y="hd2"/>
                </a:cxn>
              </a:cxnLst>
              <a:rect l="0" t="0" r="r" b="b"/>
              <a:pathLst>
                <a:path w="21600" h="21600"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11993"/>
                </a:gs>
                <a:gs pos="100000">
                  <a:srgbClr val="010D64"/>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51" name="Shape 851"/>
            <p:cNvSpPr/>
            <p:nvPr/>
          </p:nvSpPr>
          <p:spPr>
            <a:xfrm>
              <a:off x="236535" y="-1"/>
              <a:ext cx="8904293" cy="5148265"/>
            </a:xfrm>
            <a:custGeom>
              <a:avLst/>
              <a:gdLst/>
              <a:ahLst/>
              <a:cxnLst>
                <a:cxn ang="0">
                  <a:pos x="wd2" y="hd2"/>
                </a:cxn>
                <a:cxn ang="5400000">
                  <a:pos x="wd2" y="hd2"/>
                </a:cxn>
                <a:cxn ang="10800000">
                  <a:pos x="wd2" y="hd2"/>
                </a:cxn>
                <a:cxn ang="16200000">
                  <a:pos x="wd2" y="hd2"/>
                </a:cxn>
              </a:cxnLst>
              <a:rect l="0" t="0" r="r" b="b"/>
              <a:pathLst>
                <a:path w="21600" h="21600"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52" name="Shape 852"/>
            <p:cNvSpPr/>
            <p:nvPr/>
          </p:nvSpPr>
          <p:spPr>
            <a:xfrm>
              <a:off x="-2" y="5449887"/>
              <a:ext cx="6410329" cy="303214"/>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21600" y="21600"/>
                  </a:lnTo>
                  <a:lnTo>
                    <a:pt x="21600" y="16200"/>
                  </a:lnTo>
                  <a:lnTo>
                    <a:pt x="0" y="0"/>
                  </a:lnTo>
                  <a:lnTo>
                    <a:pt x="0" y="17550"/>
                  </a:lnTo>
                  <a:close/>
                </a:path>
              </a:pathLst>
            </a:custGeom>
            <a:gradFill flip="none" rotWithShape="1">
              <a:gsLst>
                <a:gs pos="0">
                  <a:srgbClr val="011993"/>
                </a:gs>
                <a:gs pos="100000">
                  <a:srgbClr val="011174"/>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53" name="Shape 853"/>
            <p:cNvSpPr/>
            <p:nvPr/>
          </p:nvSpPr>
          <p:spPr>
            <a:xfrm>
              <a:off x="6410325" y="5678487"/>
              <a:ext cx="2730503" cy="103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636"/>
                  </a:lnTo>
                  <a:lnTo>
                    <a:pt x="0" y="0"/>
                  </a:lnTo>
                  <a:lnTo>
                    <a:pt x="0" y="15709"/>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54" name="Shape 854"/>
            <p:cNvSpPr/>
            <p:nvPr/>
          </p:nvSpPr>
          <p:spPr>
            <a:xfrm>
              <a:off x="-2" y="5915025"/>
              <a:ext cx="7594604" cy="522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055"/>
                  </a:lnTo>
                  <a:lnTo>
                    <a:pt x="21600" y="0"/>
                  </a:lnTo>
                  <a:lnTo>
                    <a:pt x="0" y="7025"/>
                  </a:lnTo>
                  <a:lnTo>
                    <a:pt x="0" y="21600"/>
                  </a:lnTo>
                  <a:close/>
                </a:path>
              </a:pathLst>
            </a:custGeom>
            <a:gradFill flip="none" rotWithShape="1">
              <a:gsLst>
                <a:gs pos="0">
                  <a:srgbClr val="021EAA"/>
                </a:gs>
                <a:gs pos="100000">
                  <a:srgbClr val="011890"/>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55" name="Shape 855"/>
            <p:cNvSpPr/>
            <p:nvPr/>
          </p:nvSpPr>
          <p:spPr>
            <a:xfrm>
              <a:off x="7594601" y="5876925"/>
              <a:ext cx="1546227" cy="160339"/>
            </a:xfrm>
            <a:custGeom>
              <a:avLst/>
              <a:gdLst/>
              <a:ahLst/>
              <a:cxnLst>
                <a:cxn ang="0">
                  <a:pos x="wd2" y="hd2"/>
                </a:cxn>
                <a:cxn ang="5400000">
                  <a:pos x="wd2" y="hd2"/>
                </a:cxn>
                <a:cxn ang="10800000">
                  <a:pos x="wd2" y="hd2"/>
                </a:cxn>
                <a:cxn ang="16200000">
                  <a:pos x="wd2" y="hd2"/>
                </a:cxn>
              </a:cxnLst>
              <a:rect l="0" t="0" r="r" b="b"/>
              <a:pathLst>
                <a:path w="21600" h="21600" extrusionOk="0">
                  <a:moveTo>
                    <a:pt x="21600" y="10265"/>
                  </a:moveTo>
                  <a:lnTo>
                    <a:pt x="21600" y="0"/>
                  </a:lnTo>
                  <a:lnTo>
                    <a:pt x="0" y="5133"/>
                  </a:lnTo>
                  <a:lnTo>
                    <a:pt x="0" y="21600"/>
                  </a:lnTo>
                  <a:lnTo>
                    <a:pt x="21600" y="10265"/>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56" name="Shape 856"/>
            <p:cNvSpPr/>
            <p:nvPr/>
          </p:nvSpPr>
          <p:spPr>
            <a:xfrm>
              <a:off x="5745162" y="6056312"/>
              <a:ext cx="3395666" cy="3143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018"/>
                  </a:lnTo>
                  <a:lnTo>
                    <a:pt x="0" y="21600"/>
                  </a:lnTo>
                  <a:lnTo>
                    <a:pt x="21600" y="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57" name="Shape 857"/>
            <p:cNvSpPr/>
            <p:nvPr/>
          </p:nvSpPr>
          <p:spPr>
            <a:xfrm>
              <a:off x="-2" y="6303962"/>
              <a:ext cx="5745166" cy="5524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54" y="21600"/>
                  </a:lnTo>
                  <a:lnTo>
                    <a:pt x="21600" y="2607"/>
                  </a:lnTo>
                  <a:lnTo>
                    <a:pt x="21600" y="0"/>
                  </a:lnTo>
                  <a:lnTo>
                    <a:pt x="0" y="16386"/>
                  </a:lnTo>
                  <a:lnTo>
                    <a:pt x="0" y="2160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58" name="Shape 858"/>
            <p:cNvSpPr/>
            <p:nvPr/>
          </p:nvSpPr>
          <p:spPr>
            <a:xfrm>
              <a:off x="3328986" y="6418262"/>
              <a:ext cx="3990978" cy="438152"/>
            </a:xfrm>
            <a:custGeom>
              <a:avLst/>
              <a:gdLst/>
              <a:ahLst/>
              <a:cxnLst>
                <a:cxn ang="0">
                  <a:pos x="wd2" y="hd2"/>
                </a:cxn>
                <a:cxn ang="5400000">
                  <a:pos x="wd2" y="hd2"/>
                </a:cxn>
                <a:cxn ang="10800000">
                  <a:pos x="wd2" y="hd2"/>
                </a:cxn>
                <a:cxn ang="16200000">
                  <a:pos x="wd2" y="hd2"/>
                </a:cxn>
              </a:cxnLst>
              <a:rect l="0" t="0" r="r" b="b"/>
              <a:pathLst>
                <a:path w="21600" h="21600" extrusionOk="0">
                  <a:moveTo>
                    <a:pt x="18725" y="21600"/>
                  </a:moveTo>
                  <a:lnTo>
                    <a:pt x="21600" y="15965"/>
                  </a:lnTo>
                  <a:lnTo>
                    <a:pt x="19395" y="0"/>
                  </a:lnTo>
                  <a:lnTo>
                    <a:pt x="0" y="21600"/>
                  </a:lnTo>
                  <a:lnTo>
                    <a:pt x="18725"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59" name="Shape 859"/>
            <p:cNvSpPr/>
            <p:nvPr/>
          </p:nvSpPr>
          <p:spPr>
            <a:xfrm>
              <a:off x="6911974" y="6142037"/>
              <a:ext cx="2228853" cy="600077"/>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9943"/>
                  </a:lnTo>
                  <a:lnTo>
                    <a:pt x="3951" y="21600"/>
                  </a:lnTo>
                  <a:lnTo>
                    <a:pt x="21600" y="7200"/>
                  </a:lnTo>
                  <a:close/>
                </a:path>
              </a:pathLst>
            </a:custGeom>
            <a:gradFill flip="none" rotWithShape="1">
              <a:gsLst>
                <a:gs pos="0">
                  <a:srgbClr val="0821AC"/>
                </a:gs>
                <a:gs pos="100000">
                  <a:srgbClr val="021EAA"/>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60" name="Shape 860"/>
            <p:cNvSpPr/>
            <p:nvPr/>
          </p:nvSpPr>
          <p:spPr>
            <a:xfrm>
              <a:off x="7985126" y="5002212"/>
              <a:ext cx="1155702" cy="3810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540"/>
                  </a:lnTo>
                  <a:lnTo>
                    <a:pt x="21600"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61" name="Shape 861"/>
            <p:cNvSpPr/>
            <p:nvPr/>
          </p:nvSpPr>
          <p:spPr>
            <a:xfrm>
              <a:off x="-2" y="2359024"/>
              <a:ext cx="7985130" cy="2652715"/>
            </a:xfrm>
            <a:custGeom>
              <a:avLst/>
              <a:gdLst/>
              <a:ahLst/>
              <a:cxnLst>
                <a:cxn ang="0">
                  <a:pos x="wd2" y="hd2"/>
                </a:cxn>
                <a:cxn ang="5400000">
                  <a:pos x="wd2" y="hd2"/>
                </a:cxn>
                <a:cxn ang="10800000">
                  <a:pos x="wd2" y="hd2"/>
                </a:cxn>
                <a:cxn ang="16200000">
                  <a:pos x="wd2" y="hd2"/>
                </a:cxn>
              </a:cxnLst>
              <a:rect l="0" t="0" r="r" b="b"/>
              <a:pathLst>
                <a:path w="21600" h="21600" extrusionOk="0">
                  <a:moveTo>
                    <a:pt x="0" y="930"/>
                  </a:moveTo>
                  <a:lnTo>
                    <a:pt x="21600" y="21600"/>
                  </a:lnTo>
                  <a:lnTo>
                    <a:pt x="21600" y="21522"/>
                  </a:lnTo>
                  <a:lnTo>
                    <a:pt x="0" y="0"/>
                  </a:lnTo>
                  <a:lnTo>
                    <a:pt x="0" y="930"/>
                  </a:lnTo>
                  <a:close/>
                </a:path>
              </a:pathLst>
            </a:custGeom>
            <a:gradFill flip="none" rotWithShape="1">
              <a:gsLst>
                <a:gs pos="0">
                  <a:srgbClr val="021EAA"/>
                </a:gs>
                <a:gs pos="100000">
                  <a:srgbClr val="010E66"/>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62" name="Shape 862"/>
            <p:cNvSpPr/>
            <p:nvPr/>
          </p:nvSpPr>
          <p:spPr>
            <a:xfrm>
              <a:off x="7985126" y="4840287"/>
              <a:ext cx="1155702" cy="5048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192"/>
                  </a:lnTo>
                  <a:lnTo>
                    <a:pt x="0" y="0"/>
                  </a:lnTo>
                  <a:lnTo>
                    <a:pt x="0" y="3668"/>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63" name="Shape 863"/>
            <p:cNvSpPr/>
            <p:nvPr/>
          </p:nvSpPr>
          <p:spPr>
            <a:xfrm>
              <a:off x="-2" y="1454149"/>
              <a:ext cx="7985130" cy="3471865"/>
            </a:xfrm>
            <a:custGeom>
              <a:avLst/>
              <a:gdLst/>
              <a:ahLst/>
              <a:cxnLst>
                <a:cxn ang="0">
                  <a:pos x="wd2" y="hd2"/>
                </a:cxn>
                <a:cxn ang="5400000">
                  <a:pos x="wd2" y="hd2"/>
                </a:cxn>
                <a:cxn ang="10800000">
                  <a:pos x="wd2" y="hd2"/>
                </a:cxn>
                <a:cxn ang="16200000">
                  <a:pos x="wd2" y="hd2"/>
                </a:cxn>
              </a:cxnLst>
              <a:rect l="0" t="0" r="r" b="b"/>
              <a:pathLst>
                <a:path w="21600" h="21600" extrusionOk="0">
                  <a:moveTo>
                    <a:pt x="0" y="3909"/>
                  </a:moveTo>
                  <a:lnTo>
                    <a:pt x="21600" y="21600"/>
                  </a:lnTo>
                  <a:lnTo>
                    <a:pt x="21600" y="21067"/>
                  </a:lnTo>
                  <a:lnTo>
                    <a:pt x="0" y="0"/>
                  </a:lnTo>
                  <a:lnTo>
                    <a:pt x="0" y="3909"/>
                  </a:lnTo>
                  <a:close/>
                </a:path>
              </a:pathLst>
            </a:custGeom>
            <a:gradFill flip="none" rotWithShape="1">
              <a:gsLst>
                <a:gs pos="0">
                  <a:srgbClr val="011993"/>
                </a:gs>
                <a:gs pos="100000">
                  <a:srgbClr val="010E68"/>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64" name="Shape 864"/>
            <p:cNvSpPr/>
            <p:nvPr/>
          </p:nvSpPr>
          <p:spPr>
            <a:xfrm>
              <a:off x="3641724" y="-2"/>
              <a:ext cx="5014916" cy="43259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77" y="21600"/>
                  </a:lnTo>
                  <a:lnTo>
                    <a:pt x="21600" y="21418"/>
                  </a:lnTo>
                  <a:lnTo>
                    <a:pt x="697" y="0"/>
                  </a:lnTo>
                  <a:lnTo>
                    <a:pt x="0" y="0"/>
                  </a:lnTo>
                  <a:close/>
                </a:path>
              </a:pathLst>
            </a:custGeom>
            <a:gradFill flip="none" rotWithShape="1">
              <a:gsLst>
                <a:gs pos="0">
                  <a:srgbClr val="021EAA"/>
                </a:gs>
                <a:gs pos="100000">
                  <a:srgbClr val="01147E"/>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65" name="Shape 865"/>
            <p:cNvSpPr/>
            <p:nvPr/>
          </p:nvSpPr>
          <p:spPr>
            <a:xfrm>
              <a:off x="8628063" y="4289425"/>
              <a:ext cx="512765" cy="4746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999"/>
                  </a:lnTo>
                  <a:lnTo>
                    <a:pt x="1204" y="0"/>
                  </a:lnTo>
                  <a:lnTo>
                    <a:pt x="0" y="1662"/>
                  </a:lnTo>
                  <a:lnTo>
                    <a:pt x="21600" y="21600"/>
                  </a:lnTo>
                  <a:close/>
                </a:path>
              </a:pathLst>
            </a:custGeom>
            <a:gradFill flip="none" rotWithShape="1">
              <a:gsLst>
                <a:gs pos="0">
                  <a:srgbClr val="1326AF"/>
                </a:gs>
                <a:gs pos="100000">
                  <a:srgbClr val="021EAA"/>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66" name="Shape 866"/>
            <p:cNvSpPr/>
            <p:nvPr/>
          </p:nvSpPr>
          <p:spPr>
            <a:xfrm>
              <a:off x="8694738" y="4108450"/>
              <a:ext cx="446090" cy="5318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1155"/>
                  </a:lnTo>
                  <a:lnTo>
                    <a:pt x="7379" y="0"/>
                  </a:lnTo>
                  <a:lnTo>
                    <a:pt x="0" y="5803"/>
                  </a:lnTo>
                  <a:lnTo>
                    <a:pt x="21600"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67" name="Shape 867"/>
            <p:cNvSpPr/>
            <p:nvPr/>
          </p:nvSpPr>
          <p:spPr>
            <a:xfrm>
              <a:off x="3895723" y="-2"/>
              <a:ext cx="4951417" cy="42513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6" y="21600"/>
                  </a:lnTo>
                  <a:lnTo>
                    <a:pt x="21600" y="20875"/>
                  </a:lnTo>
                  <a:lnTo>
                    <a:pt x="2650" y="0"/>
                  </a:lnTo>
                  <a:lnTo>
                    <a:pt x="0" y="0"/>
                  </a:lnTo>
                  <a:close/>
                </a:path>
              </a:pathLst>
            </a:custGeom>
            <a:gradFill flip="none" rotWithShape="1">
              <a:gsLst>
                <a:gs pos="0">
                  <a:srgbClr val="021EAA"/>
                </a:gs>
                <a:gs pos="100000">
                  <a:srgbClr val="000B59"/>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68" name="Shape 868"/>
            <p:cNvSpPr/>
            <p:nvPr/>
          </p:nvSpPr>
          <p:spPr>
            <a:xfrm>
              <a:off x="8931276" y="4022725"/>
              <a:ext cx="209552" cy="2095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solidFill>
              <a:srgbClr val="FFACA9"/>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69" name="Shape 869"/>
            <p:cNvSpPr/>
            <p:nvPr/>
          </p:nvSpPr>
          <p:spPr>
            <a:xfrm>
              <a:off x="4940300" y="-1"/>
              <a:ext cx="3990978" cy="4022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566" y="0"/>
                  </a:lnTo>
                  <a:lnTo>
                    <a:pt x="0" y="0"/>
                  </a:lnTo>
                  <a:close/>
                </a:path>
              </a:pathLst>
            </a:custGeom>
            <a:gradFill flip="none" rotWithShape="1">
              <a:gsLst>
                <a:gs pos="0">
                  <a:srgbClr val="021EAA"/>
                </a:gs>
                <a:gs pos="100000">
                  <a:srgbClr val="010D62"/>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70" name="Shape 870"/>
            <p:cNvSpPr/>
            <p:nvPr/>
          </p:nvSpPr>
          <p:spPr>
            <a:xfrm>
              <a:off x="5537200" y="-2"/>
              <a:ext cx="3489328" cy="3937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82" y="21600"/>
                  </a:lnTo>
                  <a:lnTo>
                    <a:pt x="21600" y="21548"/>
                  </a:lnTo>
                  <a:lnTo>
                    <a:pt x="3112" y="0"/>
                  </a:lnTo>
                  <a:lnTo>
                    <a:pt x="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71" name="Shape 871"/>
            <p:cNvSpPr/>
            <p:nvPr/>
          </p:nvSpPr>
          <p:spPr>
            <a:xfrm>
              <a:off x="9007476" y="3927475"/>
              <a:ext cx="133352" cy="152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250"/>
                  </a:lnTo>
                  <a:lnTo>
                    <a:pt x="3086" y="0"/>
                  </a:lnTo>
                  <a:lnTo>
                    <a:pt x="0" y="1350"/>
                  </a:lnTo>
                  <a:lnTo>
                    <a:pt x="21600" y="21600"/>
                  </a:lnTo>
                  <a:close/>
                </a:path>
              </a:pathLst>
            </a:custGeom>
            <a:gradFill flip="none" rotWithShape="1">
              <a:gsLst>
                <a:gs pos="0">
                  <a:srgbClr val="1F2EB2"/>
                </a:gs>
                <a:gs pos="100000">
                  <a:srgbClr val="021EAA"/>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72" name="Shape 872"/>
            <p:cNvSpPr/>
            <p:nvPr/>
          </p:nvSpPr>
          <p:spPr>
            <a:xfrm>
              <a:off x="8894763" y="1349374"/>
              <a:ext cx="246065" cy="8191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40"/>
                  </a:lnTo>
                  <a:lnTo>
                    <a:pt x="10730" y="0"/>
                  </a:lnTo>
                  <a:lnTo>
                    <a:pt x="0" y="8037"/>
                  </a:lnTo>
                  <a:lnTo>
                    <a:pt x="21600" y="21600"/>
                  </a:lnTo>
                  <a:close/>
                </a:path>
              </a:pathLst>
            </a:custGeom>
            <a:solidFill>
              <a:srgbClr val="011993"/>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73" name="Shape 873"/>
            <p:cNvSpPr/>
            <p:nvPr/>
          </p:nvSpPr>
          <p:spPr>
            <a:xfrm>
              <a:off x="8107363" y="-1"/>
              <a:ext cx="909640" cy="1654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02" y="21600"/>
                  </a:lnTo>
                  <a:lnTo>
                    <a:pt x="21600" y="17624"/>
                  </a:lnTo>
                  <a:lnTo>
                    <a:pt x="9445" y="0"/>
                  </a:lnTo>
                  <a:lnTo>
                    <a:pt x="0" y="0"/>
                  </a:lnTo>
                  <a:close/>
                </a:path>
              </a:pathLst>
            </a:custGeom>
            <a:gradFill flip="none" rotWithShape="1">
              <a:gsLst>
                <a:gs pos="0">
                  <a:srgbClr val="011993"/>
                </a:gs>
                <a:gs pos="100000">
                  <a:srgbClr val="010E6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74" name="Shape 874"/>
            <p:cNvSpPr/>
            <p:nvPr/>
          </p:nvSpPr>
          <p:spPr>
            <a:xfrm>
              <a:off x="8589963" y="-1"/>
              <a:ext cx="541340" cy="1263651"/>
            </a:xfrm>
            <a:custGeom>
              <a:avLst/>
              <a:gdLst/>
              <a:ahLst/>
              <a:cxnLst>
                <a:cxn ang="0">
                  <a:pos x="wd2" y="hd2"/>
                </a:cxn>
                <a:cxn ang="5400000">
                  <a:pos x="wd2" y="hd2"/>
                </a:cxn>
                <a:cxn ang="10800000">
                  <a:pos x="wd2" y="hd2"/>
                </a:cxn>
                <a:cxn ang="16200000">
                  <a:pos x="wd2" y="hd2"/>
                </a:cxn>
              </a:cxnLst>
              <a:rect l="0" t="0" r="r" b="b"/>
              <a:pathLst>
                <a:path w="21600" h="21600" extrusionOk="0">
                  <a:moveTo>
                    <a:pt x="9121" y="0"/>
                  </a:moveTo>
                  <a:lnTo>
                    <a:pt x="0" y="0"/>
                  </a:lnTo>
                  <a:lnTo>
                    <a:pt x="18179" y="21600"/>
                  </a:lnTo>
                  <a:lnTo>
                    <a:pt x="21600" y="17697"/>
                  </a:lnTo>
                  <a:lnTo>
                    <a:pt x="9121" y="0"/>
                  </a:lnTo>
                  <a:close/>
                </a:path>
              </a:pathLst>
            </a:custGeom>
            <a:gradFill flip="none" rotWithShape="1">
              <a:gsLst>
                <a:gs pos="0">
                  <a:srgbClr val="011993"/>
                </a:gs>
                <a:gs pos="100000">
                  <a:srgbClr val="010F6C"/>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75" name="Shape 875"/>
            <p:cNvSpPr/>
            <p:nvPr/>
          </p:nvSpPr>
          <p:spPr>
            <a:xfrm>
              <a:off x="9045576" y="1036636"/>
              <a:ext cx="95252" cy="493715"/>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21600" y="21600"/>
                  </a:lnTo>
                  <a:lnTo>
                    <a:pt x="21600" y="415"/>
                  </a:lnTo>
                  <a:lnTo>
                    <a:pt x="19440" y="0"/>
                  </a:lnTo>
                  <a:lnTo>
                    <a:pt x="0" y="9969"/>
                  </a:lnTo>
                  <a:close/>
                </a:path>
              </a:pathLst>
            </a:custGeom>
            <a:solidFill>
              <a:srgbClr val="011993"/>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76" name="Shape 876"/>
            <p:cNvSpPr/>
            <p:nvPr/>
          </p:nvSpPr>
          <p:spPr>
            <a:xfrm>
              <a:off x="3173" y="2541586"/>
              <a:ext cx="9131305" cy="2959103"/>
            </a:xfrm>
            <a:custGeom>
              <a:avLst/>
              <a:gdLst/>
              <a:ahLst/>
              <a:cxnLst>
                <a:cxn ang="0">
                  <a:pos x="wd2" y="hd2"/>
                </a:cxn>
                <a:cxn ang="5400000">
                  <a:pos x="wd2" y="hd2"/>
                </a:cxn>
                <a:cxn ang="10800000">
                  <a:pos x="wd2" y="hd2"/>
                </a:cxn>
                <a:cxn ang="16200000">
                  <a:pos x="wd2" y="hd2"/>
                </a:cxn>
              </a:cxnLst>
              <a:rect l="0" t="0" r="r" b="b"/>
              <a:pathLst>
                <a:path w="21600" h="21600" extrusionOk="0">
                  <a:moveTo>
                    <a:pt x="0" y="4299"/>
                  </a:moveTo>
                  <a:lnTo>
                    <a:pt x="21600" y="21600"/>
                  </a:lnTo>
                  <a:lnTo>
                    <a:pt x="21600" y="21252"/>
                  </a:lnTo>
                  <a:lnTo>
                    <a:pt x="0" y="0"/>
                  </a:lnTo>
                  <a:lnTo>
                    <a:pt x="0" y="4299"/>
                  </a:lnTo>
                  <a:close/>
                </a:path>
              </a:pathLst>
            </a:custGeom>
            <a:gradFill flip="none" rotWithShape="1">
              <a:gsLst>
                <a:gs pos="0">
                  <a:srgbClr val="021EAA"/>
                </a:gs>
                <a:gs pos="100000">
                  <a:srgbClr val="011174"/>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77" name="Shape 877"/>
            <p:cNvSpPr/>
            <p:nvPr/>
          </p:nvSpPr>
          <p:spPr>
            <a:xfrm>
              <a:off x="3173" y="3416300"/>
              <a:ext cx="9131305" cy="2122489"/>
            </a:xfrm>
            <a:custGeom>
              <a:avLst/>
              <a:gdLst/>
              <a:ahLst/>
              <a:cxnLst>
                <a:cxn ang="0">
                  <a:pos x="wd2" y="hd2"/>
                </a:cxn>
                <a:cxn ang="5400000">
                  <a:pos x="wd2" y="hd2"/>
                </a:cxn>
                <a:cxn ang="10800000">
                  <a:pos x="wd2" y="hd2"/>
                </a:cxn>
                <a:cxn ang="16200000">
                  <a:pos x="wd2" y="hd2"/>
                </a:cxn>
              </a:cxnLst>
              <a:rect l="0" t="0" r="r" b="b"/>
              <a:pathLst>
                <a:path w="21600" h="21600" extrusionOk="0">
                  <a:moveTo>
                    <a:pt x="0" y="5913"/>
                  </a:moveTo>
                  <a:lnTo>
                    <a:pt x="21600" y="21600"/>
                  </a:lnTo>
                  <a:lnTo>
                    <a:pt x="21600" y="21503"/>
                  </a:lnTo>
                  <a:lnTo>
                    <a:pt x="0" y="0"/>
                  </a:lnTo>
                  <a:lnTo>
                    <a:pt x="0" y="5913"/>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78" name="Shape 878"/>
            <p:cNvSpPr/>
            <p:nvPr/>
          </p:nvSpPr>
          <p:spPr>
            <a:xfrm>
              <a:off x="3173" y="5043487"/>
              <a:ext cx="9131305" cy="657227"/>
            </a:xfrm>
            <a:custGeom>
              <a:avLst/>
              <a:gdLst/>
              <a:ahLst/>
              <a:cxnLst>
                <a:cxn ang="0">
                  <a:pos x="wd2" y="hd2"/>
                </a:cxn>
                <a:cxn ang="5400000">
                  <a:pos x="wd2" y="hd2"/>
                </a:cxn>
                <a:cxn ang="10800000">
                  <a:pos x="wd2" y="hd2"/>
                </a:cxn>
                <a:cxn ang="16200000">
                  <a:pos x="wd2" y="hd2"/>
                </a:cxn>
              </a:cxnLst>
              <a:rect l="0" t="0" r="r" b="b"/>
              <a:pathLst>
                <a:path w="21600" h="21600" extrusionOk="0">
                  <a:moveTo>
                    <a:pt x="0" y="2504"/>
                  </a:moveTo>
                  <a:lnTo>
                    <a:pt x="21600" y="21600"/>
                  </a:lnTo>
                  <a:lnTo>
                    <a:pt x="21600" y="20974"/>
                  </a:lnTo>
                  <a:lnTo>
                    <a:pt x="0" y="0"/>
                  </a:lnTo>
                  <a:lnTo>
                    <a:pt x="0" y="2504"/>
                  </a:lnTo>
                  <a:close/>
                </a:path>
              </a:pathLst>
            </a:custGeom>
            <a:gradFill flip="none" rotWithShape="1">
              <a:gsLst>
                <a:gs pos="0">
                  <a:srgbClr val="021EAA"/>
                </a:gs>
                <a:gs pos="100000">
                  <a:srgbClr val="011995"/>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79" name="Shape 879"/>
            <p:cNvSpPr/>
            <p:nvPr/>
          </p:nvSpPr>
          <p:spPr>
            <a:xfrm>
              <a:off x="2058986" y="-1"/>
              <a:ext cx="7075492" cy="5043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437"/>
                  </a:lnTo>
                  <a:lnTo>
                    <a:pt x="607" y="0"/>
                  </a:lnTo>
                  <a:lnTo>
                    <a:pt x="0" y="0"/>
                  </a:lnTo>
                  <a:close/>
                </a:path>
              </a:pathLst>
            </a:custGeom>
            <a:gradFill flip="none" rotWithShape="1">
              <a:gsLst>
                <a:gs pos="0">
                  <a:srgbClr val="021EAA"/>
                </a:gs>
                <a:gs pos="100000">
                  <a:srgbClr val="000C5C"/>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80" name="Shape 880"/>
            <p:cNvSpPr/>
            <p:nvPr/>
          </p:nvSpPr>
          <p:spPr>
            <a:xfrm>
              <a:off x="5272087" y="-1"/>
              <a:ext cx="3862391" cy="4149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50"/>
                  </a:lnTo>
                  <a:lnTo>
                    <a:pt x="587" y="0"/>
                  </a:lnTo>
                  <a:lnTo>
                    <a:pt x="0" y="0"/>
                  </a:lnTo>
                  <a:close/>
                </a:path>
              </a:pathLst>
            </a:custGeom>
            <a:gradFill flip="none" rotWithShape="1">
              <a:gsLst>
                <a:gs pos="0">
                  <a:srgbClr val="021EAA"/>
                </a:gs>
                <a:gs pos="100000">
                  <a:srgbClr val="011995"/>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81" name="Shape 881"/>
            <p:cNvSpPr/>
            <p:nvPr/>
          </p:nvSpPr>
          <p:spPr>
            <a:xfrm>
              <a:off x="6270625" y="-1"/>
              <a:ext cx="2863852" cy="3911602"/>
            </a:xfrm>
            <a:custGeom>
              <a:avLst/>
              <a:gdLst/>
              <a:ahLst/>
              <a:cxnLst>
                <a:cxn ang="0">
                  <a:pos x="wd2" y="hd2"/>
                </a:cxn>
                <a:cxn ang="5400000">
                  <a:pos x="wd2" y="hd2"/>
                </a:cxn>
                <a:cxn ang="10800000">
                  <a:pos x="wd2" y="hd2"/>
                </a:cxn>
                <a:cxn ang="16200000">
                  <a:pos x="wd2" y="hd2"/>
                </a:cxn>
              </a:cxnLst>
              <a:rect l="0" t="0" r="r" b="b"/>
              <a:pathLst>
                <a:path w="21600" h="21600" extrusionOk="0">
                  <a:moveTo>
                    <a:pt x="5820" y="0"/>
                  </a:moveTo>
                  <a:lnTo>
                    <a:pt x="0" y="0"/>
                  </a:lnTo>
                  <a:lnTo>
                    <a:pt x="21600" y="21600"/>
                  </a:lnTo>
                  <a:lnTo>
                    <a:pt x="21600" y="19706"/>
                  </a:lnTo>
                  <a:lnTo>
                    <a:pt x="21528" y="19706"/>
                  </a:lnTo>
                  <a:lnTo>
                    <a:pt x="582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82" name="Shape 882"/>
            <p:cNvSpPr/>
            <p:nvPr/>
          </p:nvSpPr>
          <p:spPr>
            <a:xfrm>
              <a:off x="7173912" y="-1"/>
              <a:ext cx="1960566" cy="32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225"/>
                  </a:lnTo>
                  <a:lnTo>
                    <a:pt x="736" y="0"/>
                  </a:lnTo>
                  <a:lnTo>
                    <a:pt x="0" y="0"/>
                  </a:lnTo>
                  <a:close/>
                </a:path>
              </a:pathLst>
            </a:custGeom>
            <a:gradFill flip="none" rotWithShape="1">
              <a:gsLst>
                <a:gs pos="0">
                  <a:srgbClr val="021EAA"/>
                </a:gs>
                <a:gs pos="100000">
                  <a:srgbClr val="010F6B"/>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83" name="Shape 883"/>
            <p:cNvSpPr/>
            <p:nvPr/>
          </p:nvSpPr>
          <p:spPr>
            <a:xfrm>
              <a:off x="7451725" y="-2"/>
              <a:ext cx="1682753" cy="3073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33"/>
                  </a:lnTo>
                  <a:lnTo>
                    <a:pt x="1102" y="0"/>
                  </a:lnTo>
                  <a:lnTo>
                    <a:pt x="0" y="0"/>
                  </a:lnTo>
                  <a:close/>
                </a:path>
              </a:pathLst>
            </a:custGeom>
            <a:gradFill flip="none" rotWithShape="1">
              <a:gsLst>
                <a:gs pos="0">
                  <a:srgbClr val="021EAA"/>
                </a:gs>
                <a:gs pos="100000">
                  <a:srgbClr val="011582"/>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84" name="Shape 884"/>
            <p:cNvSpPr/>
            <p:nvPr/>
          </p:nvSpPr>
          <p:spPr>
            <a:xfrm>
              <a:off x="7907338" y="-1"/>
              <a:ext cx="1227139" cy="2360614"/>
            </a:xfrm>
            <a:custGeom>
              <a:avLst/>
              <a:gdLst/>
              <a:ahLst/>
              <a:cxnLst>
                <a:cxn ang="0">
                  <a:pos x="wd2" y="hd2"/>
                </a:cxn>
                <a:cxn ang="5400000">
                  <a:pos x="wd2" y="hd2"/>
                </a:cxn>
                <a:cxn ang="10800000">
                  <a:pos x="wd2" y="hd2"/>
                </a:cxn>
                <a:cxn ang="16200000">
                  <a:pos x="wd2" y="hd2"/>
                </a:cxn>
              </a:cxnLst>
              <a:rect l="0" t="0" r="r" b="b"/>
              <a:pathLst>
                <a:path w="21600" h="21600" extrusionOk="0">
                  <a:moveTo>
                    <a:pt x="21600" y="20816"/>
                  </a:moveTo>
                  <a:lnTo>
                    <a:pt x="1177" y="0"/>
                  </a:lnTo>
                  <a:lnTo>
                    <a:pt x="0" y="0"/>
                  </a:lnTo>
                  <a:lnTo>
                    <a:pt x="21600" y="21600"/>
                  </a:lnTo>
                  <a:lnTo>
                    <a:pt x="21600" y="20816"/>
                  </a:lnTo>
                  <a:close/>
                </a:path>
              </a:pathLst>
            </a:custGeom>
            <a:gradFill flip="none" rotWithShape="1">
              <a:gsLst>
                <a:gs pos="0">
                  <a:srgbClr val="021EAA"/>
                </a:gs>
                <a:gs pos="100000">
                  <a:srgbClr val="01178C"/>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grpSp>
          <p:nvGrpSpPr>
            <p:cNvPr id="887" name="Group 887"/>
            <p:cNvGrpSpPr/>
            <p:nvPr/>
          </p:nvGrpSpPr>
          <p:grpSpPr>
            <a:xfrm>
              <a:off x="-2" y="2590798"/>
              <a:ext cx="9140831" cy="2949579"/>
              <a:chOff x="0" y="0"/>
              <a:chExt cx="9140829" cy="2949577"/>
            </a:xfrm>
          </p:grpSpPr>
          <p:sp>
            <p:nvSpPr>
              <p:cNvPr id="885" name="Shape 885"/>
              <p:cNvSpPr/>
              <p:nvPr/>
            </p:nvSpPr>
            <p:spPr>
              <a:xfrm>
                <a:off x="0" y="-1"/>
                <a:ext cx="5826129" cy="20843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21"/>
                    </a:lnTo>
                    <a:lnTo>
                      <a:pt x="21458" y="21600"/>
                    </a:lnTo>
                    <a:lnTo>
                      <a:pt x="21529" y="20317"/>
                    </a:lnTo>
                    <a:lnTo>
                      <a:pt x="21600" y="19132"/>
                    </a:lnTo>
                    <a:lnTo>
                      <a:pt x="0" y="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886" name="Shape 886"/>
              <p:cNvSpPr/>
              <p:nvPr/>
            </p:nvSpPr>
            <p:spPr>
              <a:xfrm>
                <a:off x="5788027" y="1846263"/>
                <a:ext cx="3352804" cy="1103315"/>
              </a:xfrm>
              <a:custGeom>
                <a:avLst/>
                <a:gdLst/>
                <a:ahLst/>
                <a:cxnLst>
                  <a:cxn ang="0">
                    <a:pos x="wd2" y="hd2"/>
                  </a:cxn>
                  <a:cxn ang="5400000">
                    <a:pos x="wd2" y="hd2"/>
                  </a:cxn>
                  <a:cxn ang="10800000">
                    <a:pos x="wd2" y="hd2"/>
                  </a:cxn>
                  <a:cxn ang="16200000">
                    <a:pos x="wd2" y="hd2"/>
                  </a:cxn>
                </a:cxnLst>
                <a:rect l="0" t="0" r="r" b="b"/>
                <a:pathLst>
                  <a:path w="21600" h="21600" extrusionOk="0">
                    <a:moveTo>
                      <a:pt x="21600" y="20668"/>
                    </a:moveTo>
                    <a:lnTo>
                      <a:pt x="246" y="0"/>
                    </a:lnTo>
                    <a:lnTo>
                      <a:pt x="123" y="2238"/>
                    </a:lnTo>
                    <a:lnTo>
                      <a:pt x="0" y="4662"/>
                    </a:lnTo>
                    <a:lnTo>
                      <a:pt x="21600" y="21600"/>
                    </a:lnTo>
                    <a:lnTo>
                      <a:pt x="21600" y="20668"/>
                    </a:lnTo>
                    <a:close/>
                  </a:path>
                </a:pathLst>
              </a:custGeom>
              <a:gradFill flip="none" rotWithShape="1">
                <a:gsLst>
                  <a:gs pos="0">
                    <a:srgbClr val="1F2EB2"/>
                  </a:gs>
                  <a:gs pos="100000">
                    <a:srgbClr val="021EAA"/>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grpSp>
      </p:grpSp>
      <p:sp>
        <p:nvSpPr>
          <p:cNvPr id="889" name="Shape 889"/>
          <p:cNvSpPr>
            <a:spLocks noGrp="1"/>
          </p:cNvSpPr>
          <p:nvPr>
            <p:ph type="body" idx="1"/>
          </p:nvPr>
        </p:nvSpPr>
        <p:spPr>
          <a:xfrm>
            <a:off x="3962401" y="4905971"/>
            <a:ext cx="16459202" cy="8118630"/>
          </a:xfrm>
          <a:prstGeom prst="rect">
            <a:avLst/>
          </a:prstGeom>
        </p:spPr>
        <p:txBody>
          <a:bodyPr>
            <a:normAutofit/>
          </a:bodyPr>
          <a:lstStyle/>
          <a:p>
            <a:pPr marL="714326" indent="-633046">
              <a:defRPr sz="2400"/>
            </a:pPr>
            <a:r>
              <a:t>8709 Men</a:t>
            </a:r>
          </a:p>
          <a:p>
            <a:pPr marL="714326" indent="-633046">
              <a:defRPr sz="2400"/>
            </a:pPr>
            <a:r>
              <a:t>T less than 300</a:t>
            </a:r>
          </a:p>
          <a:p>
            <a:pPr marL="714326" indent="-633046">
              <a:defRPr sz="2400"/>
            </a:pPr>
            <a:r>
              <a:t>1223 Started T therapy</a:t>
            </a:r>
          </a:p>
          <a:p>
            <a:pPr marL="714326" indent="-633046">
              <a:defRPr sz="2400"/>
            </a:pPr>
            <a:r>
              <a:t>25.7% of T therapy with CV event</a:t>
            </a:r>
          </a:p>
          <a:p>
            <a:pPr marL="714326" indent="-633046">
              <a:defRPr sz="2400"/>
            </a:pPr>
            <a:r>
              <a:t>19.9% in non-T group</a:t>
            </a:r>
          </a:p>
          <a:p>
            <a:pPr marL="2332108" lvl="2" indent="-422030">
              <a:spcBef>
                <a:spcPts val="1000"/>
              </a:spcBef>
              <a:defRPr sz="2400"/>
            </a:pPr>
            <a:r>
              <a:t>5.8% absolute risk difference (statistically significant)</a:t>
            </a:r>
          </a:p>
          <a:p>
            <a:pPr>
              <a:buBlip>
                <a:blip r:embed="rId2"/>
              </a:buBlip>
            </a:pPr>
            <a:r>
              <a:t>All men had previous cardiac cath!</a:t>
            </a:r>
          </a:p>
          <a:p>
            <a:pPr>
              <a:buBlip>
                <a:blip r:embed="rId2"/>
              </a:buBlip>
            </a:pPr>
            <a:r>
              <a:t>10% of control group were women</a:t>
            </a:r>
          </a:p>
        </p:txBody>
      </p:sp>
      <p:sp>
        <p:nvSpPr>
          <p:cNvPr id="890" name="Shape 890"/>
          <p:cNvSpPr>
            <a:spLocks noGrp="1"/>
          </p:cNvSpPr>
          <p:nvPr>
            <p:ph type="sldNum" sz="quarter" idx="4294967295"/>
          </p:nvPr>
        </p:nvSpPr>
        <p:spPr>
          <a:xfrm>
            <a:off x="18079609" y="12960530"/>
            <a:ext cx="416781" cy="441146"/>
          </a:xfrm>
          <a:prstGeom prst="rect">
            <a:avLst/>
          </a:prstGeom>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pPr algn="ctr">
              <a:spcBef>
                <a:spcPts val="0"/>
              </a:spcBef>
              <a:spcAft>
                <a:spcPts val="0"/>
              </a:spcAft>
            </a:pPr>
            <a:fld id="{86CB4B4D-7CA3-9044-876B-883B54F8677D}" type="slidenum">
              <a:rPr/>
              <a:pPr algn="ctr">
                <a:spcBef>
                  <a:spcPts val="0"/>
                </a:spcBef>
                <a:spcAft>
                  <a:spcPts val="0"/>
                </a:spcAft>
              </a:pPr>
              <a:t>81</a:t>
            </a:fld>
            <a:endParaRPr/>
          </a:p>
        </p:txBody>
      </p:sp>
      <p:sp>
        <p:nvSpPr>
          <p:cNvPr id="891" name="Shape 891"/>
          <p:cNvSpPr/>
          <p:nvPr/>
        </p:nvSpPr>
        <p:spPr>
          <a:xfrm>
            <a:off x="4022723" y="617638"/>
            <a:ext cx="17067198" cy="3590727"/>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square" lIns="101600" tIns="101600" rIns="101600" bIns="101600" anchor="ctr">
            <a:spAutoFit/>
          </a:bodyPr>
          <a:lstStyle/>
          <a:p>
            <a:pPr marR="1422400" algn="ctr" defTabSz="914400">
              <a:spcBef>
                <a:spcPts val="4000"/>
              </a:spcBef>
              <a:spcAft>
                <a:spcPts val="0"/>
              </a:spcAft>
              <a:defRPr sz="2200">
                <a:solidFill>
                  <a:srgbClr val="FFFFFF"/>
                </a:solidFill>
                <a:effectLst/>
              </a:defRPr>
            </a:pPr>
            <a:r>
              <a:rPr sz="4400" b="1">
                <a:solidFill>
                  <a:srgbClr val="FFFF00"/>
                </a:solidFill>
                <a:latin typeface="Helvetica"/>
                <a:cs typeface="Helvetica"/>
                <a:sym typeface="Helvetica"/>
              </a:rPr>
              <a:t>Association of Testosterone Therapy With Mortality, Myocardial Infarction, and Stroke in Men With Low Testosterone Levels</a:t>
            </a:r>
          </a:p>
          <a:p>
            <a:pPr algn="ctr" defTabSz="914400">
              <a:spcBef>
                <a:spcPts val="0"/>
              </a:spcBef>
              <a:spcAft>
                <a:spcPts val="0"/>
              </a:spcAft>
              <a:defRPr sz="1100" b="0">
                <a:solidFill>
                  <a:srgbClr val="FFFFFF"/>
                </a:solidFill>
                <a:effectLst/>
              </a:defRPr>
            </a:pPr>
            <a:r>
              <a:rPr sz="2200">
                <a:solidFill>
                  <a:srgbClr val="FFFFFF"/>
                </a:solidFill>
                <a:latin typeface="Helvetica"/>
                <a:cs typeface="Helvetica"/>
                <a:sym typeface="Helvetica"/>
              </a:rPr>
              <a:t>Rebecca Vigen, MD, MSCS</a:t>
            </a:r>
            <a:r>
              <a:rPr sz="1600">
                <a:solidFill>
                  <a:srgbClr val="FFFFFF"/>
                </a:solidFill>
                <a:latin typeface="Helvetica"/>
                <a:cs typeface="Helvetica"/>
                <a:sym typeface="Helvetica"/>
              </a:rPr>
              <a:t>1</a:t>
            </a:r>
            <a:r>
              <a:rPr sz="2200">
                <a:solidFill>
                  <a:srgbClr val="FFFFFF"/>
                </a:solidFill>
                <a:latin typeface="Helvetica"/>
                <a:cs typeface="Helvetica"/>
                <a:sym typeface="Helvetica"/>
              </a:rPr>
              <a:t>; Colin I. O’Donnell, MS</a:t>
            </a:r>
            <a:r>
              <a:rPr sz="1600">
                <a:solidFill>
                  <a:srgbClr val="FFFFFF"/>
                </a:solidFill>
                <a:latin typeface="Helvetica"/>
                <a:cs typeface="Helvetica"/>
                <a:sym typeface="Helvetica"/>
              </a:rPr>
              <a:t>2,3</a:t>
            </a:r>
            <a:r>
              <a:rPr sz="2200">
                <a:solidFill>
                  <a:srgbClr val="FFFFFF"/>
                </a:solidFill>
                <a:latin typeface="Helvetica"/>
                <a:cs typeface="Helvetica"/>
                <a:sym typeface="Helvetica"/>
              </a:rPr>
              <a:t>; Anna E. Barón, PhD</a:t>
            </a:r>
            <a:r>
              <a:rPr sz="1600">
                <a:solidFill>
                  <a:srgbClr val="FFFFFF"/>
                </a:solidFill>
                <a:latin typeface="Helvetica"/>
                <a:cs typeface="Helvetica"/>
                <a:sym typeface="Helvetica"/>
              </a:rPr>
              <a:t>2,3</a:t>
            </a:r>
            <a:r>
              <a:rPr sz="2200">
                <a:solidFill>
                  <a:srgbClr val="FFFFFF"/>
                </a:solidFill>
                <a:latin typeface="Helvetica"/>
                <a:cs typeface="Helvetica"/>
                <a:sym typeface="Helvetica"/>
              </a:rPr>
              <a:t>; Gary K. Grunwald, PhD</a:t>
            </a:r>
            <a:r>
              <a:rPr sz="1600">
                <a:solidFill>
                  <a:srgbClr val="FFFFFF"/>
                </a:solidFill>
                <a:latin typeface="Helvetica"/>
                <a:cs typeface="Helvetica"/>
                <a:sym typeface="Helvetica"/>
              </a:rPr>
              <a:t>2,3</a:t>
            </a:r>
            <a:r>
              <a:rPr sz="2200">
                <a:solidFill>
                  <a:srgbClr val="FFFFFF"/>
                </a:solidFill>
                <a:latin typeface="Helvetica"/>
                <a:cs typeface="Helvetica"/>
                <a:sym typeface="Helvetica"/>
              </a:rPr>
              <a:t>; Thomas M. Maddox, MD, MSc</a:t>
            </a:r>
            <a:r>
              <a:rPr sz="1600">
                <a:solidFill>
                  <a:srgbClr val="FFFFFF"/>
                </a:solidFill>
                <a:latin typeface="Helvetica"/>
                <a:cs typeface="Helvetica"/>
                <a:sym typeface="Helvetica"/>
              </a:rPr>
              <a:t>2,3,4</a:t>
            </a:r>
            <a:r>
              <a:rPr sz="2200">
                <a:solidFill>
                  <a:srgbClr val="FFFFFF"/>
                </a:solidFill>
                <a:latin typeface="Helvetica"/>
                <a:cs typeface="Helvetica"/>
                <a:sym typeface="Helvetica"/>
              </a:rPr>
              <a:t>; Steven M. Bradley, MD, MPH</a:t>
            </a:r>
            <a:r>
              <a:rPr sz="1600">
                <a:solidFill>
                  <a:srgbClr val="FFFFFF"/>
                </a:solidFill>
                <a:latin typeface="Helvetica"/>
                <a:cs typeface="Helvetica"/>
                <a:sym typeface="Helvetica"/>
              </a:rPr>
              <a:t>2,3,4</a:t>
            </a:r>
            <a:r>
              <a:rPr sz="2200">
                <a:solidFill>
                  <a:srgbClr val="FFFFFF"/>
                </a:solidFill>
                <a:latin typeface="Helvetica"/>
                <a:cs typeface="Helvetica"/>
                <a:sym typeface="Helvetica"/>
              </a:rPr>
              <a:t>; Al Barqawi, MD</a:t>
            </a:r>
            <a:r>
              <a:rPr sz="1600">
                <a:solidFill>
                  <a:srgbClr val="FFFFFF"/>
                </a:solidFill>
                <a:latin typeface="Helvetica"/>
                <a:cs typeface="Helvetica"/>
                <a:sym typeface="Helvetica"/>
              </a:rPr>
              <a:t>3</a:t>
            </a:r>
            <a:r>
              <a:rPr sz="2200">
                <a:solidFill>
                  <a:srgbClr val="FFFFFF"/>
                </a:solidFill>
                <a:latin typeface="Helvetica"/>
                <a:cs typeface="Helvetica"/>
                <a:sym typeface="Helvetica"/>
              </a:rPr>
              <a:t>; Glenn Woning, MD</a:t>
            </a:r>
            <a:r>
              <a:rPr sz="1600">
                <a:solidFill>
                  <a:srgbClr val="FFFFFF"/>
                </a:solidFill>
                <a:latin typeface="Helvetica"/>
                <a:cs typeface="Helvetica"/>
                <a:sym typeface="Helvetica"/>
              </a:rPr>
              <a:t>3</a:t>
            </a:r>
            <a:r>
              <a:rPr sz="2200">
                <a:solidFill>
                  <a:srgbClr val="FFFFFF"/>
                </a:solidFill>
                <a:latin typeface="Helvetica"/>
                <a:cs typeface="Helvetica"/>
                <a:sym typeface="Helvetica"/>
              </a:rPr>
              <a:t>; Margaret E. Wierman, MD</a:t>
            </a:r>
            <a:r>
              <a:rPr sz="1600">
                <a:solidFill>
                  <a:srgbClr val="FFFFFF"/>
                </a:solidFill>
                <a:latin typeface="Helvetica"/>
                <a:cs typeface="Helvetica"/>
                <a:sym typeface="Helvetica"/>
              </a:rPr>
              <a:t>2,3</a:t>
            </a:r>
            <a:r>
              <a:rPr sz="2200">
                <a:solidFill>
                  <a:srgbClr val="FFFFFF"/>
                </a:solidFill>
                <a:latin typeface="Helvetica"/>
                <a:cs typeface="Helvetica"/>
                <a:sym typeface="Helvetica"/>
              </a:rPr>
              <a:t>; Mary E. Plomondon, PhD</a:t>
            </a:r>
            <a:r>
              <a:rPr sz="1600">
                <a:solidFill>
                  <a:srgbClr val="FFFFFF"/>
                </a:solidFill>
                <a:latin typeface="Helvetica"/>
                <a:cs typeface="Helvetica"/>
                <a:sym typeface="Helvetica"/>
              </a:rPr>
              <a:t>2,3,4</a:t>
            </a:r>
            <a:r>
              <a:rPr sz="2200">
                <a:solidFill>
                  <a:srgbClr val="FFFFFF"/>
                </a:solidFill>
                <a:latin typeface="Helvetica"/>
                <a:cs typeface="Helvetica"/>
                <a:sym typeface="Helvetica"/>
              </a:rPr>
              <a:t>; John S. Rumsfeld, MD, PhD</a:t>
            </a:r>
            <a:r>
              <a:rPr sz="1600">
                <a:solidFill>
                  <a:srgbClr val="FFFFFF"/>
                </a:solidFill>
                <a:latin typeface="Helvetica"/>
                <a:cs typeface="Helvetica"/>
                <a:sym typeface="Helvetica"/>
              </a:rPr>
              <a:t>2,3,4</a:t>
            </a:r>
            <a:r>
              <a:rPr sz="2200">
                <a:solidFill>
                  <a:srgbClr val="FFFFFF"/>
                </a:solidFill>
                <a:latin typeface="Helvetica"/>
                <a:cs typeface="Helvetica"/>
                <a:sym typeface="Helvetica"/>
              </a:rPr>
              <a:t>; P. Michael Ho, MD, PhD</a:t>
            </a:r>
            <a:r>
              <a:rPr sz="1600">
                <a:solidFill>
                  <a:srgbClr val="FFFFFF"/>
                </a:solidFill>
                <a:latin typeface="Helvetica"/>
                <a:cs typeface="Helvetica"/>
                <a:sym typeface="Helvetica"/>
              </a:rPr>
              <a:t>2,3,4</a:t>
            </a:r>
          </a:p>
          <a:p>
            <a:pPr algn="ctr" defTabSz="914400">
              <a:spcBef>
                <a:spcPts val="0"/>
              </a:spcBef>
              <a:spcAft>
                <a:spcPts val="0"/>
              </a:spcAft>
              <a:defRPr sz="1100" b="0" i="1">
                <a:solidFill>
                  <a:srgbClr val="FFFFFF"/>
                </a:solidFill>
                <a:effectLst/>
              </a:defRPr>
            </a:pPr>
            <a:r>
              <a:rPr sz="2200" i="1">
                <a:solidFill>
                  <a:srgbClr val="FFFFFF"/>
                </a:solidFill>
                <a:latin typeface="Helvetica"/>
                <a:cs typeface="Helvetica"/>
                <a:sym typeface="Helvetica"/>
              </a:rPr>
              <a:t>JAMA. 2013;310(17):1829-1836. doi:10.1001/jama.2013.280386.</a:t>
            </a: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Shape 893"/>
          <p:cNvSpPr>
            <a:spLocks noGrp="1"/>
          </p:cNvSpPr>
          <p:nvPr>
            <p:ph type="title"/>
          </p:nvPr>
        </p:nvSpPr>
        <p:spPr>
          <a:xfrm>
            <a:off x="3505200" y="603209"/>
            <a:ext cx="17373600" cy="2451190"/>
          </a:xfrm>
          <a:prstGeom prst="rect">
            <a:avLst/>
          </a:prstGeom>
        </p:spPr>
        <p:txBody>
          <a:bodyPr/>
          <a:lstStyle/>
          <a:p>
            <a:r>
              <a:t>JAMA Article </a:t>
            </a:r>
            <a:br/>
            <a:r>
              <a:rPr sz="4800"/>
              <a:t>Association of testosterone therapy with mortality, myocardial infarction, and stroke in men with low testosterone levels</a:t>
            </a:r>
          </a:p>
        </p:txBody>
      </p:sp>
      <p:sp>
        <p:nvSpPr>
          <p:cNvPr id="894" name="Shape 894"/>
          <p:cNvSpPr>
            <a:spLocks noGrp="1"/>
          </p:cNvSpPr>
          <p:nvPr>
            <p:ph type="body" sz="half" idx="1"/>
          </p:nvPr>
        </p:nvSpPr>
        <p:spPr>
          <a:xfrm>
            <a:off x="4513262" y="3657598"/>
            <a:ext cx="15357472" cy="5602824"/>
          </a:xfrm>
          <a:prstGeom prst="rect">
            <a:avLst/>
          </a:prstGeom>
        </p:spPr>
        <p:txBody>
          <a:bodyPr/>
          <a:lstStyle/>
          <a:p>
            <a:pPr>
              <a:spcBef>
                <a:spcPts val="1800"/>
              </a:spcBef>
              <a:defRPr sz="2000">
                <a:effectLst/>
              </a:defRPr>
            </a:pPr>
            <a:r>
              <a:t>was a retrospective analysis of a dataset of 8709 men in the VA health system who had undergone coronary angiography. </a:t>
            </a:r>
          </a:p>
          <a:p>
            <a:pPr>
              <a:spcBef>
                <a:spcPts val="1800"/>
              </a:spcBef>
              <a:defRPr sz="2000">
                <a:effectLst/>
              </a:defRPr>
            </a:pPr>
            <a:r>
              <a:t>Among men with testosterone concentrations less than 300ng/dl, the authors reported an increased rate of heart attacks, strokes, and deaths in men who received a testosterone prescription compared with men who did not. </a:t>
            </a:r>
          </a:p>
          <a:p>
            <a:pPr>
              <a:spcBef>
                <a:spcPts val="1800"/>
              </a:spcBef>
              <a:defRPr sz="2000">
                <a:effectLst/>
              </a:defRPr>
            </a:pPr>
            <a:r>
              <a:t>Although no significant differences in event rates were noted at any year of follow-up, a significant increase of 29% for testosterone-treated men was reported over the course of the study</a:t>
            </a:r>
          </a:p>
        </p:txBody>
      </p:sp>
      <p:sp>
        <p:nvSpPr>
          <p:cNvPr id="895" name="Shape 895"/>
          <p:cNvSpPr/>
          <p:nvPr/>
        </p:nvSpPr>
        <p:spPr>
          <a:xfrm>
            <a:off x="3657600" y="11429999"/>
            <a:ext cx="16459200" cy="2154428"/>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defRPr sz="1600">
                <a:solidFill>
                  <a:srgbClr val="FFFFFF"/>
                </a:solidFill>
                <a:latin typeface="+mj-lt"/>
                <a:ea typeface="+mj-ea"/>
                <a:cs typeface="+mj-cs"/>
                <a:sym typeface="Times New Roman"/>
              </a:defRPr>
            </a:lvl1pPr>
          </a:lstStyle>
          <a:p>
            <a:pPr algn="ctr" defTabSz="1828800">
              <a:spcBef>
                <a:spcPts val="0"/>
              </a:spcBef>
              <a:spcAft>
                <a:spcPts val="0"/>
              </a:spcAft>
              <a:defRPr>
                <a:effectLst/>
              </a:defRPr>
            </a:pPr>
            <a:r>
              <a:rPr sz="3200" b="1">
                <a:latin typeface="Times New Roman"/>
                <a:cs typeface="Times New Roman"/>
              </a:rPr>
              <a:t>Vigen R, O'Donnell CI, Barón AE, Grunwald GK, Maddox TM, Bradley SM, Barqawi A, Woning G, Wierman ME, Plomondon ME, Rumsfeld JS, Ho PM. Association of testosterone therapy with mortality, myocardial infarction, and stroke in men with low testosterone levels. JAMA. 2013;310:1829-1836.</a:t>
            </a:r>
          </a:p>
        </p:txBody>
      </p:sp>
      <p:pic>
        <p:nvPicPr>
          <p:cNvPr id="896" name="image19.png"/>
          <p:cNvPicPr>
            <a:picLocks noChangeAspect="1"/>
          </p:cNvPicPr>
          <p:nvPr/>
        </p:nvPicPr>
        <p:blipFill>
          <a:blip r:embed="rId2"/>
          <a:stretch>
            <a:fillRect/>
          </a:stretch>
        </p:blipFill>
        <p:spPr>
          <a:xfrm>
            <a:off x="27583184" y="10584484"/>
            <a:ext cx="129158" cy="104764"/>
          </a:xfrm>
          <a:prstGeom prst="rect">
            <a:avLst/>
          </a:prstGeom>
          <a:ln w="12700">
            <a:miter lim="400000"/>
          </a:ln>
        </p:spPr>
      </p:pic>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Shape 898"/>
          <p:cNvSpPr>
            <a:spLocks noGrp="1"/>
          </p:cNvSpPr>
          <p:nvPr>
            <p:ph type="title"/>
          </p:nvPr>
        </p:nvSpPr>
        <p:spPr>
          <a:xfrm>
            <a:off x="3505200" y="603209"/>
            <a:ext cx="17373600" cy="2451190"/>
          </a:xfrm>
          <a:prstGeom prst="rect">
            <a:avLst/>
          </a:prstGeom>
        </p:spPr>
        <p:txBody>
          <a:bodyPr/>
          <a:lstStyle/>
          <a:p>
            <a:r>
              <a:t>JAMA Article </a:t>
            </a:r>
            <a:br/>
            <a:r>
              <a:rPr sz="4800"/>
              <a:t>Association of testosterone therapy with mortality, myocardial infarction, and stroke in men with low testosterone levels</a:t>
            </a:r>
          </a:p>
        </p:txBody>
      </p:sp>
      <p:sp>
        <p:nvSpPr>
          <p:cNvPr id="899" name="Shape 899"/>
          <p:cNvSpPr>
            <a:spLocks noGrp="1"/>
          </p:cNvSpPr>
          <p:nvPr>
            <p:ph type="body" sz="quarter" idx="1"/>
          </p:nvPr>
        </p:nvSpPr>
        <p:spPr>
          <a:xfrm>
            <a:off x="4267200" y="3355973"/>
            <a:ext cx="15357472" cy="2549678"/>
          </a:xfrm>
          <a:prstGeom prst="rect">
            <a:avLst/>
          </a:prstGeom>
        </p:spPr>
        <p:txBody>
          <a:bodyPr/>
          <a:lstStyle>
            <a:lvl1pPr>
              <a:spcBef>
                <a:spcPts val="1100"/>
              </a:spcBef>
              <a:defRPr sz="2400"/>
            </a:lvl1pPr>
          </a:lstStyle>
          <a:p>
            <a:pPr>
              <a:defRPr>
                <a:effectLst/>
              </a:defRPr>
            </a:pPr>
            <a:r>
              <a:t>Curiously, the percentage of men who suffered an event was actually lower by one half for the testosterone group compared with the no-testosterone group (10.1% vs 21.2%). </a:t>
            </a:r>
          </a:p>
        </p:txBody>
      </p:sp>
      <p:pic>
        <p:nvPicPr>
          <p:cNvPr id="900" name="image20.png"/>
          <p:cNvPicPr>
            <a:picLocks noChangeAspect="1"/>
          </p:cNvPicPr>
          <p:nvPr/>
        </p:nvPicPr>
        <p:blipFill>
          <a:blip r:embed="rId2"/>
          <a:stretch>
            <a:fillRect/>
          </a:stretch>
        </p:blipFill>
        <p:spPr>
          <a:xfrm>
            <a:off x="7010400" y="5905651"/>
            <a:ext cx="9026988" cy="7438550"/>
          </a:xfrm>
          <a:prstGeom prst="rect">
            <a:avLst/>
          </a:prstGeom>
          <a:ln w="12700">
            <a:miter lim="400000"/>
          </a:ln>
        </p:spPr>
      </p:pic>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Shape 902"/>
          <p:cNvSpPr>
            <a:spLocks noGrp="1"/>
          </p:cNvSpPr>
          <p:nvPr>
            <p:ph type="title"/>
          </p:nvPr>
        </p:nvSpPr>
        <p:spPr>
          <a:xfrm>
            <a:off x="3505200" y="603209"/>
            <a:ext cx="17373600" cy="2451190"/>
          </a:xfrm>
          <a:prstGeom prst="rect">
            <a:avLst/>
          </a:prstGeom>
        </p:spPr>
        <p:txBody>
          <a:bodyPr/>
          <a:lstStyle/>
          <a:p>
            <a:r>
              <a:t>JAMA Article </a:t>
            </a:r>
            <a:br/>
            <a:r>
              <a:rPr sz="4800"/>
              <a:t>Association of testosterone therapy with mortality, myocardial infarction, and stroke in men with low testosterone levels</a:t>
            </a:r>
          </a:p>
        </p:txBody>
      </p:sp>
      <p:sp>
        <p:nvSpPr>
          <p:cNvPr id="903" name="Shape 903"/>
          <p:cNvSpPr>
            <a:spLocks noGrp="1"/>
          </p:cNvSpPr>
          <p:nvPr>
            <p:ph type="body" idx="1"/>
          </p:nvPr>
        </p:nvSpPr>
        <p:spPr>
          <a:xfrm>
            <a:off x="4518026" y="3206753"/>
            <a:ext cx="15357472" cy="8951426"/>
          </a:xfrm>
          <a:prstGeom prst="rect">
            <a:avLst/>
          </a:prstGeom>
        </p:spPr>
        <p:txBody>
          <a:bodyPr/>
          <a:lstStyle/>
          <a:p>
            <a:pPr>
              <a:spcBef>
                <a:spcPts val="2200"/>
              </a:spcBef>
              <a:defRPr sz="2400">
                <a:effectLst/>
              </a:defRPr>
            </a:pPr>
            <a:r>
              <a:t>The authors came to an opposite conclusion resulting from complex statistical modeling based on more than 50 variables, including time. However, this modeling failed to include substantially lower baseline testosterone levels in the T group, </a:t>
            </a:r>
          </a:p>
          <a:p>
            <a:pPr>
              <a:defRPr sz="2400">
                <a:effectLst/>
              </a:defRPr>
            </a:pPr>
            <a:r>
              <a:t>These statistical adjustments resulted in an estimated cumulative event rate for the testosterone group of &gt;30% compared with the actual rate of only 10.1%. This multiplier effect for events also multiplies the magnitude of errors, raising considerable concern regarding the reliability of results. </a:t>
            </a:r>
            <a:br/>
            <a:endParaRP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 name="image21.png"/>
          <p:cNvPicPr>
            <a:picLocks noChangeAspect="1"/>
          </p:cNvPicPr>
          <p:nvPr/>
        </p:nvPicPr>
        <p:blipFill>
          <a:blip r:embed="rId2"/>
          <a:stretch>
            <a:fillRect/>
          </a:stretch>
        </p:blipFill>
        <p:spPr>
          <a:xfrm>
            <a:off x="7875811" y="1059354"/>
            <a:ext cx="9464458" cy="11597292"/>
          </a:xfrm>
          <a:prstGeom prst="rect">
            <a:avLst/>
          </a:prstGeom>
          <a:ln w="12700">
            <a:miter lim="400000"/>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fill="hold"/>
                                        <p:tgtEl>
                                          <p:spTgt spid="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 grpId="0" animBg="1" advAuto="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p:cNvSpPr>
          <p:nvPr>
            <p:ph type="title"/>
          </p:nvPr>
        </p:nvSpPr>
        <p:spPr>
          <a:xfrm>
            <a:off x="3505200" y="-36970"/>
            <a:ext cx="17373600" cy="3731544"/>
          </a:xfrm>
          <a:prstGeom prst="rect">
            <a:avLst/>
          </a:prstGeom>
        </p:spPr>
        <p:txBody>
          <a:bodyPr/>
          <a:lstStyle/>
          <a:p>
            <a:r>
              <a:t>PloS One Article </a:t>
            </a:r>
            <a:br/>
            <a:r>
              <a:rPr sz="5600"/>
              <a:t>Increased risk of non-fatal myocardial infraction following testosterone therapy prescription in men </a:t>
            </a:r>
            <a:br>
              <a:rPr sz="5600"/>
            </a:br>
            <a:endParaRPr sz="5600"/>
          </a:p>
        </p:txBody>
      </p:sp>
      <p:sp>
        <p:nvSpPr>
          <p:cNvPr id="908" name="Shape 908"/>
          <p:cNvSpPr>
            <a:spLocks noGrp="1"/>
          </p:cNvSpPr>
          <p:nvPr>
            <p:ph type="body" sz="half" idx="1"/>
          </p:nvPr>
        </p:nvSpPr>
        <p:spPr>
          <a:xfrm>
            <a:off x="4518026" y="3206751"/>
            <a:ext cx="15357472" cy="6095266"/>
          </a:xfrm>
          <a:prstGeom prst="rect">
            <a:avLst/>
          </a:prstGeom>
        </p:spPr>
        <p:txBody>
          <a:bodyPr/>
          <a:lstStyle/>
          <a:p>
            <a:pPr>
              <a:spcBef>
                <a:spcPts val="2200"/>
              </a:spcBef>
              <a:defRPr sz="2400"/>
            </a:pPr>
            <a:r>
              <a:t>Retrospective review of insurance company database </a:t>
            </a:r>
          </a:p>
          <a:p>
            <a:pPr>
              <a:spcBef>
                <a:spcPts val="2200"/>
              </a:spcBef>
              <a:defRPr sz="2400"/>
            </a:pPr>
            <a:r>
              <a:t>Reported rates on non-fatal MI in the 90 day period after T Rx </a:t>
            </a:r>
          </a:p>
          <a:p>
            <a:pPr>
              <a:spcBef>
                <a:spcPts val="2200"/>
              </a:spcBef>
              <a:defRPr sz="2400"/>
            </a:pPr>
            <a:r>
              <a:t>Compared to the prior 12 mo MI rates </a:t>
            </a:r>
          </a:p>
          <a:p>
            <a:pPr>
              <a:spcBef>
                <a:spcPts val="2200"/>
              </a:spcBef>
              <a:defRPr sz="2400"/>
            </a:pPr>
            <a:r>
              <a:t>The authors reported rate ratio of MI post Rx as 1.36 and the rate in men older than 65 yrs was 2.19 </a:t>
            </a:r>
          </a:p>
          <a:p>
            <a:pPr>
              <a:spcBef>
                <a:spcPts val="2200"/>
              </a:spcBef>
              <a:defRPr sz="2400"/>
            </a:pPr>
            <a:r>
              <a:t>Comparison used was MI rate post Rx for PDE5 inhibitor </a:t>
            </a:r>
          </a:p>
        </p:txBody>
      </p:sp>
      <p:sp>
        <p:nvSpPr>
          <p:cNvPr id="909" name="Shape 909"/>
          <p:cNvSpPr/>
          <p:nvPr/>
        </p:nvSpPr>
        <p:spPr>
          <a:xfrm>
            <a:off x="3505200" y="11915736"/>
            <a:ext cx="16916400" cy="1846651"/>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lgn="l">
              <a:defRPr sz="1800">
                <a:solidFill>
                  <a:srgbClr val="FFFFFF"/>
                </a:solidFill>
                <a:latin typeface="+mj-lt"/>
                <a:ea typeface="+mj-ea"/>
                <a:cs typeface="+mj-cs"/>
                <a:sym typeface="Times New Roman"/>
              </a:defRPr>
            </a:lvl1pPr>
          </a:lstStyle>
          <a:p>
            <a:pPr defTabSz="1828800">
              <a:spcBef>
                <a:spcPts val="0"/>
              </a:spcBef>
              <a:spcAft>
                <a:spcPts val="0"/>
              </a:spcAft>
            </a:pPr>
            <a:r>
              <a:rPr sz="3600" b="1">
                <a:effectLst>
                  <a:outerShdw blurRad="38100" dist="38100" dir="2700000" rotWithShape="0">
                    <a:srgbClr val="000000">
                      <a:alpha val="43137"/>
                    </a:srgbClr>
                  </a:outerShdw>
                </a:effectLst>
                <a:latin typeface="Times New Roman"/>
                <a:cs typeface="Times New Roman"/>
              </a:rPr>
              <a:t>Finkle WD, Greenland S, Ridgeway GK, et al. Increased risk of non-fatal mycocardial infarction following testosterone therapy prescription in men. PloS One. 2014;9(1):e85805</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Shape 911"/>
          <p:cNvSpPr>
            <a:spLocks noGrp="1"/>
          </p:cNvSpPr>
          <p:nvPr>
            <p:ph type="title"/>
          </p:nvPr>
        </p:nvSpPr>
        <p:spPr>
          <a:xfrm>
            <a:off x="3509965" y="615950"/>
            <a:ext cx="17373602" cy="2590800"/>
          </a:xfrm>
          <a:prstGeom prst="rect">
            <a:avLst/>
          </a:prstGeom>
        </p:spPr>
        <p:txBody>
          <a:bodyPr/>
          <a:lstStyle/>
          <a:p>
            <a:pPr defTabSz="1408174">
              <a:defRPr sz="3300">
                <a:effectLst>
                  <a:outerShdw blurRad="25400" dist="29337" dir="2700000" rotWithShape="0">
                    <a:srgbClr val="000000"/>
                  </a:outerShdw>
                </a:effectLst>
              </a:defRPr>
            </a:pPr>
            <a:r>
              <a:t>PloS One Article </a:t>
            </a:r>
            <a:br/>
            <a:r>
              <a:rPr sz="4200"/>
              <a:t>Increased risk of non-fatal myocardial infraction following testosterone therapy prescription in men </a:t>
            </a:r>
            <a:br>
              <a:rPr sz="4200"/>
            </a:br>
            <a:endParaRPr sz="4200"/>
          </a:p>
        </p:txBody>
      </p:sp>
      <p:sp>
        <p:nvSpPr>
          <p:cNvPr id="912" name="Shape 912"/>
          <p:cNvSpPr>
            <a:spLocks noGrp="1"/>
          </p:cNvSpPr>
          <p:nvPr>
            <p:ph type="body" sz="half" idx="1"/>
          </p:nvPr>
        </p:nvSpPr>
        <p:spPr>
          <a:xfrm>
            <a:off x="4518026" y="3206751"/>
            <a:ext cx="15357472" cy="6464598"/>
          </a:xfrm>
          <a:prstGeom prst="rect">
            <a:avLst/>
          </a:prstGeom>
        </p:spPr>
        <p:txBody>
          <a:bodyPr/>
          <a:lstStyle/>
          <a:p>
            <a:pPr>
              <a:spcBef>
                <a:spcPts val="2200"/>
              </a:spcBef>
              <a:defRPr sz="2400"/>
            </a:pPr>
            <a:r>
              <a:t>Database was limited to diagnosis codes, procedure codes and Rx info </a:t>
            </a:r>
          </a:p>
          <a:p>
            <a:pPr>
              <a:spcBef>
                <a:spcPts val="2200"/>
              </a:spcBef>
              <a:defRPr sz="2400"/>
            </a:pPr>
            <a:r>
              <a:t>No info regarding CV related risk factors</a:t>
            </a:r>
          </a:p>
          <a:p>
            <a:pPr marL="1371600" lvl="1" indent="-457200">
              <a:spcBef>
                <a:spcPts val="1600"/>
              </a:spcBef>
              <a:defRPr sz="1800"/>
            </a:pPr>
            <a:r>
              <a:t>DM, HTN, hyperlipidemia,  smoking, obesity </a:t>
            </a:r>
            <a:endParaRPr sz="5600"/>
          </a:p>
          <a:p>
            <a:pPr>
              <a:spcBef>
                <a:spcPts val="2200"/>
              </a:spcBef>
              <a:defRPr sz="2400"/>
            </a:pPr>
            <a:r>
              <a:t>No Follow up to verify an event occurred </a:t>
            </a:r>
          </a:p>
          <a:p>
            <a:pPr>
              <a:spcBef>
                <a:spcPts val="2200"/>
              </a:spcBef>
              <a:defRPr sz="2400"/>
            </a:pPr>
            <a:r>
              <a:t>Not limited to primary admitting diagnosis or any other limiting factor </a:t>
            </a: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Shape 914"/>
          <p:cNvSpPr>
            <a:spLocks noGrp="1"/>
          </p:cNvSpPr>
          <p:nvPr>
            <p:ph type="title"/>
          </p:nvPr>
        </p:nvSpPr>
        <p:spPr>
          <a:xfrm>
            <a:off x="3505200" y="504718"/>
            <a:ext cx="17373600" cy="2648168"/>
          </a:xfrm>
          <a:prstGeom prst="rect">
            <a:avLst/>
          </a:prstGeom>
        </p:spPr>
        <p:txBody>
          <a:bodyPr/>
          <a:lstStyle/>
          <a:p>
            <a:pPr defTabSz="1810510">
              <a:defRPr sz="4300">
                <a:effectLst>
                  <a:outerShdw blurRad="38100" dist="37719" dir="2700000" rotWithShape="0">
                    <a:srgbClr val="000000"/>
                  </a:outerShdw>
                </a:effectLst>
              </a:defRPr>
            </a:pPr>
            <a:r>
              <a:t>PloS One Article </a:t>
            </a:r>
            <a:br/>
            <a:r>
              <a:rPr sz="5400"/>
              <a:t>Increased risk of non-fatal myocardial infraction following testosterone therapy prescription in men</a:t>
            </a:r>
          </a:p>
        </p:txBody>
      </p:sp>
      <p:sp>
        <p:nvSpPr>
          <p:cNvPr id="915" name="Shape 915"/>
          <p:cNvSpPr>
            <a:spLocks noGrp="1"/>
          </p:cNvSpPr>
          <p:nvPr>
            <p:ph type="body" idx="1"/>
          </p:nvPr>
        </p:nvSpPr>
        <p:spPr>
          <a:xfrm>
            <a:off x="4518026" y="3206750"/>
            <a:ext cx="15357472" cy="9197648"/>
          </a:xfrm>
          <a:prstGeom prst="rect">
            <a:avLst/>
          </a:prstGeom>
        </p:spPr>
        <p:txBody>
          <a:bodyPr/>
          <a:lstStyle/>
          <a:p>
            <a:pPr>
              <a:spcBef>
                <a:spcPts val="2200"/>
              </a:spcBef>
              <a:defRPr sz="2400"/>
            </a:pPr>
            <a:r>
              <a:t>The post Rx MI rate likely represents an approximation ( limited by collection technique) of the naturally occurring MI rate in this group </a:t>
            </a:r>
          </a:p>
          <a:p>
            <a:pPr>
              <a:spcBef>
                <a:spcPts val="2200"/>
              </a:spcBef>
              <a:defRPr sz="2400"/>
            </a:pPr>
            <a:r>
              <a:t>However, the pre RX MI rate really reflects the willingness of Docs to prescribe TRT to men with recent MI. </a:t>
            </a:r>
          </a:p>
          <a:p>
            <a:pPr marL="1371600" lvl="1" indent="-457200">
              <a:spcBef>
                <a:spcPts val="1800"/>
              </a:spcBef>
              <a:defRPr sz="2000"/>
            </a:pPr>
            <a:r>
              <a:t>Any reluctance to rx TRT in men with recent MI would drastically alter the pre RX MI rate by selection bias </a:t>
            </a:r>
            <a:endParaRPr sz="5600"/>
          </a:p>
          <a:p>
            <a:pPr>
              <a:spcBef>
                <a:spcPts val="2200"/>
              </a:spcBef>
              <a:defRPr sz="2400"/>
            </a:pPr>
            <a:r>
              <a:t>The overall MI rate would be low reported as 4.75 events per 1000 person-years </a:t>
            </a:r>
          </a:p>
          <a:p>
            <a:pPr marL="1371600" lvl="1" indent="-457200">
              <a:spcBef>
                <a:spcPts val="1800"/>
              </a:spcBef>
              <a:defRPr sz="2000"/>
            </a:pPr>
            <a:r>
              <a:t>Compared to 13 expected events per 1000 person-years referencing the NIH heart attack risk calculator and inputting the age 54, average age of the cohort  and favorable modifiers </a:t>
            </a:r>
            <a:endParaRPr sz="5600"/>
          </a:p>
          <a:p>
            <a:pPr marL="1371600" lvl="1" indent="-457200">
              <a:spcBef>
                <a:spcPts val="1800"/>
              </a:spcBef>
              <a:defRPr sz="2000"/>
            </a:pPr>
            <a:r>
              <a:t>MI rate was 1/3 the predicted </a:t>
            </a: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Shape 917"/>
          <p:cNvSpPr>
            <a:spLocks noGrp="1"/>
          </p:cNvSpPr>
          <p:nvPr>
            <p:ph type="title"/>
          </p:nvPr>
        </p:nvSpPr>
        <p:spPr>
          <a:xfrm>
            <a:off x="3505200" y="504718"/>
            <a:ext cx="17373600" cy="2648168"/>
          </a:xfrm>
          <a:prstGeom prst="rect">
            <a:avLst/>
          </a:prstGeom>
        </p:spPr>
        <p:txBody>
          <a:bodyPr/>
          <a:lstStyle/>
          <a:p>
            <a:pPr defTabSz="1810510">
              <a:defRPr sz="4300">
                <a:effectLst>
                  <a:outerShdw blurRad="38100" dist="37719" dir="2700000" rotWithShape="0">
                    <a:srgbClr val="000000"/>
                  </a:outerShdw>
                </a:effectLst>
              </a:defRPr>
            </a:pPr>
            <a:r>
              <a:t>PloS One Article </a:t>
            </a:r>
            <a:br/>
            <a:r>
              <a:rPr sz="5400"/>
              <a:t>Increased risk of non-fatal myocardial infraction following testosterone therapy prescription in men</a:t>
            </a:r>
          </a:p>
        </p:txBody>
      </p:sp>
      <p:sp>
        <p:nvSpPr>
          <p:cNvPr id="918" name="Shape 918"/>
          <p:cNvSpPr>
            <a:spLocks noGrp="1"/>
          </p:cNvSpPr>
          <p:nvPr>
            <p:ph type="body" sz="half" idx="1"/>
          </p:nvPr>
        </p:nvSpPr>
        <p:spPr>
          <a:xfrm>
            <a:off x="4513262" y="4572001"/>
            <a:ext cx="15357472" cy="5307358"/>
          </a:xfrm>
          <a:prstGeom prst="rect">
            <a:avLst/>
          </a:prstGeom>
        </p:spPr>
        <p:txBody>
          <a:bodyPr/>
          <a:lstStyle/>
          <a:p>
            <a:r>
              <a:t>Lastly on this study the comparison to PDE5 inhibitors is like comparing apples and oranges </a:t>
            </a:r>
          </a:p>
          <a:p>
            <a:pPr marL="1371600" lvl="1" indent="-457200">
              <a:spcBef>
                <a:spcPts val="2600"/>
              </a:spcBef>
              <a:defRPr sz="2800"/>
            </a:pPr>
            <a:r>
              <a:t>Different likely patient demographics</a:t>
            </a:r>
          </a:p>
          <a:p>
            <a:pPr marL="1371600" lvl="1" indent="-457200">
              <a:spcBef>
                <a:spcPts val="2600"/>
              </a:spcBef>
              <a:defRPr sz="2800"/>
            </a:pPr>
            <a:r>
              <a:t>PDE5’s are vasodilators and may have cardio protective effects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lide Subtitle"/>
          <p:cNvSpPr txBox="1">
            <a:spLocks noGrp="1"/>
          </p:cNvSpPr>
          <p:nvPr>
            <p:ph type="body" idx="21"/>
          </p:nvPr>
        </p:nvSpPr>
        <p:spPr>
          <a:prstGeom prst="rect">
            <a:avLst/>
          </a:prstGeom>
        </p:spPr>
        <p:txBody>
          <a:bodyPr/>
          <a:lstStyle/>
          <a:p>
            <a:endParaRPr/>
          </a:p>
        </p:txBody>
      </p:sp>
      <p:sp>
        <p:nvSpPr>
          <p:cNvPr id="201" name="Contraindications to HT"/>
          <p:cNvSpPr txBox="1">
            <a:spLocks noGrp="1"/>
          </p:cNvSpPr>
          <p:nvPr>
            <p:ph type="title"/>
          </p:nvPr>
        </p:nvSpPr>
        <p:spPr>
          <a:prstGeom prst="rect">
            <a:avLst/>
          </a:prstGeom>
        </p:spPr>
        <p:txBody>
          <a:bodyPr/>
          <a:lstStyle>
            <a:lvl1pPr defTabSz="2316479">
              <a:defRPr sz="9500" spc="-95">
                <a:solidFill>
                  <a:srgbClr val="FF2F92"/>
                </a:solidFill>
              </a:defRPr>
            </a:lvl1pPr>
          </a:lstStyle>
          <a:p>
            <a:r>
              <a:t>Contraindications to HT</a:t>
            </a:r>
          </a:p>
        </p:txBody>
      </p:sp>
      <p:sp>
        <p:nvSpPr>
          <p:cNvPr id="202" name="Undiagnosed Bleeding…"/>
          <p:cNvSpPr txBox="1">
            <a:spLocks noGrp="1"/>
          </p:cNvSpPr>
          <p:nvPr>
            <p:ph type="body" idx="1"/>
          </p:nvPr>
        </p:nvSpPr>
        <p:spPr>
          <a:prstGeom prst="rect">
            <a:avLst/>
          </a:prstGeom>
        </p:spPr>
        <p:txBody>
          <a:bodyPr numCol="2" spcCol="1098550"/>
          <a:lstStyle/>
          <a:p>
            <a:pPr marL="0" indent="0" defTabSz="341375">
              <a:spcBef>
                <a:spcPts val="4500"/>
              </a:spcBef>
              <a:buSzTx/>
              <a:buNone/>
              <a:defRPr sz="5376">
                <a:solidFill>
                  <a:srgbClr val="008F00"/>
                </a:solidFill>
              </a:defRPr>
            </a:pPr>
            <a:r>
              <a:t>Undiagnosed Bleeding</a:t>
            </a:r>
          </a:p>
          <a:p>
            <a:pPr marL="0" indent="0" defTabSz="341375">
              <a:spcBef>
                <a:spcPts val="4500"/>
              </a:spcBef>
              <a:buSzTx/>
              <a:buNone/>
              <a:defRPr sz="5376">
                <a:solidFill>
                  <a:srgbClr val="0433FF"/>
                </a:solidFill>
              </a:defRPr>
            </a:pPr>
            <a:r>
              <a:t>Known or suspected estrogen-dependent neoplasia</a:t>
            </a:r>
          </a:p>
          <a:p>
            <a:pPr marL="0" indent="0" defTabSz="341375">
              <a:spcBef>
                <a:spcPts val="4500"/>
              </a:spcBef>
              <a:buSzTx/>
              <a:buNone/>
              <a:defRPr sz="5376">
                <a:solidFill>
                  <a:srgbClr val="D783FF"/>
                </a:solidFill>
              </a:defRPr>
            </a:pPr>
            <a:r>
              <a:t>History of thromboembolism</a:t>
            </a:r>
          </a:p>
          <a:p>
            <a:pPr marL="0" indent="0" defTabSz="341375">
              <a:spcBef>
                <a:spcPts val="4500"/>
              </a:spcBef>
              <a:buSzTx/>
              <a:buNone/>
              <a:defRPr sz="5376">
                <a:solidFill>
                  <a:srgbClr val="945200"/>
                </a:solidFill>
              </a:defRPr>
            </a:pPr>
            <a:r>
              <a:t>Known or suspected pregnancy</a:t>
            </a:r>
          </a:p>
          <a:p>
            <a:pPr marL="0" indent="0" defTabSz="341375">
              <a:spcBef>
                <a:spcPts val="4500"/>
              </a:spcBef>
              <a:buSzTx/>
              <a:buNone/>
              <a:defRPr sz="5376">
                <a:solidFill>
                  <a:srgbClr val="941751"/>
                </a:solidFill>
              </a:defRPr>
            </a:pPr>
            <a:r>
              <a:t>Liver disease or dysfunction</a:t>
            </a:r>
          </a:p>
          <a:p>
            <a:pPr marL="0" indent="0" defTabSz="341375">
              <a:spcBef>
                <a:spcPts val="4500"/>
              </a:spcBef>
              <a:buSzTx/>
              <a:buNone/>
              <a:defRPr sz="5376">
                <a:solidFill>
                  <a:srgbClr val="5E5E5E"/>
                </a:solidFill>
              </a:defRPr>
            </a:pPr>
            <a:r>
              <a:t>Active or recent myocardial infarction or stroke</a:t>
            </a:r>
          </a:p>
          <a:p>
            <a:pPr marL="0" indent="0" defTabSz="341375">
              <a:spcBef>
                <a:spcPts val="4500"/>
              </a:spcBef>
              <a:buSzTx/>
              <a:buNone/>
              <a:defRPr sz="5376">
                <a:solidFill>
                  <a:srgbClr val="005493"/>
                </a:solidFill>
              </a:defRPr>
            </a:pPr>
            <a:r>
              <a:t>Hypersensitivity to hormone therapy preparations</a:t>
            </a:r>
          </a:p>
          <a:p>
            <a:pPr marL="0" indent="0" defTabSz="341375">
              <a:spcBef>
                <a:spcPts val="4500"/>
              </a:spcBef>
              <a:buSzTx/>
              <a:buNone/>
              <a:defRPr sz="5376" i="1">
                <a:solidFill>
                  <a:srgbClr val="FF2600"/>
                </a:solidFill>
              </a:defRPr>
            </a:pPr>
            <a:r>
              <a:t>Smoking and migraines are not contraindications</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8F14-CA3A-F29F-1E17-D1133480D0B5}"/>
              </a:ext>
            </a:extLst>
          </p:cNvPr>
          <p:cNvSpPr>
            <a:spLocks noGrp="1"/>
          </p:cNvSpPr>
          <p:nvPr>
            <p:ph type="title"/>
          </p:nvPr>
        </p:nvSpPr>
        <p:spPr/>
        <p:txBody>
          <a:bodyPr/>
          <a:lstStyle/>
          <a:p>
            <a:r>
              <a:rPr lang="en-US"/>
              <a:t>Coronary Plaque Volume</a:t>
            </a:r>
          </a:p>
        </p:txBody>
      </p:sp>
      <p:sp>
        <p:nvSpPr>
          <p:cNvPr id="3" name="Text Placeholder 2">
            <a:extLst>
              <a:ext uri="{FF2B5EF4-FFF2-40B4-BE49-F238E27FC236}">
                <a16:creationId xmlns:a16="http://schemas.microsoft.com/office/drawing/2014/main" id="{5126EDDC-127F-0E3E-9CF5-067615752F7F}"/>
              </a:ext>
            </a:extLst>
          </p:cNvPr>
          <p:cNvSpPr>
            <a:spLocks noGrp="1"/>
          </p:cNvSpPr>
          <p:nvPr>
            <p:ph type="body" sz="half" idx="1"/>
          </p:nvPr>
        </p:nvSpPr>
        <p:spPr>
          <a:xfrm>
            <a:off x="1960035" y="3206752"/>
            <a:ext cx="20042714" cy="7766048"/>
          </a:xfrm>
        </p:spPr>
        <p:txBody>
          <a:bodyPr>
            <a:normAutofit/>
          </a:bodyPr>
          <a:lstStyle/>
          <a:p>
            <a:r>
              <a:rPr lang="en-US"/>
              <a:t>170 men</a:t>
            </a:r>
          </a:p>
          <a:p>
            <a:r>
              <a:rPr lang="en-US"/>
              <a:t>138 T replacement, 65 placebo</a:t>
            </a:r>
          </a:p>
          <a:p>
            <a:r>
              <a:rPr lang="en-US"/>
              <a:t>Measured coronary calcium score at 12 months</a:t>
            </a:r>
          </a:p>
          <a:p>
            <a:r>
              <a:rPr lang="en-US"/>
              <a:t>Significant increase in coronary artery non calcified plaque volume</a:t>
            </a:r>
          </a:p>
        </p:txBody>
      </p:sp>
      <p:sp>
        <p:nvSpPr>
          <p:cNvPr id="4" name="TextBox 3">
            <a:extLst>
              <a:ext uri="{FF2B5EF4-FFF2-40B4-BE49-F238E27FC236}">
                <a16:creationId xmlns:a16="http://schemas.microsoft.com/office/drawing/2014/main" id="{B010F7E4-22C6-4851-30B3-E893D5177EAD}"/>
              </a:ext>
            </a:extLst>
          </p:cNvPr>
          <p:cNvSpPr txBox="1"/>
          <p:nvPr/>
        </p:nvSpPr>
        <p:spPr>
          <a:xfrm>
            <a:off x="7800976" y="10287000"/>
            <a:ext cx="14201772" cy="10464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algn="ctr" defTabSz="1828800">
              <a:spcBef>
                <a:spcPct val="0"/>
              </a:spcBef>
            </a:pPr>
            <a:r>
              <a:rPr lang="en-US" sz="2800" b="1" kern="1200">
                <a:solidFill>
                  <a:srgbClr val="9F9F9F"/>
                </a:solidFill>
                <a:effectLst>
                  <a:outerShdw blurRad="38100" dist="38100" dir="2700000" rotWithShape="0">
                    <a:srgbClr val="000000">
                      <a:alpha val="43137"/>
                    </a:srgbClr>
                  </a:outerShdw>
                </a:effectLst>
                <a:latin typeface="Helvetica"/>
                <a:cs typeface="Helvetica"/>
                <a:sym typeface="Helvetica"/>
              </a:rPr>
              <a:t>Budoff et al. Testosterone treatment and Coronary Artery Plaque Volume in Older Men with Low Testosterone. JAMA. 2017. Feb 21; 317(7)708-716.</a:t>
            </a:r>
          </a:p>
        </p:txBody>
      </p:sp>
    </p:spTree>
    <p:extLst>
      <p:ext uri="{BB962C8B-B14F-4D97-AF65-F5344CB8AC3E}">
        <p14:creationId xmlns:p14="http://schemas.microsoft.com/office/powerpoint/2010/main" val="2637605726"/>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Shape 920"/>
          <p:cNvSpPr>
            <a:spLocks noGrp="1"/>
          </p:cNvSpPr>
          <p:nvPr>
            <p:ph type="title"/>
          </p:nvPr>
        </p:nvSpPr>
        <p:spPr>
          <a:xfrm>
            <a:off x="3505200" y="1194136"/>
            <a:ext cx="17373600" cy="1269328"/>
          </a:xfrm>
          <a:prstGeom prst="rect">
            <a:avLst/>
          </a:prstGeom>
        </p:spPr>
        <p:txBody>
          <a:bodyPr/>
          <a:lstStyle>
            <a:lvl1pPr defTabSz="813816">
              <a:defRPr sz="3900">
                <a:effectLst>
                  <a:outerShdw blurRad="38100" dist="33909" dir="2700000" rotWithShape="0">
                    <a:srgbClr val="000000"/>
                  </a:outerShdw>
                </a:effectLst>
              </a:defRPr>
            </a:lvl1pPr>
          </a:lstStyle>
          <a:p>
            <a:r>
              <a:t>TRT and CV Risk </a:t>
            </a:r>
          </a:p>
        </p:txBody>
      </p:sp>
      <p:sp>
        <p:nvSpPr>
          <p:cNvPr id="921" name="Shape 921"/>
          <p:cNvSpPr>
            <a:spLocks noGrp="1"/>
          </p:cNvSpPr>
          <p:nvPr>
            <p:ph type="body" idx="1"/>
          </p:nvPr>
        </p:nvSpPr>
        <p:spPr>
          <a:xfrm>
            <a:off x="4518026" y="3271144"/>
            <a:ext cx="15357472" cy="8311260"/>
          </a:xfrm>
          <a:prstGeom prst="rect">
            <a:avLst/>
          </a:prstGeom>
        </p:spPr>
        <p:txBody>
          <a:bodyPr/>
          <a:lstStyle/>
          <a:p>
            <a:pPr>
              <a:spcBef>
                <a:spcPts val="1800"/>
              </a:spcBef>
              <a:defRPr sz="2000">
                <a:effectLst/>
              </a:defRPr>
            </a:pPr>
            <a:r>
              <a:t>SMSNA Position Statement </a:t>
            </a:r>
          </a:p>
          <a:p>
            <a:pPr>
              <a:spcBef>
                <a:spcPts val="1800"/>
              </a:spcBef>
              <a:defRPr sz="2000">
                <a:effectLst/>
              </a:defRPr>
            </a:pPr>
            <a:r>
              <a:t>As a professional society dedicated to the effective and safe treatment of individuals with sexual dysfunction and men’s health overall, the Sexual Medicine Society of North America is aware of recent concerns regarding cardiovascular risks associated with the use of testosterone therapy. This concern stems from two journal articles, one published in November 2013 in the Journal of the American Medical Association, and the other published in January 2014 in the journal, Plos One. Neither of these reports was a planned experimental study with control groups and defined goals. Instead these were retrospective analyses of data collected for other reasons. These types of analyses are prone to bias and error, and results are often irreproducible (3). For this reason, this type of study is generally not used for medical decision-making, although in some cases these may prompt further investigation with an experimental study. </a:t>
            </a:r>
          </a:p>
        </p:txBody>
      </p:sp>
      <p:sp>
        <p:nvSpPr>
          <p:cNvPr id="922" name="Shape 922"/>
          <p:cNvSpPr/>
          <p:nvPr/>
        </p:nvSpPr>
        <p:spPr>
          <a:xfrm>
            <a:off x="5029200" y="12649198"/>
            <a:ext cx="13411200" cy="677100"/>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defRPr sz="1600">
                <a:solidFill>
                  <a:srgbClr val="FFFFFF"/>
                </a:solidFill>
                <a:latin typeface="+mj-lt"/>
                <a:ea typeface="+mj-ea"/>
                <a:cs typeface="+mj-cs"/>
                <a:sym typeface="Times New Roman"/>
              </a:defRPr>
            </a:lvl1pPr>
          </a:lstStyle>
          <a:p>
            <a:pPr algn="ctr" defTabSz="1828800">
              <a:spcBef>
                <a:spcPts val="0"/>
              </a:spcBef>
              <a:spcAft>
                <a:spcPts val="0"/>
              </a:spcAft>
            </a:pPr>
            <a:r>
              <a:rPr sz="3200" b="1">
                <a:effectLst>
                  <a:outerShdw blurRad="38100" dist="38100" dir="2700000" rotWithShape="0">
                    <a:srgbClr val="000000">
                      <a:alpha val="43137"/>
                    </a:srgbClr>
                  </a:outerShdw>
                </a:effectLst>
                <a:latin typeface="Times New Roman"/>
                <a:cs typeface="Times New Roman"/>
              </a:rPr>
              <a:t>http://www.smsna.org/V1/index.php/about/position-statements</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Shape 924"/>
          <p:cNvSpPr>
            <a:spLocks noGrp="1"/>
          </p:cNvSpPr>
          <p:nvPr>
            <p:ph type="title"/>
          </p:nvPr>
        </p:nvSpPr>
        <p:spPr>
          <a:prstGeom prst="rect">
            <a:avLst/>
          </a:prstGeom>
        </p:spPr>
        <p:txBody>
          <a:bodyPr/>
          <a:lstStyle>
            <a:lvl1pPr defTabSz="813816">
              <a:defRPr sz="3900">
                <a:effectLst>
                  <a:outerShdw blurRad="38100" dist="33909" dir="2700000" rotWithShape="0">
                    <a:srgbClr val="000000"/>
                  </a:outerShdw>
                </a:effectLst>
              </a:defRPr>
            </a:lvl1pPr>
          </a:lstStyle>
          <a:p>
            <a:r>
              <a:t>Hypogonadism and CV RISK </a:t>
            </a:r>
          </a:p>
        </p:txBody>
      </p:sp>
      <p:sp>
        <p:nvSpPr>
          <p:cNvPr id="925" name="Shape 925"/>
          <p:cNvSpPr>
            <a:spLocks noGrp="1"/>
          </p:cNvSpPr>
          <p:nvPr>
            <p:ph type="body" idx="1"/>
          </p:nvPr>
        </p:nvSpPr>
        <p:spPr>
          <a:xfrm>
            <a:off x="4518026" y="3206746"/>
            <a:ext cx="15357472" cy="10822716"/>
          </a:xfrm>
          <a:prstGeom prst="rect">
            <a:avLst/>
          </a:prstGeom>
        </p:spPr>
        <p:txBody>
          <a:bodyPr/>
          <a:lstStyle/>
          <a:p>
            <a:r>
              <a:t>Multiple studies prior showing that CV risk is linked to low testosterone and that replacement therapy may lower risks </a:t>
            </a:r>
          </a:p>
          <a:p>
            <a:endParaRPr/>
          </a:p>
          <a:p>
            <a:pPr>
              <a:spcBef>
                <a:spcPts val="1400"/>
              </a:spcBef>
              <a:buFontTx/>
              <a:buAutoNum type="arabicPeriod"/>
              <a:defRPr sz="1600">
                <a:effectLst/>
              </a:defRPr>
            </a:pPr>
            <a:r>
              <a:t>Oskui PM, French WJ, Herring MJ, Mayeda GS, Burstein S, Kloner RA. Testosterone and the cardiovascular system: a comprehensive review of the clinical literature. J Am Heart Assoc. 2013 Nov 15;2(6):e000272</a:t>
            </a:r>
          </a:p>
          <a:p>
            <a:pPr>
              <a:spcBef>
                <a:spcPts val="1400"/>
              </a:spcBef>
              <a:buFontTx/>
              <a:buAutoNum type="arabicPeriod"/>
              <a:defRPr sz="1600">
                <a:effectLst/>
              </a:defRPr>
            </a:pPr>
            <a:r>
              <a:t>Carson CC and Rosano G. Exogenous testosterone, cardiovascular events, and cardiovascular risk factors in elderly men: A review of trial data. J Sex Med 2012;9:54–67.</a:t>
            </a:r>
          </a:p>
          <a:p>
            <a:pPr>
              <a:spcBef>
                <a:spcPts val="1400"/>
              </a:spcBef>
              <a:buFontTx/>
              <a:buAutoNum type="arabicPeriod"/>
              <a:defRPr sz="1600">
                <a:effectLst/>
              </a:defRPr>
            </a:pPr>
            <a:r>
              <a:t>Traish AM, Miner M, Zitzmann M, Morgentaler A. Testosterone deficiency. Am J Medicine, 124, 578-587, 2011.</a:t>
            </a:r>
          </a:p>
          <a:p>
            <a:pPr>
              <a:spcBef>
                <a:spcPts val="1400"/>
              </a:spcBef>
              <a:buFontTx/>
              <a:buAutoNum type="arabicPeriod"/>
              <a:defRPr sz="1600">
                <a:effectLst/>
              </a:defRPr>
            </a:pPr>
            <a:r>
              <a:t>Aversa A, Bruzziches R, Francomano D, Rosano G, Isidori AM, Lenzi A, and Spera G. Effects of testosterone undecanoate on cardiovascular risk factors and atherosclerosis in middleaged men with late onset hypogonadism and metabolic syndrome: Results from a 24-month, randomized, double-blind, placebo-controlled study. J Sex Med 2010;7:3495–3503.</a:t>
            </a:r>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 name="Shape 927"/>
          <p:cNvSpPr>
            <a:spLocks noGrp="1"/>
          </p:cNvSpPr>
          <p:nvPr>
            <p:ph type="title"/>
          </p:nvPr>
        </p:nvSpPr>
        <p:spPr>
          <a:xfrm>
            <a:off x="3505200" y="553962"/>
            <a:ext cx="17373600" cy="2549676"/>
          </a:xfrm>
          <a:prstGeom prst="rect">
            <a:avLst/>
          </a:prstGeom>
        </p:spPr>
        <p:txBody>
          <a:bodyPr/>
          <a:lstStyle>
            <a:lvl1pPr defTabSz="905255">
              <a:defRPr sz="3100">
                <a:effectLst>
                  <a:outerShdw blurRad="38100" dist="37719" dir="2700000" rotWithShape="0">
                    <a:srgbClr val="000000"/>
                  </a:outerShdw>
                </a:effectLst>
              </a:defRPr>
            </a:lvl1pPr>
          </a:lstStyle>
          <a:p>
            <a:r>
              <a:t>Cardiovascular risk associated with testosterone-boosting medications: a systematic review and meta-analysis </a:t>
            </a:r>
          </a:p>
        </p:txBody>
      </p:sp>
      <p:sp>
        <p:nvSpPr>
          <p:cNvPr id="928" name="Shape 928"/>
          <p:cNvSpPr>
            <a:spLocks noGrp="1"/>
          </p:cNvSpPr>
          <p:nvPr>
            <p:ph type="body" idx="1"/>
          </p:nvPr>
        </p:nvSpPr>
        <p:spPr>
          <a:xfrm>
            <a:off x="4518026" y="3206753"/>
            <a:ext cx="15357472" cy="7326366"/>
          </a:xfrm>
          <a:prstGeom prst="rect">
            <a:avLst/>
          </a:prstGeom>
        </p:spPr>
        <p:txBody>
          <a:bodyPr/>
          <a:lstStyle/>
          <a:p>
            <a:pPr>
              <a:spcBef>
                <a:spcPts val="2600"/>
              </a:spcBef>
              <a:defRPr sz="2800"/>
            </a:pPr>
            <a:r>
              <a:t>75 studies reviewed </a:t>
            </a:r>
          </a:p>
          <a:p>
            <a:pPr>
              <a:spcBef>
                <a:spcPts val="2600"/>
              </a:spcBef>
              <a:defRPr sz="2800"/>
            </a:pPr>
            <a:r>
              <a:t>3016 men treated with T and 2446 treated with placebo</a:t>
            </a:r>
          </a:p>
          <a:p>
            <a:pPr>
              <a:spcBef>
                <a:spcPts val="2600"/>
              </a:spcBef>
              <a:defRPr sz="2800"/>
            </a:pPr>
            <a:r>
              <a:t>Mean treatment 34 weeks </a:t>
            </a:r>
          </a:p>
          <a:p>
            <a:pPr>
              <a:spcBef>
                <a:spcPts val="2600"/>
              </a:spcBef>
              <a:defRPr sz="2800"/>
            </a:pPr>
            <a:r>
              <a:t>Found no significant association between T therapy and CV events </a:t>
            </a:r>
          </a:p>
          <a:p>
            <a:pPr>
              <a:spcBef>
                <a:spcPts val="2600"/>
              </a:spcBef>
              <a:defRPr sz="2800"/>
            </a:pPr>
            <a:r>
              <a:t>Studies in men with metabolic derangements revealed a protective effect</a:t>
            </a:r>
          </a:p>
        </p:txBody>
      </p:sp>
      <p:sp>
        <p:nvSpPr>
          <p:cNvPr id="929" name="Shape 929"/>
          <p:cNvSpPr/>
          <p:nvPr/>
        </p:nvSpPr>
        <p:spPr>
          <a:xfrm>
            <a:off x="4564918" y="11429998"/>
            <a:ext cx="15598772" cy="2031317"/>
          </a:xfrm>
          <a:prstGeom prst="rect">
            <a:avLst/>
          </a:prstGeom>
          <a:ln w="12700">
            <a:miter lim="400000"/>
          </a:ln>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lIns="91436" tIns="91436" rIns="91436" bIns="91436">
            <a:spAutoFit/>
          </a:bodyPr>
          <a:lstStyle>
            <a:lvl1pPr algn="l">
              <a:defRPr sz="2000">
                <a:solidFill>
                  <a:srgbClr val="FFFFFF"/>
                </a:solidFill>
                <a:latin typeface="+mj-lt"/>
                <a:ea typeface="+mj-ea"/>
                <a:cs typeface="+mj-cs"/>
                <a:sym typeface="Times New Roman"/>
              </a:defRPr>
            </a:lvl1pPr>
          </a:lstStyle>
          <a:p>
            <a:pPr defTabSz="1828800">
              <a:spcBef>
                <a:spcPts val="0"/>
              </a:spcBef>
              <a:spcAft>
                <a:spcPts val="0"/>
              </a:spcAft>
            </a:pPr>
            <a:r>
              <a:rPr sz="4000" b="1">
                <a:effectLst>
                  <a:outerShdw blurRad="38100" dist="38100" dir="2700000" rotWithShape="0">
                    <a:srgbClr val="000000">
                      <a:alpha val="43137"/>
                    </a:srgbClr>
                  </a:outerShdw>
                </a:effectLst>
                <a:latin typeface="Times New Roman"/>
                <a:cs typeface="Times New Roman"/>
              </a:rPr>
              <a:t>Corona G. et al. Cardiovascular risk associated with testosterone-boosting medications: a systematic review and meta-analysis. Expert Opin Drug Saf. 2014;13(10):1327-1361.   </a:t>
            </a: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Shape 931"/>
          <p:cNvSpPr>
            <a:spLocks noGrp="1"/>
          </p:cNvSpPr>
          <p:nvPr>
            <p:ph type="title"/>
          </p:nvPr>
        </p:nvSpPr>
        <p:spPr>
          <a:xfrm>
            <a:off x="3505200" y="652451"/>
            <a:ext cx="17373600" cy="2352706"/>
          </a:xfrm>
          <a:prstGeom prst="rect">
            <a:avLst/>
          </a:prstGeom>
        </p:spPr>
        <p:txBody>
          <a:bodyPr/>
          <a:lstStyle>
            <a:lvl1pPr defTabSz="868680">
              <a:defRPr sz="4100">
                <a:effectLst>
                  <a:outerShdw blurRad="38100" dist="36195" dir="2700000" rotWithShape="0">
                    <a:srgbClr val="000000"/>
                  </a:outerShdw>
                </a:effectLst>
              </a:defRPr>
            </a:lvl1pPr>
          </a:lstStyle>
          <a:p>
            <a:r>
              <a:t>Decreased Life Span and Hypogonadism </a:t>
            </a:r>
          </a:p>
        </p:txBody>
      </p:sp>
      <p:sp>
        <p:nvSpPr>
          <p:cNvPr id="932" name="Shape 932"/>
          <p:cNvSpPr>
            <a:spLocks noGrp="1"/>
          </p:cNvSpPr>
          <p:nvPr>
            <p:ph type="body" idx="1"/>
          </p:nvPr>
        </p:nvSpPr>
        <p:spPr>
          <a:xfrm>
            <a:off x="4518026" y="3198088"/>
            <a:ext cx="15357472" cy="10822716"/>
          </a:xfrm>
          <a:prstGeom prst="rect">
            <a:avLst/>
          </a:prstGeom>
        </p:spPr>
        <p:txBody>
          <a:bodyPr/>
          <a:lstStyle/>
          <a:p>
            <a:pPr>
              <a:defRPr>
                <a:effectLst/>
              </a:defRPr>
            </a:pPr>
            <a:r>
              <a:t>Several longitudinal population-based studies have demonstrated reduced longevity in men with low T levels </a:t>
            </a:r>
          </a:p>
          <a:p>
            <a:pPr>
              <a:defRPr>
                <a:effectLst/>
              </a:defRPr>
            </a:pPr>
            <a:endParaRPr/>
          </a:p>
          <a:p>
            <a:pPr>
              <a:spcBef>
                <a:spcPts val="1400"/>
              </a:spcBef>
              <a:buFontTx/>
              <a:buAutoNum type="arabicPeriod"/>
              <a:defRPr sz="1600">
                <a:effectLst/>
              </a:defRPr>
            </a:pPr>
            <a:r>
              <a:t>Shores MM, Matsumoto AM, Sloan KL, Kivlahan DR. Low serum testosterone and mortality in male veterans. Arch Intern Med. 2006;166:1660–1665.</a:t>
            </a:r>
          </a:p>
          <a:p>
            <a:pPr>
              <a:spcBef>
                <a:spcPts val="1400"/>
              </a:spcBef>
              <a:buFontTx/>
              <a:buAutoNum type="arabicPeriod"/>
              <a:defRPr sz="1600">
                <a:effectLst/>
              </a:defRPr>
            </a:pPr>
            <a:r>
              <a:t>Laughlin GA, Barrett-Connor E, Bergstrom J. Low serum testosterone and mortality in older men. J Clin Endocrinol Metab. 2008;93:68–75.</a:t>
            </a:r>
          </a:p>
          <a:p>
            <a:pPr>
              <a:spcBef>
                <a:spcPts val="1400"/>
              </a:spcBef>
              <a:buFontTx/>
              <a:buAutoNum type="arabicPeriod"/>
              <a:defRPr sz="1600">
                <a:effectLst/>
              </a:defRPr>
            </a:pPr>
            <a:r>
              <a:rPr err="1"/>
              <a:t>Khaw KT, Dowsett M, Folkerd E, Bingham S, Wareham N, Luben R, Welch A, Day N. Endogenous testosterone and mortality due to all causes, cardiovascular disease, and cancer in men: European prospective investigation into cancer in Norfolk (EPIC-Norfolk) Prospective Population Study. Circulation. 2007;116:2694–2701.</a:t>
            </a:r>
          </a:p>
          <a:p>
            <a:pPr>
              <a:spcBef>
                <a:spcPts val="1400"/>
              </a:spcBef>
              <a:buFontTx/>
              <a:buAutoNum type="arabicPeriod"/>
              <a:defRPr sz="1600">
                <a:effectLst/>
              </a:defRPr>
            </a:pPr>
            <a:r>
              <a:t>Haring R, Volzke H, Steveling A, Krebs A, Felix SB, Schofl C, Dorr M, Nauck M, Wallaschofski H. Low serum testosterone levels are associated with increased risk of mortality in a population-based cohort of men aged 20-79. Eur Heart J. 2010;31:1494–1501.</a:t>
            </a: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 name="Group 972"/>
          <p:cNvGrpSpPr/>
          <p:nvPr/>
        </p:nvGrpSpPr>
        <p:grpSpPr>
          <a:xfrm>
            <a:off x="3047997" y="-5"/>
            <a:ext cx="18281662" cy="13712834"/>
            <a:chOff x="-1" y="-1"/>
            <a:chExt cx="9140830" cy="6856415"/>
          </a:xfrm>
        </p:grpSpPr>
        <p:sp>
          <p:nvSpPr>
            <p:cNvPr id="934" name="Shape 934"/>
            <p:cNvSpPr/>
            <p:nvPr/>
          </p:nvSpPr>
          <p:spPr>
            <a:xfrm>
              <a:off x="-2" y="19048"/>
              <a:ext cx="9140830" cy="5195891"/>
            </a:xfrm>
            <a:custGeom>
              <a:avLst/>
              <a:gdLst/>
              <a:ahLst/>
              <a:cxnLst>
                <a:cxn ang="0">
                  <a:pos x="wd2" y="hd2"/>
                </a:cxn>
                <a:cxn ang="5400000">
                  <a:pos x="wd2" y="hd2"/>
                </a:cxn>
                <a:cxn ang="10800000">
                  <a:pos x="wd2" y="hd2"/>
                </a:cxn>
                <a:cxn ang="16200000">
                  <a:pos x="wd2" y="hd2"/>
                </a:cxn>
              </a:cxnLst>
              <a:rect l="0" t="0" r="r" b="b"/>
              <a:pathLst>
                <a:path w="21600" h="21600"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11993"/>
                </a:gs>
                <a:gs pos="100000">
                  <a:srgbClr val="010D64"/>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35" name="Shape 935"/>
            <p:cNvSpPr/>
            <p:nvPr/>
          </p:nvSpPr>
          <p:spPr>
            <a:xfrm>
              <a:off x="236535" y="-1"/>
              <a:ext cx="8904293" cy="5148265"/>
            </a:xfrm>
            <a:custGeom>
              <a:avLst/>
              <a:gdLst/>
              <a:ahLst/>
              <a:cxnLst>
                <a:cxn ang="0">
                  <a:pos x="wd2" y="hd2"/>
                </a:cxn>
                <a:cxn ang="5400000">
                  <a:pos x="wd2" y="hd2"/>
                </a:cxn>
                <a:cxn ang="10800000">
                  <a:pos x="wd2" y="hd2"/>
                </a:cxn>
                <a:cxn ang="16200000">
                  <a:pos x="wd2" y="hd2"/>
                </a:cxn>
              </a:cxnLst>
              <a:rect l="0" t="0" r="r" b="b"/>
              <a:pathLst>
                <a:path w="21600" h="21600"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36" name="Shape 936"/>
            <p:cNvSpPr/>
            <p:nvPr/>
          </p:nvSpPr>
          <p:spPr>
            <a:xfrm>
              <a:off x="-2" y="5449887"/>
              <a:ext cx="6410329" cy="303214"/>
            </a:xfrm>
            <a:custGeom>
              <a:avLst/>
              <a:gdLst/>
              <a:ahLst/>
              <a:cxnLst>
                <a:cxn ang="0">
                  <a:pos x="wd2" y="hd2"/>
                </a:cxn>
                <a:cxn ang="5400000">
                  <a:pos x="wd2" y="hd2"/>
                </a:cxn>
                <a:cxn ang="10800000">
                  <a:pos x="wd2" y="hd2"/>
                </a:cxn>
                <a:cxn ang="16200000">
                  <a:pos x="wd2" y="hd2"/>
                </a:cxn>
              </a:cxnLst>
              <a:rect l="0" t="0" r="r" b="b"/>
              <a:pathLst>
                <a:path w="21600" h="21600" extrusionOk="0">
                  <a:moveTo>
                    <a:pt x="0" y="17550"/>
                  </a:moveTo>
                  <a:lnTo>
                    <a:pt x="21600" y="21600"/>
                  </a:lnTo>
                  <a:lnTo>
                    <a:pt x="21600" y="16200"/>
                  </a:lnTo>
                  <a:lnTo>
                    <a:pt x="0" y="0"/>
                  </a:lnTo>
                  <a:lnTo>
                    <a:pt x="0" y="17550"/>
                  </a:lnTo>
                  <a:close/>
                </a:path>
              </a:pathLst>
            </a:custGeom>
            <a:gradFill flip="none" rotWithShape="1">
              <a:gsLst>
                <a:gs pos="0">
                  <a:srgbClr val="011993"/>
                </a:gs>
                <a:gs pos="100000">
                  <a:srgbClr val="011174"/>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37" name="Shape 937"/>
            <p:cNvSpPr/>
            <p:nvPr/>
          </p:nvSpPr>
          <p:spPr>
            <a:xfrm>
              <a:off x="6410325" y="5678487"/>
              <a:ext cx="2730503" cy="103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9636"/>
                  </a:lnTo>
                  <a:lnTo>
                    <a:pt x="0" y="0"/>
                  </a:lnTo>
                  <a:lnTo>
                    <a:pt x="0" y="15709"/>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38" name="Shape 938"/>
            <p:cNvSpPr/>
            <p:nvPr/>
          </p:nvSpPr>
          <p:spPr>
            <a:xfrm>
              <a:off x="-2" y="5915025"/>
              <a:ext cx="7594604" cy="5222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055"/>
                  </a:lnTo>
                  <a:lnTo>
                    <a:pt x="21600" y="0"/>
                  </a:lnTo>
                  <a:lnTo>
                    <a:pt x="0" y="7025"/>
                  </a:lnTo>
                  <a:lnTo>
                    <a:pt x="0" y="21600"/>
                  </a:lnTo>
                  <a:close/>
                </a:path>
              </a:pathLst>
            </a:custGeom>
            <a:gradFill flip="none" rotWithShape="1">
              <a:gsLst>
                <a:gs pos="0">
                  <a:srgbClr val="021EAA"/>
                </a:gs>
                <a:gs pos="100000">
                  <a:srgbClr val="011890"/>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39" name="Shape 939"/>
            <p:cNvSpPr/>
            <p:nvPr/>
          </p:nvSpPr>
          <p:spPr>
            <a:xfrm>
              <a:off x="7594601" y="5876925"/>
              <a:ext cx="1546227" cy="160339"/>
            </a:xfrm>
            <a:custGeom>
              <a:avLst/>
              <a:gdLst/>
              <a:ahLst/>
              <a:cxnLst>
                <a:cxn ang="0">
                  <a:pos x="wd2" y="hd2"/>
                </a:cxn>
                <a:cxn ang="5400000">
                  <a:pos x="wd2" y="hd2"/>
                </a:cxn>
                <a:cxn ang="10800000">
                  <a:pos x="wd2" y="hd2"/>
                </a:cxn>
                <a:cxn ang="16200000">
                  <a:pos x="wd2" y="hd2"/>
                </a:cxn>
              </a:cxnLst>
              <a:rect l="0" t="0" r="r" b="b"/>
              <a:pathLst>
                <a:path w="21600" h="21600" extrusionOk="0">
                  <a:moveTo>
                    <a:pt x="21600" y="10265"/>
                  </a:moveTo>
                  <a:lnTo>
                    <a:pt x="21600" y="0"/>
                  </a:lnTo>
                  <a:lnTo>
                    <a:pt x="0" y="5133"/>
                  </a:lnTo>
                  <a:lnTo>
                    <a:pt x="0" y="21600"/>
                  </a:lnTo>
                  <a:lnTo>
                    <a:pt x="21600" y="10265"/>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40" name="Shape 940"/>
            <p:cNvSpPr/>
            <p:nvPr/>
          </p:nvSpPr>
          <p:spPr>
            <a:xfrm>
              <a:off x="5745162" y="6056312"/>
              <a:ext cx="3395666" cy="3143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018"/>
                  </a:lnTo>
                  <a:lnTo>
                    <a:pt x="0" y="21600"/>
                  </a:lnTo>
                  <a:lnTo>
                    <a:pt x="21600" y="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41" name="Shape 941"/>
            <p:cNvSpPr/>
            <p:nvPr/>
          </p:nvSpPr>
          <p:spPr>
            <a:xfrm>
              <a:off x="-2" y="6303962"/>
              <a:ext cx="5745166" cy="5524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54" y="21600"/>
                  </a:lnTo>
                  <a:lnTo>
                    <a:pt x="21600" y="2607"/>
                  </a:lnTo>
                  <a:lnTo>
                    <a:pt x="21600" y="0"/>
                  </a:lnTo>
                  <a:lnTo>
                    <a:pt x="0" y="16386"/>
                  </a:lnTo>
                  <a:lnTo>
                    <a:pt x="0" y="2160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42" name="Shape 942"/>
            <p:cNvSpPr/>
            <p:nvPr/>
          </p:nvSpPr>
          <p:spPr>
            <a:xfrm>
              <a:off x="3328986" y="6418262"/>
              <a:ext cx="3990978" cy="438152"/>
            </a:xfrm>
            <a:custGeom>
              <a:avLst/>
              <a:gdLst/>
              <a:ahLst/>
              <a:cxnLst>
                <a:cxn ang="0">
                  <a:pos x="wd2" y="hd2"/>
                </a:cxn>
                <a:cxn ang="5400000">
                  <a:pos x="wd2" y="hd2"/>
                </a:cxn>
                <a:cxn ang="10800000">
                  <a:pos x="wd2" y="hd2"/>
                </a:cxn>
                <a:cxn ang="16200000">
                  <a:pos x="wd2" y="hd2"/>
                </a:cxn>
              </a:cxnLst>
              <a:rect l="0" t="0" r="r" b="b"/>
              <a:pathLst>
                <a:path w="21600" h="21600" extrusionOk="0">
                  <a:moveTo>
                    <a:pt x="18725" y="21600"/>
                  </a:moveTo>
                  <a:lnTo>
                    <a:pt x="21600" y="15965"/>
                  </a:lnTo>
                  <a:lnTo>
                    <a:pt x="19395" y="0"/>
                  </a:lnTo>
                  <a:lnTo>
                    <a:pt x="0" y="21600"/>
                  </a:lnTo>
                  <a:lnTo>
                    <a:pt x="18725"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43" name="Shape 943"/>
            <p:cNvSpPr/>
            <p:nvPr/>
          </p:nvSpPr>
          <p:spPr>
            <a:xfrm>
              <a:off x="6911974" y="6142037"/>
              <a:ext cx="2228853" cy="600077"/>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lnTo>
                    <a:pt x="21600" y="0"/>
                  </a:lnTo>
                  <a:lnTo>
                    <a:pt x="0" y="9943"/>
                  </a:lnTo>
                  <a:lnTo>
                    <a:pt x="3951" y="21600"/>
                  </a:lnTo>
                  <a:lnTo>
                    <a:pt x="21600" y="7200"/>
                  </a:lnTo>
                  <a:close/>
                </a:path>
              </a:pathLst>
            </a:custGeom>
            <a:gradFill flip="none" rotWithShape="1">
              <a:gsLst>
                <a:gs pos="0">
                  <a:srgbClr val="0821AC"/>
                </a:gs>
                <a:gs pos="100000">
                  <a:srgbClr val="021EAA"/>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44" name="Shape 944"/>
            <p:cNvSpPr/>
            <p:nvPr/>
          </p:nvSpPr>
          <p:spPr>
            <a:xfrm>
              <a:off x="7985126" y="5002212"/>
              <a:ext cx="1155702" cy="3810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540"/>
                  </a:lnTo>
                  <a:lnTo>
                    <a:pt x="21600"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45" name="Shape 945"/>
            <p:cNvSpPr/>
            <p:nvPr/>
          </p:nvSpPr>
          <p:spPr>
            <a:xfrm>
              <a:off x="-2" y="2359024"/>
              <a:ext cx="7985130" cy="2652715"/>
            </a:xfrm>
            <a:custGeom>
              <a:avLst/>
              <a:gdLst/>
              <a:ahLst/>
              <a:cxnLst>
                <a:cxn ang="0">
                  <a:pos x="wd2" y="hd2"/>
                </a:cxn>
                <a:cxn ang="5400000">
                  <a:pos x="wd2" y="hd2"/>
                </a:cxn>
                <a:cxn ang="10800000">
                  <a:pos x="wd2" y="hd2"/>
                </a:cxn>
                <a:cxn ang="16200000">
                  <a:pos x="wd2" y="hd2"/>
                </a:cxn>
              </a:cxnLst>
              <a:rect l="0" t="0" r="r" b="b"/>
              <a:pathLst>
                <a:path w="21600" h="21600" extrusionOk="0">
                  <a:moveTo>
                    <a:pt x="0" y="930"/>
                  </a:moveTo>
                  <a:lnTo>
                    <a:pt x="21600" y="21600"/>
                  </a:lnTo>
                  <a:lnTo>
                    <a:pt x="21600" y="21522"/>
                  </a:lnTo>
                  <a:lnTo>
                    <a:pt x="0" y="0"/>
                  </a:lnTo>
                  <a:lnTo>
                    <a:pt x="0" y="930"/>
                  </a:lnTo>
                  <a:close/>
                </a:path>
              </a:pathLst>
            </a:custGeom>
            <a:gradFill flip="none" rotWithShape="1">
              <a:gsLst>
                <a:gs pos="0">
                  <a:srgbClr val="021EAA"/>
                </a:gs>
                <a:gs pos="100000">
                  <a:srgbClr val="010E66"/>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46" name="Shape 946"/>
            <p:cNvSpPr/>
            <p:nvPr/>
          </p:nvSpPr>
          <p:spPr>
            <a:xfrm>
              <a:off x="7985126" y="4840287"/>
              <a:ext cx="1155702" cy="5048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192"/>
                  </a:lnTo>
                  <a:lnTo>
                    <a:pt x="0" y="0"/>
                  </a:lnTo>
                  <a:lnTo>
                    <a:pt x="0" y="3668"/>
                  </a:lnTo>
                  <a:lnTo>
                    <a:pt x="21600" y="21600"/>
                  </a:lnTo>
                  <a:close/>
                </a:path>
              </a:pathLst>
            </a:custGeom>
            <a:gradFill flip="none" rotWithShape="1">
              <a:gsLst>
                <a:gs pos="0">
                  <a:srgbClr val="021EAA"/>
                </a:gs>
                <a:gs pos="100000">
                  <a:srgbClr val="011993"/>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47" name="Shape 947"/>
            <p:cNvSpPr/>
            <p:nvPr/>
          </p:nvSpPr>
          <p:spPr>
            <a:xfrm>
              <a:off x="-2" y="1454149"/>
              <a:ext cx="7985130" cy="3471865"/>
            </a:xfrm>
            <a:custGeom>
              <a:avLst/>
              <a:gdLst/>
              <a:ahLst/>
              <a:cxnLst>
                <a:cxn ang="0">
                  <a:pos x="wd2" y="hd2"/>
                </a:cxn>
                <a:cxn ang="5400000">
                  <a:pos x="wd2" y="hd2"/>
                </a:cxn>
                <a:cxn ang="10800000">
                  <a:pos x="wd2" y="hd2"/>
                </a:cxn>
                <a:cxn ang="16200000">
                  <a:pos x="wd2" y="hd2"/>
                </a:cxn>
              </a:cxnLst>
              <a:rect l="0" t="0" r="r" b="b"/>
              <a:pathLst>
                <a:path w="21600" h="21600" extrusionOk="0">
                  <a:moveTo>
                    <a:pt x="0" y="3909"/>
                  </a:moveTo>
                  <a:lnTo>
                    <a:pt x="21600" y="21600"/>
                  </a:lnTo>
                  <a:lnTo>
                    <a:pt x="21600" y="21067"/>
                  </a:lnTo>
                  <a:lnTo>
                    <a:pt x="0" y="0"/>
                  </a:lnTo>
                  <a:lnTo>
                    <a:pt x="0" y="3909"/>
                  </a:lnTo>
                  <a:close/>
                </a:path>
              </a:pathLst>
            </a:custGeom>
            <a:gradFill flip="none" rotWithShape="1">
              <a:gsLst>
                <a:gs pos="0">
                  <a:srgbClr val="011993"/>
                </a:gs>
                <a:gs pos="100000">
                  <a:srgbClr val="010E68"/>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48" name="Shape 948"/>
            <p:cNvSpPr/>
            <p:nvPr/>
          </p:nvSpPr>
          <p:spPr>
            <a:xfrm>
              <a:off x="3641724" y="-2"/>
              <a:ext cx="5014916" cy="43259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77" y="21600"/>
                  </a:lnTo>
                  <a:lnTo>
                    <a:pt x="21600" y="21418"/>
                  </a:lnTo>
                  <a:lnTo>
                    <a:pt x="697" y="0"/>
                  </a:lnTo>
                  <a:lnTo>
                    <a:pt x="0" y="0"/>
                  </a:lnTo>
                  <a:close/>
                </a:path>
              </a:pathLst>
            </a:custGeom>
            <a:gradFill flip="none" rotWithShape="1">
              <a:gsLst>
                <a:gs pos="0">
                  <a:srgbClr val="021EAA"/>
                </a:gs>
                <a:gs pos="100000">
                  <a:srgbClr val="01147E"/>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49" name="Shape 949"/>
            <p:cNvSpPr/>
            <p:nvPr/>
          </p:nvSpPr>
          <p:spPr>
            <a:xfrm>
              <a:off x="8628063" y="4289425"/>
              <a:ext cx="512765" cy="4746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8999"/>
                  </a:lnTo>
                  <a:lnTo>
                    <a:pt x="1204" y="0"/>
                  </a:lnTo>
                  <a:lnTo>
                    <a:pt x="0" y="1662"/>
                  </a:lnTo>
                  <a:lnTo>
                    <a:pt x="21600" y="21600"/>
                  </a:lnTo>
                  <a:close/>
                </a:path>
              </a:pathLst>
            </a:custGeom>
            <a:gradFill flip="none" rotWithShape="1">
              <a:gsLst>
                <a:gs pos="0">
                  <a:srgbClr val="1326AF"/>
                </a:gs>
                <a:gs pos="100000">
                  <a:srgbClr val="021EAA"/>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50" name="Shape 950"/>
            <p:cNvSpPr/>
            <p:nvPr/>
          </p:nvSpPr>
          <p:spPr>
            <a:xfrm>
              <a:off x="8694738" y="4108450"/>
              <a:ext cx="446090" cy="5318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1155"/>
                  </a:lnTo>
                  <a:lnTo>
                    <a:pt x="7379" y="0"/>
                  </a:lnTo>
                  <a:lnTo>
                    <a:pt x="0" y="5803"/>
                  </a:lnTo>
                  <a:lnTo>
                    <a:pt x="21600" y="21600"/>
                  </a:lnTo>
                  <a:close/>
                </a:path>
              </a:pathLst>
            </a:custGeom>
            <a:solidFill>
              <a:srgbClr val="021EAA"/>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51" name="Shape 951"/>
            <p:cNvSpPr/>
            <p:nvPr/>
          </p:nvSpPr>
          <p:spPr>
            <a:xfrm>
              <a:off x="3895723" y="-2"/>
              <a:ext cx="4951417" cy="42513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36" y="21600"/>
                  </a:lnTo>
                  <a:lnTo>
                    <a:pt x="21600" y="20875"/>
                  </a:lnTo>
                  <a:lnTo>
                    <a:pt x="2650" y="0"/>
                  </a:lnTo>
                  <a:lnTo>
                    <a:pt x="0" y="0"/>
                  </a:lnTo>
                  <a:close/>
                </a:path>
              </a:pathLst>
            </a:custGeom>
            <a:gradFill flip="none" rotWithShape="1">
              <a:gsLst>
                <a:gs pos="0">
                  <a:srgbClr val="021EAA"/>
                </a:gs>
                <a:gs pos="100000">
                  <a:srgbClr val="000B59"/>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52" name="Shape 952"/>
            <p:cNvSpPr/>
            <p:nvPr/>
          </p:nvSpPr>
          <p:spPr>
            <a:xfrm>
              <a:off x="8931276" y="4022725"/>
              <a:ext cx="209552" cy="2095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600" y="21600"/>
                  </a:lnTo>
                  <a:close/>
                </a:path>
              </a:pathLst>
            </a:custGeom>
            <a:solidFill>
              <a:srgbClr val="FFACA9"/>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53" name="Shape 953"/>
            <p:cNvSpPr/>
            <p:nvPr/>
          </p:nvSpPr>
          <p:spPr>
            <a:xfrm>
              <a:off x="4940300" y="-1"/>
              <a:ext cx="3990978" cy="4022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566" y="0"/>
                  </a:lnTo>
                  <a:lnTo>
                    <a:pt x="0" y="0"/>
                  </a:lnTo>
                  <a:close/>
                </a:path>
              </a:pathLst>
            </a:custGeom>
            <a:gradFill flip="none" rotWithShape="1">
              <a:gsLst>
                <a:gs pos="0">
                  <a:srgbClr val="021EAA"/>
                </a:gs>
                <a:gs pos="100000">
                  <a:srgbClr val="010D62"/>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54" name="Shape 954"/>
            <p:cNvSpPr/>
            <p:nvPr/>
          </p:nvSpPr>
          <p:spPr>
            <a:xfrm>
              <a:off x="5537200" y="-2"/>
              <a:ext cx="3489328" cy="3937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482" y="21600"/>
                  </a:lnTo>
                  <a:lnTo>
                    <a:pt x="21600" y="21548"/>
                  </a:lnTo>
                  <a:lnTo>
                    <a:pt x="3112" y="0"/>
                  </a:lnTo>
                  <a:lnTo>
                    <a:pt x="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55" name="Shape 955"/>
            <p:cNvSpPr/>
            <p:nvPr/>
          </p:nvSpPr>
          <p:spPr>
            <a:xfrm>
              <a:off x="9007476" y="3927475"/>
              <a:ext cx="133352" cy="152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250"/>
                  </a:lnTo>
                  <a:lnTo>
                    <a:pt x="3086" y="0"/>
                  </a:lnTo>
                  <a:lnTo>
                    <a:pt x="0" y="1350"/>
                  </a:lnTo>
                  <a:lnTo>
                    <a:pt x="21600" y="21600"/>
                  </a:lnTo>
                  <a:close/>
                </a:path>
              </a:pathLst>
            </a:custGeom>
            <a:gradFill flip="none" rotWithShape="1">
              <a:gsLst>
                <a:gs pos="0">
                  <a:srgbClr val="1F2EB2"/>
                </a:gs>
                <a:gs pos="100000">
                  <a:srgbClr val="021EAA"/>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56" name="Shape 956"/>
            <p:cNvSpPr/>
            <p:nvPr/>
          </p:nvSpPr>
          <p:spPr>
            <a:xfrm>
              <a:off x="8894763" y="1349374"/>
              <a:ext cx="246065" cy="8191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40"/>
                  </a:lnTo>
                  <a:lnTo>
                    <a:pt x="10730" y="0"/>
                  </a:lnTo>
                  <a:lnTo>
                    <a:pt x="0" y="8037"/>
                  </a:lnTo>
                  <a:lnTo>
                    <a:pt x="21600" y="21600"/>
                  </a:lnTo>
                  <a:close/>
                </a:path>
              </a:pathLst>
            </a:custGeom>
            <a:solidFill>
              <a:srgbClr val="011993"/>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57" name="Shape 957"/>
            <p:cNvSpPr/>
            <p:nvPr/>
          </p:nvSpPr>
          <p:spPr>
            <a:xfrm>
              <a:off x="8107363" y="-1"/>
              <a:ext cx="909640" cy="1654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02" y="21600"/>
                  </a:lnTo>
                  <a:lnTo>
                    <a:pt x="21600" y="17624"/>
                  </a:lnTo>
                  <a:lnTo>
                    <a:pt x="9445" y="0"/>
                  </a:lnTo>
                  <a:lnTo>
                    <a:pt x="0" y="0"/>
                  </a:lnTo>
                  <a:close/>
                </a:path>
              </a:pathLst>
            </a:custGeom>
            <a:gradFill flip="none" rotWithShape="1">
              <a:gsLst>
                <a:gs pos="0">
                  <a:srgbClr val="011993"/>
                </a:gs>
                <a:gs pos="100000">
                  <a:srgbClr val="010E6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58" name="Shape 958"/>
            <p:cNvSpPr/>
            <p:nvPr/>
          </p:nvSpPr>
          <p:spPr>
            <a:xfrm>
              <a:off x="8589963" y="-1"/>
              <a:ext cx="541340" cy="1263651"/>
            </a:xfrm>
            <a:custGeom>
              <a:avLst/>
              <a:gdLst/>
              <a:ahLst/>
              <a:cxnLst>
                <a:cxn ang="0">
                  <a:pos x="wd2" y="hd2"/>
                </a:cxn>
                <a:cxn ang="5400000">
                  <a:pos x="wd2" y="hd2"/>
                </a:cxn>
                <a:cxn ang="10800000">
                  <a:pos x="wd2" y="hd2"/>
                </a:cxn>
                <a:cxn ang="16200000">
                  <a:pos x="wd2" y="hd2"/>
                </a:cxn>
              </a:cxnLst>
              <a:rect l="0" t="0" r="r" b="b"/>
              <a:pathLst>
                <a:path w="21600" h="21600" extrusionOk="0">
                  <a:moveTo>
                    <a:pt x="9121" y="0"/>
                  </a:moveTo>
                  <a:lnTo>
                    <a:pt x="0" y="0"/>
                  </a:lnTo>
                  <a:lnTo>
                    <a:pt x="18179" y="21600"/>
                  </a:lnTo>
                  <a:lnTo>
                    <a:pt x="21600" y="17697"/>
                  </a:lnTo>
                  <a:lnTo>
                    <a:pt x="9121" y="0"/>
                  </a:lnTo>
                  <a:close/>
                </a:path>
              </a:pathLst>
            </a:custGeom>
            <a:gradFill flip="none" rotWithShape="1">
              <a:gsLst>
                <a:gs pos="0">
                  <a:srgbClr val="011993"/>
                </a:gs>
                <a:gs pos="100000">
                  <a:srgbClr val="010F6C"/>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59" name="Shape 959"/>
            <p:cNvSpPr/>
            <p:nvPr/>
          </p:nvSpPr>
          <p:spPr>
            <a:xfrm>
              <a:off x="9045576" y="1036636"/>
              <a:ext cx="95252" cy="493715"/>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21600" y="21600"/>
                  </a:lnTo>
                  <a:lnTo>
                    <a:pt x="21600" y="415"/>
                  </a:lnTo>
                  <a:lnTo>
                    <a:pt x="19440" y="0"/>
                  </a:lnTo>
                  <a:lnTo>
                    <a:pt x="0" y="9969"/>
                  </a:lnTo>
                  <a:close/>
                </a:path>
              </a:pathLst>
            </a:custGeom>
            <a:solidFill>
              <a:srgbClr val="011993"/>
            </a:soli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60" name="Shape 960"/>
            <p:cNvSpPr/>
            <p:nvPr/>
          </p:nvSpPr>
          <p:spPr>
            <a:xfrm>
              <a:off x="3173" y="2541586"/>
              <a:ext cx="9131305" cy="2959103"/>
            </a:xfrm>
            <a:custGeom>
              <a:avLst/>
              <a:gdLst/>
              <a:ahLst/>
              <a:cxnLst>
                <a:cxn ang="0">
                  <a:pos x="wd2" y="hd2"/>
                </a:cxn>
                <a:cxn ang="5400000">
                  <a:pos x="wd2" y="hd2"/>
                </a:cxn>
                <a:cxn ang="10800000">
                  <a:pos x="wd2" y="hd2"/>
                </a:cxn>
                <a:cxn ang="16200000">
                  <a:pos x="wd2" y="hd2"/>
                </a:cxn>
              </a:cxnLst>
              <a:rect l="0" t="0" r="r" b="b"/>
              <a:pathLst>
                <a:path w="21600" h="21600" extrusionOk="0">
                  <a:moveTo>
                    <a:pt x="0" y="4299"/>
                  </a:moveTo>
                  <a:lnTo>
                    <a:pt x="21600" y="21600"/>
                  </a:lnTo>
                  <a:lnTo>
                    <a:pt x="21600" y="21252"/>
                  </a:lnTo>
                  <a:lnTo>
                    <a:pt x="0" y="0"/>
                  </a:lnTo>
                  <a:lnTo>
                    <a:pt x="0" y="4299"/>
                  </a:lnTo>
                  <a:close/>
                </a:path>
              </a:pathLst>
            </a:custGeom>
            <a:gradFill flip="none" rotWithShape="1">
              <a:gsLst>
                <a:gs pos="0">
                  <a:srgbClr val="021EAA"/>
                </a:gs>
                <a:gs pos="100000">
                  <a:srgbClr val="011174"/>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61" name="Shape 961"/>
            <p:cNvSpPr/>
            <p:nvPr/>
          </p:nvSpPr>
          <p:spPr>
            <a:xfrm>
              <a:off x="3173" y="3416300"/>
              <a:ext cx="9131305" cy="2122489"/>
            </a:xfrm>
            <a:custGeom>
              <a:avLst/>
              <a:gdLst/>
              <a:ahLst/>
              <a:cxnLst>
                <a:cxn ang="0">
                  <a:pos x="wd2" y="hd2"/>
                </a:cxn>
                <a:cxn ang="5400000">
                  <a:pos x="wd2" y="hd2"/>
                </a:cxn>
                <a:cxn ang="10800000">
                  <a:pos x="wd2" y="hd2"/>
                </a:cxn>
                <a:cxn ang="16200000">
                  <a:pos x="wd2" y="hd2"/>
                </a:cxn>
              </a:cxnLst>
              <a:rect l="0" t="0" r="r" b="b"/>
              <a:pathLst>
                <a:path w="21600" h="21600" extrusionOk="0">
                  <a:moveTo>
                    <a:pt x="0" y="5913"/>
                  </a:moveTo>
                  <a:lnTo>
                    <a:pt x="21600" y="21600"/>
                  </a:lnTo>
                  <a:lnTo>
                    <a:pt x="21600" y="21503"/>
                  </a:lnTo>
                  <a:lnTo>
                    <a:pt x="0" y="0"/>
                  </a:lnTo>
                  <a:lnTo>
                    <a:pt x="0" y="5913"/>
                  </a:lnTo>
                  <a:close/>
                </a:path>
              </a:pathLst>
            </a:custGeom>
            <a:gradFill flip="none" rotWithShape="1">
              <a:gsLst>
                <a:gs pos="0">
                  <a:srgbClr val="021EAA"/>
                </a:gs>
                <a:gs pos="100000">
                  <a:srgbClr val="011070"/>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62" name="Shape 962"/>
            <p:cNvSpPr/>
            <p:nvPr/>
          </p:nvSpPr>
          <p:spPr>
            <a:xfrm>
              <a:off x="3173" y="5043487"/>
              <a:ext cx="9131305" cy="657227"/>
            </a:xfrm>
            <a:custGeom>
              <a:avLst/>
              <a:gdLst/>
              <a:ahLst/>
              <a:cxnLst>
                <a:cxn ang="0">
                  <a:pos x="wd2" y="hd2"/>
                </a:cxn>
                <a:cxn ang="5400000">
                  <a:pos x="wd2" y="hd2"/>
                </a:cxn>
                <a:cxn ang="10800000">
                  <a:pos x="wd2" y="hd2"/>
                </a:cxn>
                <a:cxn ang="16200000">
                  <a:pos x="wd2" y="hd2"/>
                </a:cxn>
              </a:cxnLst>
              <a:rect l="0" t="0" r="r" b="b"/>
              <a:pathLst>
                <a:path w="21600" h="21600" extrusionOk="0">
                  <a:moveTo>
                    <a:pt x="0" y="2504"/>
                  </a:moveTo>
                  <a:lnTo>
                    <a:pt x="21600" y="21600"/>
                  </a:lnTo>
                  <a:lnTo>
                    <a:pt x="21600" y="20974"/>
                  </a:lnTo>
                  <a:lnTo>
                    <a:pt x="0" y="0"/>
                  </a:lnTo>
                  <a:lnTo>
                    <a:pt x="0" y="2504"/>
                  </a:lnTo>
                  <a:close/>
                </a:path>
              </a:pathLst>
            </a:custGeom>
            <a:gradFill flip="none" rotWithShape="1">
              <a:gsLst>
                <a:gs pos="0">
                  <a:srgbClr val="021EAA"/>
                </a:gs>
                <a:gs pos="100000">
                  <a:srgbClr val="011995"/>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63" name="Shape 963"/>
            <p:cNvSpPr/>
            <p:nvPr/>
          </p:nvSpPr>
          <p:spPr>
            <a:xfrm>
              <a:off x="2058986" y="-1"/>
              <a:ext cx="7075492" cy="5043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437"/>
                  </a:lnTo>
                  <a:lnTo>
                    <a:pt x="607" y="0"/>
                  </a:lnTo>
                  <a:lnTo>
                    <a:pt x="0" y="0"/>
                  </a:lnTo>
                  <a:close/>
                </a:path>
              </a:pathLst>
            </a:custGeom>
            <a:gradFill flip="none" rotWithShape="1">
              <a:gsLst>
                <a:gs pos="0">
                  <a:srgbClr val="021EAA"/>
                </a:gs>
                <a:gs pos="100000">
                  <a:srgbClr val="000C5C"/>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64" name="Shape 964"/>
            <p:cNvSpPr/>
            <p:nvPr/>
          </p:nvSpPr>
          <p:spPr>
            <a:xfrm>
              <a:off x="5272087" y="-1"/>
              <a:ext cx="3862391" cy="41497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50"/>
                  </a:lnTo>
                  <a:lnTo>
                    <a:pt x="587" y="0"/>
                  </a:lnTo>
                  <a:lnTo>
                    <a:pt x="0" y="0"/>
                  </a:lnTo>
                  <a:close/>
                </a:path>
              </a:pathLst>
            </a:custGeom>
            <a:gradFill flip="none" rotWithShape="1">
              <a:gsLst>
                <a:gs pos="0">
                  <a:srgbClr val="021EAA"/>
                </a:gs>
                <a:gs pos="100000">
                  <a:srgbClr val="011995"/>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65" name="Shape 965"/>
            <p:cNvSpPr/>
            <p:nvPr/>
          </p:nvSpPr>
          <p:spPr>
            <a:xfrm>
              <a:off x="6270625" y="-1"/>
              <a:ext cx="2863852" cy="3911602"/>
            </a:xfrm>
            <a:custGeom>
              <a:avLst/>
              <a:gdLst/>
              <a:ahLst/>
              <a:cxnLst>
                <a:cxn ang="0">
                  <a:pos x="wd2" y="hd2"/>
                </a:cxn>
                <a:cxn ang="5400000">
                  <a:pos x="wd2" y="hd2"/>
                </a:cxn>
                <a:cxn ang="10800000">
                  <a:pos x="wd2" y="hd2"/>
                </a:cxn>
                <a:cxn ang="16200000">
                  <a:pos x="wd2" y="hd2"/>
                </a:cxn>
              </a:cxnLst>
              <a:rect l="0" t="0" r="r" b="b"/>
              <a:pathLst>
                <a:path w="21600" h="21600" extrusionOk="0">
                  <a:moveTo>
                    <a:pt x="5820" y="0"/>
                  </a:moveTo>
                  <a:lnTo>
                    <a:pt x="0" y="0"/>
                  </a:lnTo>
                  <a:lnTo>
                    <a:pt x="21600" y="21600"/>
                  </a:lnTo>
                  <a:lnTo>
                    <a:pt x="21600" y="19706"/>
                  </a:lnTo>
                  <a:lnTo>
                    <a:pt x="21528" y="19706"/>
                  </a:lnTo>
                  <a:lnTo>
                    <a:pt x="5820" y="0"/>
                  </a:lnTo>
                  <a:close/>
                </a:path>
              </a:pathLst>
            </a:custGeom>
            <a:gradFill flip="none" rotWithShape="1">
              <a:gsLst>
                <a:gs pos="0">
                  <a:srgbClr val="011993"/>
                </a:gs>
                <a:gs pos="100000">
                  <a:srgbClr val="011278"/>
                </a:gs>
              </a:gsLst>
              <a:lin ang="162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66" name="Shape 966"/>
            <p:cNvSpPr/>
            <p:nvPr/>
          </p:nvSpPr>
          <p:spPr>
            <a:xfrm>
              <a:off x="7173912" y="-1"/>
              <a:ext cx="1960566" cy="32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225"/>
                  </a:lnTo>
                  <a:lnTo>
                    <a:pt x="736" y="0"/>
                  </a:lnTo>
                  <a:lnTo>
                    <a:pt x="0" y="0"/>
                  </a:lnTo>
                  <a:close/>
                </a:path>
              </a:pathLst>
            </a:custGeom>
            <a:gradFill flip="none" rotWithShape="1">
              <a:gsLst>
                <a:gs pos="0">
                  <a:srgbClr val="021EAA"/>
                </a:gs>
                <a:gs pos="100000">
                  <a:srgbClr val="010F6B"/>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67" name="Shape 967"/>
            <p:cNvSpPr/>
            <p:nvPr/>
          </p:nvSpPr>
          <p:spPr>
            <a:xfrm>
              <a:off x="7451725" y="-2"/>
              <a:ext cx="1682753" cy="3073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21533"/>
                  </a:lnTo>
                  <a:lnTo>
                    <a:pt x="1102" y="0"/>
                  </a:lnTo>
                  <a:lnTo>
                    <a:pt x="0" y="0"/>
                  </a:lnTo>
                  <a:close/>
                </a:path>
              </a:pathLst>
            </a:custGeom>
            <a:gradFill flip="none" rotWithShape="1">
              <a:gsLst>
                <a:gs pos="0">
                  <a:srgbClr val="021EAA"/>
                </a:gs>
                <a:gs pos="100000">
                  <a:srgbClr val="011582"/>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68" name="Shape 968"/>
            <p:cNvSpPr/>
            <p:nvPr/>
          </p:nvSpPr>
          <p:spPr>
            <a:xfrm>
              <a:off x="7907338" y="-1"/>
              <a:ext cx="1227139" cy="2360614"/>
            </a:xfrm>
            <a:custGeom>
              <a:avLst/>
              <a:gdLst/>
              <a:ahLst/>
              <a:cxnLst>
                <a:cxn ang="0">
                  <a:pos x="wd2" y="hd2"/>
                </a:cxn>
                <a:cxn ang="5400000">
                  <a:pos x="wd2" y="hd2"/>
                </a:cxn>
                <a:cxn ang="10800000">
                  <a:pos x="wd2" y="hd2"/>
                </a:cxn>
                <a:cxn ang="16200000">
                  <a:pos x="wd2" y="hd2"/>
                </a:cxn>
              </a:cxnLst>
              <a:rect l="0" t="0" r="r" b="b"/>
              <a:pathLst>
                <a:path w="21600" h="21600" extrusionOk="0">
                  <a:moveTo>
                    <a:pt x="21600" y="20816"/>
                  </a:moveTo>
                  <a:lnTo>
                    <a:pt x="1177" y="0"/>
                  </a:lnTo>
                  <a:lnTo>
                    <a:pt x="0" y="0"/>
                  </a:lnTo>
                  <a:lnTo>
                    <a:pt x="21600" y="21600"/>
                  </a:lnTo>
                  <a:lnTo>
                    <a:pt x="21600" y="20816"/>
                  </a:lnTo>
                  <a:close/>
                </a:path>
              </a:pathLst>
            </a:custGeom>
            <a:gradFill flip="none" rotWithShape="1">
              <a:gsLst>
                <a:gs pos="0">
                  <a:srgbClr val="021EAA"/>
                </a:gs>
                <a:gs pos="100000">
                  <a:srgbClr val="01178C"/>
                </a:gs>
              </a:gsLst>
              <a:lin ang="135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grpSp>
          <p:nvGrpSpPr>
            <p:cNvPr id="971" name="Group 971"/>
            <p:cNvGrpSpPr/>
            <p:nvPr/>
          </p:nvGrpSpPr>
          <p:grpSpPr>
            <a:xfrm>
              <a:off x="-2" y="2590798"/>
              <a:ext cx="9140831" cy="2949579"/>
              <a:chOff x="0" y="0"/>
              <a:chExt cx="9140829" cy="2949577"/>
            </a:xfrm>
          </p:grpSpPr>
          <p:sp>
            <p:nvSpPr>
              <p:cNvPr id="969" name="Shape 969"/>
              <p:cNvSpPr/>
              <p:nvPr/>
            </p:nvSpPr>
            <p:spPr>
              <a:xfrm>
                <a:off x="0" y="-1"/>
                <a:ext cx="5826129" cy="20843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21"/>
                    </a:lnTo>
                    <a:lnTo>
                      <a:pt x="21458" y="21600"/>
                    </a:lnTo>
                    <a:lnTo>
                      <a:pt x="21529" y="20317"/>
                    </a:lnTo>
                    <a:lnTo>
                      <a:pt x="21600" y="19132"/>
                    </a:lnTo>
                    <a:lnTo>
                      <a:pt x="0" y="0"/>
                    </a:lnTo>
                    <a:close/>
                  </a:path>
                </a:pathLst>
              </a:custGeom>
              <a:gradFill flip="none" rotWithShape="1">
                <a:gsLst>
                  <a:gs pos="0">
                    <a:srgbClr val="021EAA"/>
                  </a:gs>
                  <a:gs pos="100000">
                    <a:srgbClr val="011582"/>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sp>
            <p:nvSpPr>
              <p:cNvPr id="970" name="Shape 970"/>
              <p:cNvSpPr/>
              <p:nvPr/>
            </p:nvSpPr>
            <p:spPr>
              <a:xfrm>
                <a:off x="5788027" y="1846263"/>
                <a:ext cx="3352804" cy="1103315"/>
              </a:xfrm>
              <a:custGeom>
                <a:avLst/>
                <a:gdLst/>
                <a:ahLst/>
                <a:cxnLst>
                  <a:cxn ang="0">
                    <a:pos x="wd2" y="hd2"/>
                  </a:cxn>
                  <a:cxn ang="5400000">
                    <a:pos x="wd2" y="hd2"/>
                  </a:cxn>
                  <a:cxn ang="10800000">
                    <a:pos x="wd2" y="hd2"/>
                  </a:cxn>
                  <a:cxn ang="16200000">
                    <a:pos x="wd2" y="hd2"/>
                  </a:cxn>
                </a:cxnLst>
                <a:rect l="0" t="0" r="r" b="b"/>
                <a:pathLst>
                  <a:path w="21600" h="21600" extrusionOk="0">
                    <a:moveTo>
                      <a:pt x="21600" y="20668"/>
                    </a:moveTo>
                    <a:lnTo>
                      <a:pt x="246" y="0"/>
                    </a:lnTo>
                    <a:lnTo>
                      <a:pt x="123" y="2238"/>
                    </a:lnTo>
                    <a:lnTo>
                      <a:pt x="0" y="4662"/>
                    </a:lnTo>
                    <a:lnTo>
                      <a:pt x="21600" y="21600"/>
                    </a:lnTo>
                    <a:lnTo>
                      <a:pt x="21600" y="20668"/>
                    </a:lnTo>
                    <a:close/>
                  </a:path>
                </a:pathLst>
              </a:custGeom>
              <a:gradFill flip="none" rotWithShape="1">
                <a:gsLst>
                  <a:gs pos="0">
                    <a:srgbClr val="1F2EB2"/>
                  </a:gs>
                  <a:gs pos="100000">
                    <a:srgbClr val="021EAA"/>
                  </a:gs>
                </a:gsLst>
                <a:lin ang="10800000" scaled="0"/>
              </a:gradFill>
              <a:ln w="12700" cap="flat">
                <a:noFill/>
                <a:miter lim="400000"/>
              </a:ln>
              <a:effectLst/>
            </p:spPr>
            <p:txBody>
              <a:bodyPr wrap="square" lIns="91436" tIns="91436" rIns="91436" bIns="91436" numCol="1" anchor="ctr">
                <a:noAutofit/>
              </a:bodyPr>
              <a:lstStyle/>
              <a:p>
                <a:pPr marR="81278" defTabSz="1828800">
                  <a:spcBef>
                    <a:spcPts val="0"/>
                  </a:spcBef>
                  <a:spcAft>
                    <a:spcPts val="0"/>
                  </a:spcAft>
                  <a:defRPr sz="1600" b="0">
                    <a:solidFill>
                      <a:srgbClr val="FFFFFF"/>
                    </a:solidFill>
                    <a:effectLst/>
                    <a:uFill>
                      <a:solidFill>
                        <a:srgbClr val="FFFFFF"/>
                      </a:solidFill>
                    </a:uFill>
                    <a:latin typeface="Arial"/>
                    <a:ea typeface="Arial"/>
                    <a:cs typeface="Arial"/>
                    <a:sym typeface="Arial"/>
                  </a:defRPr>
                </a:pPr>
                <a:endParaRPr sz="3200">
                  <a:solidFill>
                    <a:srgbClr val="FFFFFF"/>
                  </a:solidFill>
                  <a:uFill>
                    <a:solidFill>
                      <a:srgbClr val="FFFFFF"/>
                    </a:solidFill>
                  </a:uFill>
                  <a:latin typeface="Arial"/>
                  <a:cs typeface="Arial"/>
                  <a:sym typeface="Arial"/>
                </a:endParaRPr>
              </a:p>
            </p:txBody>
          </p:sp>
        </p:grpSp>
      </p:grpSp>
      <p:sp>
        <p:nvSpPr>
          <p:cNvPr id="973" name="Shape 973"/>
          <p:cNvSpPr>
            <a:spLocks noGrp="1"/>
          </p:cNvSpPr>
          <p:nvPr>
            <p:ph type="body" idx="1"/>
          </p:nvPr>
        </p:nvSpPr>
        <p:spPr>
          <a:xfrm>
            <a:off x="3962401" y="5738314"/>
            <a:ext cx="16459202" cy="7977688"/>
          </a:xfrm>
          <a:prstGeom prst="rect">
            <a:avLst/>
          </a:prstGeom>
        </p:spPr>
        <p:txBody>
          <a:bodyPr/>
          <a:lstStyle/>
          <a:p>
            <a:pPr marL="743430" indent="-662148">
              <a:defRPr sz="2800"/>
            </a:pPr>
            <a:r>
              <a:t>83,000 men</a:t>
            </a:r>
          </a:p>
          <a:p>
            <a:pPr marL="743430" indent="-662148">
              <a:defRPr sz="2800"/>
            </a:pPr>
            <a:r>
              <a:t>All cause mortality, MI risk, stroke lower risk in T replaced group with normalization of T levels when compared to T replacement and not achieving normalization</a:t>
            </a:r>
          </a:p>
          <a:p>
            <a:pPr marL="743430" indent="-662148">
              <a:defRPr sz="2800"/>
            </a:pPr>
            <a:r>
              <a:t>Same with T replacement vs. No replacement</a:t>
            </a:r>
          </a:p>
        </p:txBody>
      </p:sp>
      <p:sp>
        <p:nvSpPr>
          <p:cNvPr id="974" name="Shape 974"/>
          <p:cNvSpPr>
            <a:spLocks noGrp="1"/>
          </p:cNvSpPr>
          <p:nvPr>
            <p:ph type="sldNum" sz="quarter" idx="4294967295"/>
          </p:nvPr>
        </p:nvSpPr>
        <p:spPr>
          <a:xfrm>
            <a:off x="18079609" y="12960530"/>
            <a:ext cx="416781" cy="441146"/>
          </a:xfrm>
          <a:prstGeom prst="rect">
            <a:avLst/>
          </a:prstGeom>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a:lstStyle/>
          <a:p>
            <a:pPr algn="ctr">
              <a:spcBef>
                <a:spcPts val="0"/>
              </a:spcBef>
              <a:spcAft>
                <a:spcPts val="0"/>
              </a:spcAft>
            </a:pPr>
            <a:fld id="{86CB4B4D-7CA3-9044-876B-883B54F8677D}" type="slidenum">
              <a:rPr/>
              <a:pPr algn="ctr">
                <a:spcBef>
                  <a:spcPts val="0"/>
                </a:spcBef>
                <a:spcAft>
                  <a:spcPts val="0"/>
                </a:spcAft>
              </a:pPr>
              <a:t>95</a:t>
            </a:fld>
            <a:endParaRPr/>
          </a:p>
        </p:txBody>
      </p:sp>
      <p:sp>
        <p:nvSpPr>
          <p:cNvPr id="975" name="Shape 975"/>
          <p:cNvSpPr/>
          <p:nvPr/>
        </p:nvSpPr>
        <p:spPr>
          <a:xfrm>
            <a:off x="3632893" y="933384"/>
            <a:ext cx="17334114" cy="4514056"/>
          </a:xfrm>
          <a:prstGeom prst="rect">
            <a:avLst/>
          </a:prstGeom>
          <a:solidFill>
            <a:srgbClr val="164F86"/>
          </a:solidFill>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wrap="square" lIns="101600" tIns="101600" rIns="101600" bIns="101600" anchor="ctr">
            <a:spAutoFit/>
          </a:bodyPr>
          <a:lstStyle/>
          <a:p>
            <a:pPr algn="ctr" defTabSz="812800">
              <a:spcBef>
                <a:spcPts val="0"/>
              </a:spcBef>
              <a:spcAft>
                <a:spcPts val="0"/>
              </a:spcAft>
              <a:defRPr sz="2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sz="4000">
                <a:solidFill>
                  <a:srgbClr val="FFFF00"/>
                </a:solidFill>
                <a:effectLst>
                  <a:outerShdw blurRad="38100" dist="12700" dir="5400000" rotWithShape="0">
                    <a:srgbClr val="000000">
                      <a:alpha val="50000"/>
                    </a:srgbClr>
                  </a:outerShdw>
                </a:effectLst>
                <a:latin typeface="Gill Sans"/>
                <a:sym typeface="Gill Sans"/>
              </a:rPr>
              <a:t>Normalization of testosterone level is associated with reduced incidence of myocardial infarction and mortality in men</a:t>
            </a:r>
          </a:p>
          <a:p>
            <a:pPr algn="ctr" defTabSz="812800">
              <a:spcBef>
                <a:spcPts val="0"/>
              </a:spcBef>
              <a:spcAft>
                <a:spcPts val="0"/>
              </a:spcAft>
              <a:defRPr sz="2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sz="4000">
                <a:solidFill>
                  <a:srgbClr val="FFFFFF"/>
                </a:solidFill>
                <a:effectLst>
                  <a:outerShdw blurRad="38100" dist="12700" dir="5400000" rotWithShape="0">
                    <a:srgbClr val="000000">
                      <a:alpha val="50000"/>
                    </a:srgbClr>
                  </a:outerShdw>
                </a:effectLst>
                <a:latin typeface="Gill Sans"/>
                <a:sym typeface="Gill Sans"/>
              </a:rPr>
              <a:t>Rishi Sharma, Olurinde A. Oni, Kamal Gupta, Guoqing Chen, Mukut Sharma, Buddhadeb Dawn, Ram Sharma, Deepak Parashara, Virginia J. Savin, John A. Ambrose, Rajat S. Barua</a:t>
            </a:r>
          </a:p>
          <a:p>
            <a:pPr algn="ctr" defTabSz="812800">
              <a:spcBef>
                <a:spcPts val="0"/>
              </a:spcBef>
              <a:spcAft>
                <a:spcPts val="0"/>
              </a:spcAft>
              <a:defRPr sz="2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sz="4000">
                <a:solidFill>
                  <a:srgbClr val="FFFFFF"/>
                </a:solidFill>
                <a:effectLst>
                  <a:outerShdw blurRad="38100" dist="12700" dir="5400000" rotWithShape="0">
                    <a:srgbClr val="000000">
                      <a:alpha val="50000"/>
                    </a:srgbClr>
                  </a:outerShdw>
                </a:effectLst>
                <a:latin typeface="Gill Sans"/>
                <a:sym typeface="Gill Sans"/>
              </a:rPr>
              <a:t>DOI: </a:t>
            </a:r>
            <a:r>
              <a:rPr sz="4000" u="sng">
                <a:solidFill>
                  <a:srgbClr val="0000FF"/>
                </a:solidFill>
                <a:effectLst>
                  <a:outerShdw blurRad="38100" dist="12700" dir="5400000" rotWithShape="0">
                    <a:srgbClr val="000000">
                      <a:alpha val="50000"/>
                    </a:srgbClr>
                  </a:outerShdw>
                </a:effectLst>
                <a:uFill>
                  <a:solidFill>
                    <a:srgbClr val="0000FF"/>
                  </a:solidFill>
                </a:uFill>
                <a:latin typeface="Gill Sans"/>
                <a:sym typeface="Gill Sans"/>
                <a:hlinkClick r:id="rId2"/>
              </a:rPr>
              <a:t>http://dxˌdoiˌorg/10ˌ1093/eurheartj/ehv346</a:t>
            </a:r>
            <a:r>
              <a:rPr sz="4000">
                <a:solidFill>
                  <a:srgbClr val="FFFFFF"/>
                </a:solidFill>
                <a:effectLst>
                  <a:outerShdw blurRad="38100" dist="12700" dir="5400000" rotWithShape="0">
                    <a:srgbClr val="000000">
                      <a:alpha val="50000"/>
                    </a:srgbClr>
                  </a:outerShdw>
                </a:effectLst>
                <a:latin typeface="Gill Sans"/>
                <a:sym typeface="Gill Sans"/>
              </a:rPr>
              <a:t> ehv346 First published online: 6 August 2015</a:t>
            </a: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478F-7539-ECBC-52BD-1013C7C410D1}"/>
              </a:ext>
            </a:extLst>
          </p:cNvPr>
          <p:cNvSpPr>
            <a:spLocks noGrp="1"/>
          </p:cNvSpPr>
          <p:nvPr>
            <p:ph type="title"/>
          </p:nvPr>
        </p:nvSpPr>
        <p:spPr/>
        <p:txBody>
          <a:bodyPr/>
          <a:lstStyle/>
          <a:p>
            <a:r>
              <a:rPr lang="en-US">
                <a:solidFill>
                  <a:srgbClr val="FFFF00"/>
                </a:solidFill>
              </a:rPr>
              <a:t>Traverse Trial</a:t>
            </a:r>
          </a:p>
        </p:txBody>
      </p:sp>
      <p:sp>
        <p:nvSpPr>
          <p:cNvPr id="3" name="Text Placeholder 2">
            <a:extLst>
              <a:ext uri="{FF2B5EF4-FFF2-40B4-BE49-F238E27FC236}">
                <a16:creationId xmlns:a16="http://schemas.microsoft.com/office/drawing/2014/main" id="{9EACF858-EEC7-0F8C-7425-98A5622D1B4C}"/>
              </a:ext>
            </a:extLst>
          </p:cNvPr>
          <p:cNvSpPr>
            <a:spLocks noGrp="1"/>
          </p:cNvSpPr>
          <p:nvPr>
            <p:ph type="body" idx="1"/>
          </p:nvPr>
        </p:nvSpPr>
        <p:spPr/>
        <p:txBody>
          <a:bodyPr/>
          <a:lstStyle/>
          <a:p>
            <a:r>
              <a:rPr lang="en-US"/>
              <a:t>5246 men</a:t>
            </a:r>
          </a:p>
          <a:p>
            <a:r>
              <a:rPr lang="en-US"/>
              <a:t>2 levels below 300</a:t>
            </a:r>
          </a:p>
          <a:p>
            <a:r>
              <a:rPr lang="en-US"/>
              <a:t>45-80 years old</a:t>
            </a:r>
          </a:p>
          <a:p>
            <a:r>
              <a:rPr lang="en-US"/>
              <a:t>Pre-existing or high risk of CV disease</a:t>
            </a:r>
          </a:p>
          <a:p>
            <a:r>
              <a:rPr lang="en-US"/>
              <a:t>Randomized, placebo controlled</a:t>
            </a:r>
          </a:p>
          <a:p>
            <a:pPr lvl="1"/>
            <a:r>
              <a:rPr lang="en-US"/>
              <a:t>Testosterone gel vs placebo</a:t>
            </a:r>
          </a:p>
          <a:p>
            <a:pPr lvl="1"/>
            <a:r>
              <a:rPr lang="en-US"/>
              <a:t>Goal T 350-750</a:t>
            </a:r>
          </a:p>
          <a:p>
            <a:r>
              <a:rPr lang="en-US"/>
              <a:t>Mean 21 months of treatment</a:t>
            </a:r>
          </a:p>
          <a:p>
            <a:r>
              <a:rPr lang="en-US"/>
              <a:t>Mean follow up 33 months</a:t>
            </a:r>
          </a:p>
        </p:txBody>
      </p:sp>
    </p:spTree>
    <p:extLst>
      <p:ext uri="{BB962C8B-B14F-4D97-AF65-F5344CB8AC3E}">
        <p14:creationId xmlns:p14="http://schemas.microsoft.com/office/powerpoint/2010/main" val="790469171"/>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A6D58-2B9C-E413-9CBE-1983466E9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00B603-5C7B-B71E-378C-20073FDFE4EC}"/>
              </a:ext>
            </a:extLst>
          </p:cNvPr>
          <p:cNvSpPr>
            <a:spLocks noGrp="1"/>
          </p:cNvSpPr>
          <p:nvPr>
            <p:ph type="title"/>
          </p:nvPr>
        </p:nvSpPr>
        <p:spPr/>
        <p:txBody>
          <a:bodyPr/>
          <a:lstStyle/>
          <a:p>
            <a:r>
              <a:rPr lang="en-US">
                <a:solidFill>
                  <a:srgbClr val="FFFF00"/>
                </a:solidFill>
              </a:rPr>
              <a:t>Traverse Trial</a:t>
            </a:r>
          </a:p>
        </p:txBody>
      </p:sp>
      <p:sp>
        <p:nvSpPr>
          <p:cNvPr id="3" name="Text Placeholder 2">
            <a:extLst>
              <a:ext uri="{FF2B5EF4-FFF2-40B4-BE49-F238E27FC236}">
                <a16:creationId xmlns:a16="http://schemas.microsoft.com/office/drawing/2014/main" id="{FB2A4152-3B35-CE4F-5B2B-074ECB53A676}"/>
              </a:ext>
            </a:extLst>
          </p:cNvPr>
          <p:cNvSpPr>
            <a:spLocks noGrp="1"/>
          </p:cNvSpPr>
          <p:nvPr>
            <p:ph type="body" idx="1"/>
          </p:nvPr>
        </p:nvSpPr>
        <p:spPr>
          <a:xfrm>
            <a:off x="1219197" y="3200397"/>
            <a:ext cx="21945610" cy="9144002"/>
          </a:xfrm>
        </p:spPr>
        <p:txBody>
          <a:bodyPr>
            <a:normAutofit/>
          </a:bodyPr>
          <a:lstStyle/>
          <a:p>
            <a:r>
              <a:rPr lang="en-US"/>
              <a:t>Testosterone was non inferior to placebo with respect to major adverse cardiac events</a:t>
            </a:r>
          </a:p>
          <a:p>
            <a:pPr lvl="1"/>
            <a:r>
              <a:rPr lang="en-US"/>
              <a:t>7% in T group</a:t>
            </a:r>
          </a:p>
          <a:p>
            <a:pPr lvl="1"/>
            <a:r>
              <a:rPr lang="en-US"/>
              <a:t>7.3% in placebo group</a:t>
            </a:r>
          </a:p>
          <a:p>
            <a:r>
              <a:rPr lang="en-US"/>
              <a:t>Some higher risks reported in T treatment group</a:t>
            </a:r>
          </a:p>
          <a:p>
            <a:pPr lvl="1"/>
            <a:r>
              <a:rPr lang="en-US"/>
              <a:t>AKI</a:t>
            </a:r>
          </a:p>
          <a:p>
            <a:pPr lvl="1"/>
            <a:r>
              <a:rPr lang="en-US" err="1"/>
              <a:t>Afib</a:t>
            </a:r>
            <a:endParaRPr lang="en-US"/>
          </a:p>
          <a:p>
            <a:pPr lvl="1"/>
            <a:r>
              <a:rPr lang="en-US"/>
              <a:t>Pulmonary Embolus</a:t>
            </a:r>
          </a:p>
          <a:p>
            <a:endParaRPr lang="en-US"/>
          </a:p>
        </p:txBody>
      </p:sp>
      <p:sp>
        <p:nvSpPr>
          <p:cNvPr id="4" name="TextBox 3">
            <a:extLst>
              <a:ext uri="{FF2B5EF4-FFF2-40B4-BE49-F238E27FC236}">
                <a16:creationId xmlns:a16="http://schemas.microsoft.com/office/drawing/2014/main" id="{66A8F126-EDAA-EB01-3C51-AB4E59FA56A9}"/>
              </a:ext>
            </a:extLst>
          </p:cNvPr>
          <p:cNvSpPr txBox="1"/>
          <p:nvPr/>
        </p:nvSpPr>
        <p:spPr>
          <a:xfrm>
            <a:off x="9801226" y="12344400"/>
            <a:ext cx="14173200" cy="10464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algn="ctr" defTabSz="1828800">
              <a:spcBef>
                <a:spcPct val="0"/>
              </a:spcBef>
            </a:pPr>
            <a:r>
              <a:rPr lang="en-US" sz="2800" b="1" kern="1200" err="1">
                <a:solidFill>
                  <a:srgbClr val="9F9F9F"/>
                </a:solidFill>
                <a:effectLst>
                  <a:outerShdw blurRad="38100" dist="38100" dir="2700000" rotWithShape="0">
                    <a:srgbClr val="000000">
                      <a:alpha val="43137"/>
                    </a:srgbClr>
                  </a:outerShdw>
                </a:effectLst>
                <a:latin typeface="Helvetica"/>
                <a:cs typeface="Helvetica"/>
                <a:sym typeface="Helvetica"/>
              </a:rPr>
              <a:t>Travison T, Nissen S et al. Cardiovascular Safety of Testosterone Replacement Therapy. N Eng J Med. July 2023. Vol 389. </a:t>
            </a:r>
            <a:r>
              <a:rPr lang="en-US" sz="2800" b="1" kern="1200">
                <a:solidFill>
                  <a:srgbClr val="9F9F9F"/>
                </a:solidFill>
                <a:effectLst>
                  <a:outerShdw blurRad="38100" dist="38100" dir="2700000" rotWithShape="0">
                    <a:srgbClr val="000000">
                      <a:alpha val="43137"/>
                    </a:srgbClr>
                  </a:outerShdw>
                </a:effectLst>
                <a:latin typeface="Helvetica"/>
                <a:cs typeface="Helvetica"/>
                <a:sym typeface="Helvetica"/>
              </a:rPr>
              <a:t>107-117.</a:t>
            </a:r>
          </a:p>
        </p:txBody>
      </p:sp>
    </p:spTree>
    <p:extLst>
      <p:ext uri="{BB962C8B-B14F-4D97-AF65-F5344CB8AC3E}">
        <p14:creationId xmlns:p14="http://schemas.microsoft.com/office/powerpoint/2010/main" val="2017855726"/>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0D8A8-EA18-1A2B-87BE-153FC05D3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03BBA-8EEC-0384-BD8C-15025F5E1330}"/>
              </a:ext>
            </a:extLst>
          </p:cNvPr>
          <p:cNvSpPr>
            <a:spLocks noGrp="1"/>
          </p:cNvSpPr>
          <p:nvPr>
            <p:ph type="title"/>
          </p:nvPr>
        </p:nvSpPr>
        <p:spPr/>
        <p:txBody>
          <a:bodyPr/>
          <a:lstStyle/>
          <a:p>
            <a:r>
              <a:rPr lang="en-US">
                <a:solidFill>
                  <a:srgbClr val="FFFF00"/>
                </a:solidFill>
              </a:rPr>
              <a:t>Traverse Trial</a:t>
            </a:r>
          </a:p>
        </p:txBody>
      </p:sp>
      <p:sp>
        <p:nvSpPr>
          <p:cNvPr id="3" name="Text Placeholder 2">
            <a:extLst>
              <a:ext uri="{FF2B5EF4-FFF2-40B4-BE49-F238E27FC236}">
                <a16:creationId xmlns:a16="http://schemas.microsoft.com/office/drawing/2014/main" id="{716DC36D-15FD-3BE0-F352-52838F121FD8}"/>
              </a:ext>
            </a:extLst>
          </p:cNvPr>
          <p:cNvSpPr>
            <a:spLocks noGrp="1"/>
          </p:cNvSpPr>
          <p:nvPr>
            <p:ph type="body" idx="1"/>
          </p:nvPr>
        </p:nvSpPr>
        <p:spPr>
          <a:xfrm>
            <a:off x="5076822" y="5757860"/>
            <a:ext cx="15382880" cy="2200280"/>
          </a:xfrm>
        </p:spPr>
        <p:txBody>
          <a:bodyPr>
            <a:normAutofit/>
          </a:bodyPr>
          <a:lstStyle/>
          <a:p>
            <a:r>
              <a:rPr lang="en-US"/>
              <a:t>FDA has removed black box warning against cardiovascular events</a:t>
            </a:r>
          </a:p>
          <a:p>
            <a:endParaRPr lang="en-US"/>
          </a:p>
        </p:txBody>
      </p:sp>
    </p:spTree>
    <p:extLst>
      <p:ext uri="{BB962C8B-B14F-4D97-AF65-F5344CB8AC3E}">
        <p14:creationId xmlns:p14="http://schemas.microsoft.com/office/powerpoint/2010/main" val="756750020"/>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955C2-63D1-CE1D-6FC7-9011BEBBD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0AB87-A796-388A-7D7E-745AA3680F78}"/>
              </a:ext>
            </a:extLst>
          </p:cNvPr>
          <p:cNvSpPr>
            <a:spLocks noGrp="1"/>
          </p:cNvSpPr>
          <p:nvPr>
            <p:ph type="title"/>
          </p:nvPr>
        </p:nvSpPr>
        <p:spPr/>
        <p:txBody>
          <a:bodyPr/>
          <a:lstStyle/>
          <a:p>
            <a:r>
              <a:rPr lang="en-US">
                <a:solidFill>
                  <a:srgbClr val="FFFF00"/>
                </a:solidFill>
              </a:rPr>
              <a:t>Traverse Trial Flaws</a:t>
            </a:r>
          </a:p>
        </p:txBody>
      </p:sp>
      <p:sp>
        <p:nvSpPr>
          <p:cNvPr id="3" name="Text Placeholder 2">
            <a:extLst>
              <a:ext uri="{FF2B5EF4-FFF2-40B4-BE49-F238E27FC236}">
                <a16:creationId xmlns:a16="http://schemas.microsoft.com/office/drawing/2014/main" id="{51300953-FF7D-CADA-41A4-D8FF909DD275}"/>
              </a:ext>
            </a:extLst>
          </p:cNvPr>
          <p:cNvSpPr>
            <a:spLocks noGrp="1"/>
          </p:cNvSpPr>
          <p:nvPr>
            <p:ph type="body" idx="1"/>
          </p:nvPr>
        </p:nvSpPr>
        <p:spPr>
          <a:xfrm>
            <a:off x="1219197" y="3200397"/>
            <a:ext cx="21945610" cy="9144002"/>
          </a:xfrm>
        </p:spPr>
        <p:txBody>
          <a:bodyPr>
            <a:normAutofit/>
          </a:bodyPr>
          <a:lstStyle/>
          <a:p>
            <a:r>
              <a:rPr lang="en-US"/>
              <a:t>60% discontinuation rate for treatment</a:t>
            </a:r>
          </a:p>
          <a:p>
            <a:r>
              <a:rPr lang="en-US"/>
              <a:t>Men in the study reached just above 350 T level on average</a:t>
            </a:r>
          </a:p>
          <a:p>
            <a:pPr lvl="1"/>
            <a:r>
              <a:rPr lang="en-US"/>
              <a:t>This is significantly lower than most of our patients run</a:t>
            </a:r>
          </a:p>
        </p:txBody>
      </p:sp>
      <p:sp>
        <p:nvSpPr>
          <p:cNvPr id="4" name="TextBox 3">
            <a:extLst>
              <a:ext uri="{FF2B5EF4-FFF2-40B4-BE49-F238E27FC236}">
                <a16:creationId xmlns:a16="http://schemas.microsoft.com/office/drawing/2014/main" id="{83DC7BC7-253C-E25B-E595-A249BC99C523}"/>
              </a:ext>
            </a:extLst>
          </p:cNvPr>
          <p:cNvSpPr txBox="1"/>
          <p:nvPr/>
        </p:nvSpPr>
        <p:spPr>
          <a:xfrm>
            <a:off x="9801226" y="12344400"/>
            <a:ext cx="14173200" cy="10464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algn="ctr" defTabSz="1828800">
              <a:spcBef>
                <a:spcPct val="0"/>
              </a:spcBef>
            </a:pPr>
            <a:r>
              <a:rPr lang="en-US" sz="2800" b="1" kern="1200" err="1">
                <a:solidFill>
                  <a:srgbClr val="9F9F9F"/>
                </a:solidFill>
                <a:effectLst>
                  <a:outerShdw blurRad="38100" dist="38100" dir="2700000" rotWithShape="0">
                    <a:srgbClr val="000000">
                      <a:alpha val="43137"/>
                    </a:srgbClr>
                  </a:outerShdw>
                </a:effectLst>
                <a:latin typeface="Helvetica"/>
                <a:cs typeface="Helvetica"/>
                <a:sym typeface="Helvetica"/>
              </a:rPr>
              <a:t>Travison T, Nissen S et al. Cardiovascular Safety of Testosterone Replacement Therapy. N Eng J Med. July 2023. Vol 389. </a:t>
            </a:r>
            <a:r>
              <a:rPr lang="en-US" sz="2800" b="1" kern="1200">
                <a:solidFill>
                  <a:srgbClr val="9F9F9F"/>
                </a:solidFill>
                <a:effectLst>
                  <a:outerShdw blurRad="38100" dist="38100" dir="2700000" rotWithShape="0">
                    <a:srgbClr val="000000">
                      <a:alpha val="43137"/>
                    </a:srgbClr>
                  </a:outerShdw>
                </a:effectLst>
                <a:latin typeface="Helvetica"/>
                <a:cs typeface="Helvetica"/>
                <a:sym typeface="Helvetica"/>
              </a:rPr>
              <a:t>107-117.</a:t>
            </a:r>
          </a:p>
        </p:txBody>
      </p:sp>
    </p:spTree>
    <p:extLst>
      <p:ext uri="{BB962C8B-B14F-4D97-AF65-F5344CB8AC3E}">
        <p14:creationId xmlns:p14="http://schemas.microsoft.com/office/powerpoint/2010/main" val="2848522012"/>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S_OS" val="Unix 3.10.0.957"/>
  <p:tag name="AS_RELEASE_DATE" val="2023.07.31"/>
  <p:tag name="AS_TITLE" val="Aspose.Slides for Java"/>
  <p:tag name="AS_VERSION" val="23.7"/>
</p:tagLst>
</file>

<file path=ppt/theme/theme1.xml><?xml version="1.0" encoding="utf-8"?>
<a:theme xmlns:a="http://schemas.openxmlformats.org/drawingml/2006/main" name="36_DynamicWavesLight">
  <a:themeElements>
    <a:clrScheme name="36_DynamicWavesLight">
      <a:dk1>
        <a:srgbClr val="53585F"/>
      </a:dk1>
      <a:lt1>
        <a:srgbClr val="5F3E0C"/>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6_DynamicWavesLight">
      <a:majorFont>
        <a:latin typeface="Produkt Extralight"/>
        <a:ea typeface="Produkt Extralight"/>
        <a:cs typeface="Produkt Extralight"/>
      </a:majorFont>
      <a:minorFont>
        <a:latin typeface="Produkt Regular"/>
        <a:ea typeface="Produkt Regular"/>
        <a:cs typeface="Produkt Regular"/>
      </a:minorFont>
    </a:fontScheme>
    <a:fmtScheme name="36_DynamicWaves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5600" b="0" i="0" u="none" strike="noStrike" cap="none" spc="0" normalizeH="0" baseline="0">
            <a:ln>
              <a:noFill/>
            </a:ln>
            <a:solidFill>
              <a:schemeClr val="accent1">
                <a:satOff val="-9155"/>
                <a:lumOff val="-32673"/>
              </a:schemeClr>
            </a:solidFill>
            <a:effectLst/>
            <a:uFillTx/>
            <a:latin typeface="+mn-lt"/>
            <a:ea typeface="+mn-ea"/>
            <a:cs typeface="+mn-cs"/>
            <a:sym typeface="Produk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Gill Sans MT" panose="020B0502020104020203"/>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Gill Sans MT" panose="020B0502020104020203"/>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Lipshultz Template">
  <a:themeElements>
    <a:clrScheme name="Lipshultz Template">
      <a:dk1>
        <a:srgbClr val="000000"/>
      </a:dk1>
      <a:lt1>
        <a:srgbClr val="9F9F9F"/>
      </a:lt1>
      <a:dk2>
        <a:srgbClr val="A7A7A7"/>
      </a:dk2>
      <a:lt2>
        <a:srgbClr val="535353"/>
      </a:lt2>
      <a:accent1>
        <a:srgbClr val="F57B49"/>
      </a:accent1>
      <a:accent2>
        <a:srgbClr val="FF00FF"/>
      </a:accent2>
      <a:accent3>
        <a:srgbClr val="AAAAFF"/>
      </a:accent3>
      <a:accent4>
        <a:srgbClr val="DADADA"/>
      </a:accent4>
      <a:accent5>
        <a:srgbClr val="F9BFB1"/>
      </a:accent5>
      <a:accent6>
        <a:srgbClr val="E700E7"/>
      </a:accent6>
      <a:hlink>
        <a:srgbClr val="0000FF"/>
      </a:hlink>
      <a:folHlink>
        <a:srgbClr val="FF00FF"/>
      </a:folHlink>
    </a:clrScheme>
    <a:fontScheme name="Lipshultz Template">
      <a:majorFont>
        <a:latin typeface="Times New Roman"/>
        <a:ea typeface="Times New Roman"/>
        <a:cs typeface="Times New Roman"/>
      </a:majorFont>
      <a:minorFont>
        <a:latin typeface="Helvetica"/>
        <a:ea typeface="Helvetica"/>
        <a:cs typeface="Helvetica"/>
      </a:minorFont>
    </a:fontScheme>
    <a:fmtScheme name="Lipshultz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79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9F9F9F"/>
            </a:solidFill>
            <a:effectLst>
              <a:outerShdw blurRad="38100" dist="38100" dir="2700000" rotWithShape="0">
                <a:srgbClr val="000000">
                  <a:alpha val="43137"/>
                </a:srgbClr>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9F9F9F"/>
            </a:solidFill>
            <a:effectLst>
              <a:outerShdw blurRad="38100" dist="38100" dir="2700000" rotWithShape="0">
                <a:srgbClr val="000000">
                  <a:alpha val="43137"/>
                </a:srgbClr>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6_DynamicWavesLight">
  <a:themeElements>
    <a:clrScheme name="36_DynamicWaves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6_DynamicWavesLight">
      <a:majorFont>
        <a:latin typeface="Produkt Extralight"/>
        <a:ea typeface="Produkt Extralight"/>
        <a:cs typeface="Produkt Extralight"/>
      </a:majorFont>
      <a:minorFont>
        <a:latin typeface="Produkt Regular"/>
        <a:ea typeface="Produkt Regular"/>
        <a:cs typeface="Produkt Regular"/>
      </a:minorFont>
    </a:fontScheme>
    <a:fmtScheme name="36_DynamicWaves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5600" b="0" i="0" u="none" strike="noStrike" cap="none" spc="0" normalizeH="0" baseline="0">
            <a:ln>
              <a:noFill/>
            </a:ln>
            <a:solidFill>
              <a:schemeClr val="accent1">
                <a:satOff val="-9155"/>
                <a:lumOff val="-32673"/>
              </a:schemeClr>
            </a:solidFill>
            <a:effectLst/>
            <a:uFillTx/>
            <a:latin typeface="+mn-lt"/>
            <a:ea typeface="+mn-ea"/>
            <a:cs typeface="+mn-cs"/>
            <a:sym typeface="Produk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539e64-f20c-4cc1-8bc8-b033a2b31fbf">
      <Terms xmlns="http://schemas.microsoft.com/office/infopath/2007/PartnerControls"/>
    </lcf76f155ced4ddcb4097134ff3c332f>
    <TaxCatchAll xmlns="c05b6fe6-c67c-485f-bdee-31d4421e24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FB0C922D65044AB5DCFDB80D3BFDBF" ma:contentTypeVersion="18" ma:contentTypeDescription="Create a new document." ma:contentTypeScope="" ma:versionID="2715d3d1e7b4ee5f6470cdb50b82fcf9">
  <xsd:schema xmlns:xsd="http://www.w3.org/2001/XMLSchema" xmlns:xs="http://www.w3.org/2001/XMLSchema" xmlns:p="http://schemas.microsoft.com/office/2006/metadata/properties" xmlns:ns2="22539e64-f20c-4cc1-8bc8-b033a2b31fbf" xmlns:ns3="c05b6fe6-c67c-485f-bdee-31d4421e2438" targetNamespace="http://schemas.microsoft.com/office/2006/metadata/properties" ma:root="true" ma:fieldsID="f8bb11cb7f03fb878aa2f589a00f4d98" ns2:_="" ns3:_="">
    <xsd:import namespace="22539e64-f20c-4cc1-8bc8-b033a2b31fbf"/>
    <xsd:import namespace="c05b6fe6-c67c-485f-bdee-31d4421e24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539e64-f20c-4cc1-8bc8-b033a2b31f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c09c48-ae2b-4624-a36d-8b4ff37c6f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5b6fe6-c67c-485f-bdee-31d4421e243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29c7f47-0df0-47f8-a401-7cfcadd09831}" ma:internalName="TaxCatchAll" ma:showField="CatchAllData" ma:web="c05b6fe6-c67c-485f-bdee-31d4421e243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7A723B-4B7F-4016-8D9F-C4DEE491D320}">
  <ds:schemaRefs>
    <ds:schemaRef ds:uri="http://schemas.microsoft.com/office/2006/metadata/properties"/>
    <ds:schemaRef ds:uri="http://schemas.microsoft.com/office/infopath/2007/PartnerControls"/>
    <ds:schemaRef ds:uri="22539e64-f20c-4cc1-8bc8-b033a2b31fbf"/>
    <ds:schemaRef ds:uri="c05b6fe6-c67c-485f-bdee-31d4421e2438"/>
  </ds:schemaRefs>
</ds:datastoreItem>
</file>

<file path=customXml/itemProps2.xml><?xml version="1.0" encoding="utf-8"?>
<ds:datastoreItem xmlns:ds="http://schemas.openxmlformats.org/officeDocument/2006/customXml" ds:itemID="{2FA0BBF3-FB13-418F-812D-B186D595212D}">
  <ds:schemaRefs>
    <ds:schemaRef ds:uri="http://schemas.microsoft.com/sharepoint/v3/contenttype/forms"/>
  </ds:schemaRefs>
</ds:datastoreItem>
</file>

<file path=customXml/itemProps3.xml><?xml version="1.0" encoding="utf-8"?>
<ds:datastoreItem xmlns:ds="http://schemas.openxmlformats.org/officeDocument/2006/customXml" ds:itemID="{37166A20-4795-40EF-B0FE-C2E111984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539e64-f20c-4cc1-8bc8-b033a2b31fbf"/>
    <ds:schemaRef ds:uri="c05b6fe6-c67c-485f-bdee-31d4421e2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8550</Words>
  <Application>Microsoft Office PowerPoint</Application>
  <PresentationFormat>Custom</PresentationFormat>
  <Paragraphs>893</Paragraphs>
  <Slides>117</Slides>
  <Notes>17</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117</vt:i4>
      </vt:variant>
    </vt:vector>
  </HeadingPairs>
  <TitlesOfParts>
    <vt:vector size="138" baseType="lpstr">
      <vt:lpstr>Arial</vt:lpstr>
      <vt:lpstr>Gill Sans</vt:lpstr>
      <vt:lpstr>Gill Sans MT</vt:lpstr>
      <vt:lpstr>Graphik</vt:lpstr>
      <vt:lpstr>Graphik Light</vt:lpstr>
      <vt:lpstr>Helvetica</vt:lpstr>
      <vt:lpstr>Helvetica Neue</vt:lpstr>
      <vt:lpstr>Produkt Light</vt:lpstr>
      <vt:lpstr>Produkt Medium</vt:lpstr>
      <vt:lpstr>Produkt Regular</vt:lpstr>
      <vt:lpstr>Symbol</vt:lpstr>
      <vt:lpstr>Times</vt:lpstr>
      <vt:lpstr>Times New Roman</vt:lpstr>
      <vt:lpstr>Trebuchet MS</vt:lpstr>
      <vt:lpstr>Verdana</vt:lpstr>
      <vt:lpstr>Wingdings</vt:lpstr>
      <vt:lpstr>Wingdings 3</vt:lpstr>
      <vt:lpstr>36_DynamicWavesLight</vt:lpstr>
      <vt:lpstr>Facet</vt:lpstr>
      <vt:lpstr>Gallery</vt:lpstr>
      <vt:lpstr>Lipshultz Template</vt:lpstr>
      <vt:lpstr>PowerPoint Presentation</vt:lpstr>
      <vt:lpstr>Hormone Therapy for Women</vt:lpstr>
      <vt:lpstr>Disclosures</vt:lpstr>
      <vt:lpstr>Objectives</vt:lpstr>
      <vt:lpstr>What is HT?</vt:lpstr>
      <vt:lpstr>Candidates for treatment</vt:lpstr>
      <vt:lpstr>Symptoms</vt:lpstr>
      <vt:lpstr>Work up</vt:lpstr>
      <vt:lpstr>Contraindications to HT</vt:lpstr>
      <vt:lpstr>Basic principles </vt:lpstr>
      <vt:lpstr>Type of estrogen caveats</vt:lpstr>
      <vt:lpstr>Timing of estrogen caveats</vt:lpstr>
      <vt:lpstr>Route of estrogen caveats</vt:lpstr>
      <vt:lpstr>Estrogen and breast cancer</vt:lpstr>
      <vt:lpstr>Progestins</vt:lpstr>
      <vt:lpstr>Available estrogen preparations</vt:lpstr>
      <vt:lpstr>Endometrial protection</vt:lpstr>
      <vt:lpstr>Side effects</vt:lpstr>
      <vt:lpstr>Duration and discontinuation</vt:lpstr>
      <vt:lpstr>Discontinuation</vt:lpstr>
      <vt:lpstr>Alternatives for vasomotor symptoms</vt:lpstr>
      <vt:lpstr>Treatment of GSM</vt:lpstr>
      <vt:lpstr>Testosterone therapy</vt:lpstr>
      <vt:lpstr>References and Resources</vt:lpstr>
      <vt:lpstr>Testosterone TherapY… Worth the hype?</vt:lpstr>
      <vt:lpstr>Gregory Mclennan, MD</vt:lpstr>
      <vt:lpstr>Financial disclosures</vt:lpstr>
      <vt:lpstr>Learning Goals</vt:lpstr>
      <vt:lpstr>Andropause: Androgen Deficiency in the Aging Male</vt:lpstr>
      <vt:lpstr>PowerPoint Presentation</vt:lpstr>
      <vt:lpstr>FDA Position Statement:  Testosterone products are FDA approved ONLY for use in men who lack or have low testosterone levels in conjunction with an associated medical condition (Failure of testicles related to genetic problems, chemotherapy, brain structural issues).  None of the FDA approved testosterone products are approved for use in men with low T levels who lack an associated medical condition.</vt:lpstr>
      <vt:lpstr>Why should we all take an interest in our patients and testosterone?</vt:lpstr>
      <vt:lpstr>PowerPoint Presentation</vt:lpstr>
      <vt:lpstr>Use, Misuse, and Abuse of Testosterone and Other Androgens</vt:lpstr>
      <vt:lpstr>PowerPoint Presentation</vt:lpstr>
      <vt:lpstr>Prevalence of Low T: 13 million men in the US</vt:lpstr>
      <vt:lpstr>Is the Increase in T Rx Patient or Industry Driven? </vt:lpstr>
      <vt:lpstr>Defining Hypogonadism and Andropause</vt:lpstr>
      <vt:lpstr>Defining Hypogonadism and Andropause</vt:lpstr>
      <vt:lpstr>PowerPoint Presentation</vt:lpstr>
      <vt:lpstr>Classification and select causes of Low T</vt:lpstr>
      <vt:lpstr>Hypogonadism with Aging</vt:lpstr>
      <vt:lpstr>Male Hormonal Status: Changes with Age as SHBG Increases</vt:lpstr>
      <vt:lpstr>Making the Diagnosis of Low T</vt:lpstr>
      <vt:lpstr>Key Signs and Symptoms to Consider 2010 Endocrine Society Guidelines Suggested signs and symptoms that would require a serum testosterone level</vt:lpstr>
      <vt:lpstr>Endocrine Society Guidelines</vt:lpstr>
      <vt:lpstr>ADAM Questionnaire: Androgen Deficiency in the Aging Male</vt:lpstr>
      <vt:lpstr>PowerPoint Presentation</vt:lpstr>
      <vt:lpstr>Free Testosterone</vt:lpstr>
      <vt:lpstr>Associated conditions with higher  prevalance of Low T</vt:lpstr>
      <vt:lpstr>PowerPoint Presentation</vt:lpstr>
      <vt:lpstr>Current Therapies</vt:lpstr>
      <vt:lpstr>IM Testosterone</vt:lpstr>
      <vt:lpstr>IM Testosterone Enanthate 250 mg Once Every 2 Weeks</vt:lpstr>
      <vt:lpstr>Testosterone Topical: Daily Application</vt:lpstr>
      <vt:lpstr>PowerPoint Presentation</vt:lpstr>
      <vt:lpstr>Oral Testosterone Replacement</vt:lpstr>
      <vt:lpstr>Aromatase Inhibitors</vt:lpstr>
      <vt:lpstr>Oral Estrogen Blockage</vt:lpstr>
      <vt:lpstr>Benefits of T Therapy</vt:lpstr>
      <vt:lpstr>Established Benefits of Normalizing T levels </vt:lpstr>
      <vt:lpstr>Potential Benefits of TRT </vt:lpstr>
      <vt:lpstr>Endocrine Society</vt:lpstr>
      <vt:lpstr>Decreased Libido and Fatigue</vt:lpstr>
      <vt:lpstr>Testosterone Gel: Significantly Improves Key Symptoms of Hypogonadism</vt:lpstr>
      <vt:lpstr>Testosterone and PDE-5 Inhibitors</vt:lpstr>
      <vt:lpstr>PowerPoint Presentation</vt:lpstr>
      <vt:lpstr>Testosterone Treatment of Elderly Men: Bone Mineral Density (BMD)</vt:lpstr>
      <vt:lpstr>Testosterone Treatment and Fractures in Men</vt:lpstr>
      <vt:lpstr>Endocrine Society</vt:lpstr>
      <vt:lpstr>Monitoring</vt:lpstr>
      <vt:lpstr>Monitoring of TRT</vt:lpstr>
      <vt:lpstr>Monitoring TRT</vt:lpstr>
      <vt:lpstr>Potential Risks of Treatment with Testosterone Replacement Therapy</vt:lpstr>
      <vt:lpstr>PowerPoint Presentation</vt:lpstr>
      <vt:lpstr>PowerPoint Presentation</vt:lpstr>
      <vt:lpstr>Polycythemia</vt:lpstr>
      <vt:lpstr>Testosterone and Prostate growth</vt:lpstr>
      <vt:lpstr>TRT and CV RISK in the News</vt:lpstr>
      <vt:lpstr>PowerPoint Presentation</vt:lpstr>
      <vt:lpstr>PowerPoint Presentation</vt:lpstr>
      <vt:lpstr>JAMA Article  Association of testosterone therapy with mortality, myocardial infarction, and stroke in men with low testosterone levels</vt:lpstr>
      <vt:lpstr>JAMA Article  Association of testosterone therapy with mortality, myocardial infarction, and stroke in men with low testosterone levels</vt:lpstr>
      <vt:lpstr>JAMA Article  Association of testosterone therapy with mortality, myocardial infarction, and stroke in men with low testosterone levels</vt:lpstr>
      <vt:lpstr>PowerPoint Presentation</vt:lpstr>
      <vt:lpstr>PloS One Article  Increased risk of non-fatal myocardial infraction following testosterone therapy prescription in men  </vt:lpstr>
      <vt:lpstr>PloS One Article  Increased risk of non-fatal myocardial infraction following testosterone therapy prescription in men  </vt:lpstr>
      <vt:lpstr>PloS One Article  Increased risk of non-fatal myocardial infraction following testosterone therapy prescription in men</vt:lpstr>
      <vt:lpstr>PloS One Article  Increased risk of non-fatal myocardial infraction following testosterone therapy prescription in men</vt:lpstr>
      <vt:lpstr>Coronary Plaque Volume</vt:lpstr>
      <vt:lpstr>TRT and CV Risk </vt:lpstr>
      <vt:lpstr>Hypogonadism and CV RISK </vt:lpstr>
      <vt:lpstr>Cardiovascular risk associated with testosterone-boosting medications: a systematic review and meta-analysis </vt:lpstr>
      <vt:lpstr>Decreased Life Span and Hypogonadism </vt:lpstr>
      <vt:lpstr>PowerPoint Presentation</vt:lpstr>
      <vt:lpstr>Traverse Trial</vt:lpstr>
      <vt:lpstr>Traverse Trial</vt:lpstr>
      <vt:lpstr>Traverse Trial</vt:lpstr>
      <vt:lpstr>Traverse Trial Flaws</vt:lpstr>
      <vt:lpstr>Testosterone and Prostate Cancer</vt:lpstr>
      <vt:lpstr>Prostate and Testosterone</vt:lpstr>
      <vt:lpstr>Normal Patients</vt:lpstr>
      <vt:lpstr>What about Supplements?</vt:lpstr>
      <vt:lpstr>Ashwagandha</vt:lpstr>
      <vt:lpstr>Ashwagandha</vt:lpstr>
      <vt:lpstr>Fenugreek</vt:lpstr>
      <vt:lpstr>Ginger</vt:lpstr>
      <vt:lpstr>Other Supplements</vt:lpstr>
      <vt:lpstr>Things I have seen….</vt:lpstr>
      <vt:lpstr>PowerPoint Presentation</vt:lpstr>
      <vt:lpstr>PowerPoint Presentation</vt:lpstr>
      <vt:lpstr>PowerPoint Presentation</vt:lpstr>
      <vt:lpstr>PowerPoint Presentation</vt:lpstr>
      <vt:lpstr>Summary</vt:lpstr>
      <vt:lpstr>Summary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Ashley Bentley</dc:creator>
  <cp:lastModifiedBy>Ashley Bentley</cp:lastModifiedBy>
  <cp:revision>1</cp:revision>
  <dcterms:modified xsi:type="dcterms:W3CDTF">2025-08-06T23:19:06Z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0x01010097FB0C922D65044AB5DCFDB80D3BFDBF</vt:lpwstr>
  </property>
  <property fmtid="{D5CDD505-2E9C-101B-9397-08002B2CF9AE}" pid="3" name="MediaServiceImageTags">
    <vt:lpwstr/>
  </property>
</Properties>
</file>